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8" r:id="rId3"/>
  </p:sldMasterIdLst>
  <p:notesMasterIdLst>
    <p:notesMasterId r:id="rId19"/>
  </p:notesMasterIdLst>
  <p:sldIdLst>
    <p:sldId id="257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8" r:id="rId12"/>
    <p:sldId id="266" r:id="rId13"/>
    <p:sldId id="269" r:id="rId14"/>
    <p:sldId id="267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98B1C-3944-424E-AF53-3E22D2F95E10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257FF-8207-4CF9-AD19-851A8AF01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95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257FF-8207-4CF9-AD19-851A8AF014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4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70CC10-27BC-443E-8595-14F7F8D47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3A19A49-847A-4E6F-ABEE-45A39968B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73F734-4655-4A48-9DE7-05508C950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FA3CCA-0239-42AC-A7F9-C10E2C90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02C8A5-7F09-44A1-9723-836E39224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7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11BF68-7C7D-426F-BB86-E12E05D2A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B94075-D028-4B9A-8F3B-7CAB7F57C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053F88-524B-4EB0-8766-CCE8CC096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CF1EF2-3C74-4810-9FE4-7E1EFE48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BDDB6E-F63E-4C6F-B9FE-6DCBAC05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9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53A5-BC6E-4535-A5CE-5BE231419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8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51D7B26-1093-4A4A-B1FC-F0588D445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50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81B8E4-4855-40DD-829E-64C0DF58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1C27EC-D825-4C02-94B9-6C448AB7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D98D42-7B0B-402A-A95F-A53EAF134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33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A77C40-5234-44F5-A1B1-FC86DAA9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C08803-BDB7-4F3C-AEA8-705AD2599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8BD1B1-3B8A-4DA8-B4C1-5987949E8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961AEA-5454-4151-8E91-354EC4C7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E6E597-FE40-467A-AC08-420155E0F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9A2CCD-0531-4790-9070-722F0479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9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90BCEF-4DF5-4E1D-818C-D3C9051DC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E07418-D5D1-44AB-A924-8D562246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5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C855706-282A-4227-B0B5-4A7208F08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5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CB10ACF-A149-4B13-BBBC-1EF8D7D3A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745BAB5-718A-4249-98D3-4640B83EB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7CCF7FD-F2D8-4E78-9ABB-7DD4E09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299D1E6-E74C-4E4F-9B42-A69DF8567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9BFEA01-5E62-4000-A6E5-E059C7958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7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3BA6E8-96AF-4C6B-919D-11899BD7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A61779-8DD0-45EF-8A78-B9EEA1504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F418E0E-1D20-4960-8CE0-5979ACD5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98C3BE8-6802-4815-BCBF-774DAFE1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2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674E525-785D-4A57-9DA0-6A1A5DA2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1C126C-022F-4D0F-AC9A-91BD1513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B685B9-380C-47E2-A104-9ABB8646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24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58AFDA-CBF3-4F5D-B209-3DFADCF23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59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D6A129-896C-40D0-8848-47E66097F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6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E657E6-441C-4837-B7E2-620C3E85A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59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3A4EE2-8100-499A-95C1-8BDCF160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D8447C-6314-4705-840D-A1D26E55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03346F-7FF3-423B-995D-8CD20443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58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883A13-0DC5-4B14-87EC-419BF890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59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D5ADFE7-E4A7-46C6-B1D3-223C91FA5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6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0266BB-9BB1-403C-A8DC-645BE4686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59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5432194-6B8F-4280-A276-BC94D41D6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9EA67F9-A5C6-4204-82B8-74ED0C28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315D18-33BC-4D4F-83E6-72D0C082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14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63A2F1-132B-4290-9849-CC11E63C2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24826F5-9B6E-4675-B6F9-285488788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21A423-5102-434F-8054-1D4CFEA5A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2DB7C-A488-49FA-B7D1-3474B8EB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C80BB1-EFEC-4AC2-961E-4EC56B3A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65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7B87666-EF02-42F4-91D5-A94A1DF44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EAF3D8-4BC8-45E6-97DC-F4C1FC5D7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55AAA7-AF70-454E-8DEE-1AD472897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80AFEB-114F-49B8-B168-19B51226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5113E5-6F4B-4AB1-88C9-065FC95B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515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EFD5AF-AB04-44FF-902B-8A4F16E56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69662AB-CDC4-4FA1-8DEE-CC4D4533E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27807D-73D7-47E8-B28D-92A1C405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AA630A-48E9-4AA6-9291-1CD7C98B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1D98E1-5845-4E02-8556-94724EAF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58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B23553-6F18-40D4-8648-52C521F0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910890-11C0-4DBE-922F-2B7EAEB9A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F3F45A4-8E73-4514-A0A8-9FB7CB20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D9B9E01-0D38-46EB-98B4-318EF00E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B7D5603-12E2-4871-8E95-430ED4D5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7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411084-5550-4234-A875-A538090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4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3953AD8-D7F6-4F15-B3C4-7328B2682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9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588334-55E7-4B2B-AD33-B7F8A057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9D1A67-8B57-40D2-B868-1D40EC75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0D0380-8E42-4EC1-AD77-F463A920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73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22EFE2-B3E6-4D16-A6E3-294B98CE3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A7446D-313B-4103-9875-2ACFAF46E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0628FBF-8EF4-4AEE-91CA-6CE093096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F028CD-3D65-4976-9E47-996CEED9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CE96E35-6824-48B1-82B8-1B93DE4B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EE41C0-1783-4D7E-9E77-064EE0CE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78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362739-FB4E-445B-95D7-D4910C56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4F29DBF-E659-4201-9463-885B8DDF9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D32995-7293-4552-B666-12315BCF6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A9E3A96-DF6A-48D2-B5AB-FA78828B7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1A6732B-3F1E-441F-B81B-766B8083E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617B4C6-6FA5-4BF3-9159-339DE981C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5CE0608-EC53-4B6A-A408-49A0B5D3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7A3C377-D33F-4E42-AAA7-8EE02AEB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86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D680C7-0D80-4F92-9175-19F5888F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0A439B1-7A83-4C75-9E4F-F910FCB77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EAF467D-5AEF-4D05-81D0-2151E773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FAF2BD-0837-4D71-BD86-1738DC91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109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BF53247-3408-41D2-B557-A988FF0A4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EEA07BB-076F-4B84-A137-B5FE7103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F2F3519-F240-4E1F-B4A2-CEC9BEDD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774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739758-CC43-4D73-B327-2F17EFB3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095F13-9BDE-4E1C-94DF-F87CED74C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7007B1-034E-48B8-AC02-E0F3E31DC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A935834-9030-4C96-9269-C09CAF3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7683FFE-CBC6-45CC-97D3-D7991CBDE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917DFFA-0538-40CA-B6F7-7D524975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0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898676-5B08-4743-9853-B538D9E0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2269C47-9647-4E68-98E2-A657D1225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6E2A12-D410-4BE5-AFD4-51C533097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B970CC3-7B78-4159-A751-D0320484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16ABC7-8B5C-476A-8F55-54039C47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D3FDDF-183C-4912-8545-A39AD364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63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4B0270-93AE-4042-899D-3329ED69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BE14C7A-9558-4260-9537-F81FF9986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880B7-BAE2-4DC6-8BFB-9857E820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FB652F6-687E-4C7D-AFD1-494E7AE2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C74BEB-C39A-4498-BF3B-613436A8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969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F0E6D76-5495-4B79-976C-9D6C24AA9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4908DB-539F-4E36-967F-6C2641CA9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5F185EB-C5CA-4961-A1C1-D91D9787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7C054C-C53C-437E-997B-E6B49C6C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05FF82-AADA-4801-9221-414219B8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12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B6C2B-C94A-434F-A78A-70CA4E1823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8F-245A-465C-96E3-8045FE889F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45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EFD5AF-AB04-44FF-902B-8A4F16E56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69662AB-CDC4-4FA1-8DEE-CC4D4533E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27807D-73D7-47E8-B28D-92A1C405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AA630A-48E9-4AA6-9291-1CD7C98B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1D98E1-5845-4E02-8556-94724EAF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38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B23553-6F18-40D4-8648-52C521F0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910890-11C0-4DBE-922F-2B7EAEB9A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F3F45A4-8E73-4514-A0A8-9FB7CB20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D9B9E01-0D38-46EB-98B4-318EF00E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B7D5603-12E2-4871-8E95-430ED4D5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63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411084-5550-4234-A875-A538090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3953AD8-D7F6-4F15-B3C4-7328B2682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588334-55E7-4B2B-AD33-B7F8A057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9D1A67-8B57-40D2-B868-1D40EC75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0D0380-8E42-4EC1-AD77-F463A920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1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22EFE2-B3E6-4D16-A6E3-294B98CE3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A7446D-313B-4103-9875-2ACFAF46E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0628FBF-8EF4-4AEE-91CA-6CE093096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F028CD-3D65-4976-9E47-996CEED9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CE96E35-6824-48B1-82B8-1B93DE4B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EE41C0-1783-4D7E-9E77-064EE0CE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594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362739-FB4E-445B-95D7-D4910C56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4F29DBF-E659-4201-9463-885B8DDF9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D32995-7293-4552-B666-12315BCF6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A9E3A96-DF6A-48D2-B5AB-FA78828B7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1A6732B-3F1E-441F-B81B-766B8083E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617B4C6-6FA5-4BF3-9159-339DE981C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5CE0608-EC53-4B6A-A408-49A0B5D3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7A3C377-D33F-4E42-AAA7-8EE02AEB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31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D680C7-0D80-4F92-9175-19F5888F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0A439B1-7A83-4C75-9E4F-F910FCB77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EAF467D-5AEF-4D05-81D0-2151E773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FAF2BD-0837-4D71-BD86-1738DC91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40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BF53247-3408-41D2-B557-A988FF0A4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EEA07BB-076F-4B84-A137-B5FE7103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F2F3519-F240-4E1F-B4A2-CEC9BEDD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0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739758-CC43-4D73-B327-2F17EFB3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095F13-9BDE-4E1C-94DF-F87CED74C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7007B1-034E-48B8-AC02-E0F3E31DC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A935834-9030-4C96-9269-C09CAF3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7683FFE-CBC6-45CC-97D3-D7991CBDE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917DFFA-0538-40CA-B6F7-7D524975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757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898676-5B08-4743-9853-B538D9E0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2269C47-9647-4E68-98E2-A657D1225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6E2A12-D410-4BE5-AFD4-51C533097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B970CC3-7B78-4159-A751-D0320484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16ABC7-8B5C-476A-8F55-54039C47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D3FDDF-183C-4912-8545-A39AD364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3654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4B0270-93AE-4042-899D-3329ED69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BE14C7A-9558-4260-9537-F81FF9986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880B7-BAE2-4DC6-8BFB-9857E820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FB652F6-687E-4C7D-AFD1-494E7AE2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C74BEB-C39A-4498-BF3B-613436A8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04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F0E6D76-5495-4B79-976C-9D6C24AA9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4908DB-539F-4E36-967F-6C2641CA9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5F185EB-C5CA-4961-A1C1-D91D9787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7C054C-C53C-437E-997B-E6B49C6C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05FF82-AADA-4801-9221-414219B8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404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B6C2B-C94A-434F-A78A-70CA4E1823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8F-245A-465C-96E3-8045FE889F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AF43009-FDF1-40BD-9B7A-924B93004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D9C8EA-AAD7-405D-8730-DD09365B6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27707A-8923-4F30-B88B-926198F21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9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DC875-5C45-4AE5-A342-91DF95D1FD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45F4ED-00EC-4EBD-B050-BA1E9BD53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9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93B9F7-D13A-46AE-94CA-C1127840F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9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9B785-732F-4B0E-98A0-005C5B5195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5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5F055DA-5903-4077-ADD2-59A3FC26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8B504F7-97EA-4816-8286-1F9C4D9B9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9D9BA2-05FE-40AB-A6D0-EDFDD0B05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94B33A-F4FD-4914-89DB-0C85C052D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CD5928-7B2B-4D14-B8CF-BDEA5099F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35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5F055DA-5903-4077-ADD2-59A3FC26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8B504F7-97EA-4816-8286-1F9C4D9B9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9D9BA2-05FE-40AB-A6D0-EDFDD0B05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ED3A6-05AD-455B-A630-1511F6DB0D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94B33A-F4FD-4914-89DB-0C85C052D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CD5928-7B2B-4D14-B8CF-BDEA5099F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EAC2-0C3C-413C-A7BE-4E819B4FC3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9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hyperlink" Target="https://pixabay.com/en/post-it-memos-notes-info-197517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pngimg.com/download/18883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ar/resource/30296797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230582" y="572664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 smtClean="0">
                <a:solidFill>
                  <a:prstClr val="black"/>
                </a:solidFill>
              </a:rPr>
              <a:t>تابع: الحضارة المصرية القديمة</a:t>
            </a:r>
            <a:endParaRPr lang="ar-OM" sz="3600" b="1" dirty="0">
              <a:solidFill>
                <a:prstClr val="black"/>
              </a:solidFill>
            </a:endParaRPr>
          </a:p>
          <a:p>
            <a:pPr algn="ctr"/>
            <a:r>
              <a:rPr lang="ar-OM" sz="3600" b="1" dirty="0" smtClean="0">
                <a:solidFill>
                  <a:prstClr val="black"/>
                </a:solidFill>
              </a:rPr>
              <a:t>اعداد: عائشة الجهوري</a:t>
            </a:r>
            <a:endParaRPr lang="en-US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0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 descr="A picture containing stationary, envelope, vector graphics, businesscard&#10;&#10;Description automatically generated">
            <a:extLst>
              <a:ext uri="{FF2B5EF4-FFF2-40B4-BE49-F238E27FC236}">
                <a16:creationId xmlns="" xmlns:a16="http://schemas.microsoft.com/office/drawing/2014/main" id="{9682164C-875E-4F76-AD44-65FA36A0A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" y="0"/>
            <a:ext cx="8672945" cy="6751782"/>
          </a:xfrm>
          <a:prstGeom prst="rect">
            <a:avLst/>
          </a:prstGeom>
        </p:spPr>
      </p:pic>
      <p:pic>
        <p:nvPicPr>
          <p:cNvPr id="4" name="Picture 16" descr="A picture containing stationary, envelope, vector graphics, businesscard&#10;&#10;Description automatically generated">
            <a:extLst>
              <a:ext uri="{FF2B5EF4-FFF2-40B4-BE49-F238E27FC236}">
                <a16:creationId xmlns="" xmlns:a16="http://schemas.microsoft.com/office/drawing/2014/main" id="{9682164C-875E-4F76-AD44-65FA36A0A5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37124" t="52851" r="34972" b="10014"/>
          <a:stretch/>
        </p:blipFill>
        <p:spPr>
          <a:xfrm>
            <a:off x="6780941" y="43314"/>
            <a:ext cx="2244437" cy="246610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881257" y="5366345"/>
            <a:ext cx="3221182" cy="1385455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6317682" y="5335797"/>
            <a:ext cx="2424545" cy="14465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ar-OM" sz="4400" b="1" dirty="0">
                <a:solidFill>
                  <a:prstClr val="black"/>
                </a:solidFill>
              </a:rPr>
              <a:t>عناصر الدرس</a:t>
            </a:r>
            <a:endParaRPr lang="en-US" sz="4400" b="1" dirty="0">
              <a:solidFill>
                <a:prstClr val="black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196861" y="953202"/>
            <a:ext cx="2276585" cy="107721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 smtClean="0">
                <a:solidFill>
                  <a:prstClr val="black"/>
                </a:solidFill>
              </a:rPr>
              <a:t>2- عصر الدولة</a:t>
            </a:r>
          </a:p>
          <a:p>
            <a:pPr algn="ctr"/>
            <a:r>
              <a:rPr lang="ar-OM" sz="3200" b="1" dirty="0" smtClean="0">
                <a:solidFill>
                  <a:prstClr val="black"/>
                </a:solidFill>
              </a:rPr>
              <a:t> القديمة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862436" y="1306432"/>
            <a:ext cx="2999540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600" b="1" dirty="0">
                <a:solidFill>
                  <a:prstClr val="black"/>
                </a:solidFill>
              </a:rPr>
              <a:t>3- </a:t>
            </a:r>
            <a:r>
              <a:rPr lang="ar-OM" sz="3600" b="1" dirty="0" smtClean="0">
                <a:solidFill>
                  <a:prstClr val="black"/>
                </a:solidFill>
              </a:rPr>
              <a:t>بناء الاهرامات.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6131831" y="3352867"/>
            <a:ext cx="2015295" cy="95410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dirty="0">
                <a:solidFill>
                  <a:prstClr val="black"/>
                </a:solidFill>
              </a:rPr>
              <a:t>4- </a:t>
            </a:r>
            <a:r>
              <a:rPr lang="ar-OM" sz="2800" b="1" dirty="0" smtClean="0">
                <a:solidFill>
                  <a:prstClr val="black"/>
                </a:solidFill>
              </a:rPr>
              <a:t>عصر الدولة</a:t>
            </a:r>
          </a:p>
          <a:p>
            <a:pPr algn="ctr"/>
            <a:r>
              <a:rPr lang="ar-OM" sz="2800" b="1" dirty="0" smtClean="0">
                <a:solidFill>
                  <a:prstClr val="black"/>
                </a:solidFill>
              </a:rPr>
              <a:t> الوسطى.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581543" y="4199247"/>
            <a:ext cx="1622559" cy="107721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 smtClean="0">
                <a:solidFill>
                  <a:prstClr val="black"/>
                </a:solidFill>
              </a:rPr>
              <a:t>5- غزو </a:t>
            </a:r>
          </a:p>
          <a:p>
            <a:pPr algn="ctr"/>
            <a:r>
              <a:rPr lang="ar-OM" sz="3200" b="1" dirty="0" err="1" smtClean="0">
                <a:solidFill>
                  <a:prstClr val="black"/>
                </a:solidFill>
              </a:rPr>
              <a:t>الهكسوس</a:t>
            </a:r>
            <a:r>
              <a:rPr lang="ar-OM" sz="3200" b="1" dirty="0" smtClean="0">
                <a:solidFill>
                  <a:prstClr val="black"/>
                </a:solidFill>
              </a:rPr>
              <a:t>.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671945" y="3667404"/>
            <a:ext cx="1745673" cy="15696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3200" b="1" dirty="0">
                <a:solidFill>
                  <a:prstClr val="black"/>
                </a:solidFill>
              </a:rPr>
              <a:t>6- </a:t>
            </a:r>
            <a:r>
              <a:rPr lang="ar-OM" sz="3200" b="1" dirty="0" smtClean="0">
                <a:solidFill>
                  <a:prstClr val="black"/>
                </a:solidFill>
              </a:rPr>
              <a:t>عصر الدولة الحديثة</a:t>
            </a:r>
            <a:r>
              <a:rPr lang="ar-OM" sz="2000" b="1" dirty="0" smtClean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7059617" y="692696"/>
            <a:ext cx="24096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3600" b="1" dirty="0" smtClean="0"/>
              <a:t>1- نظام الحكم </a:t>
            </a:r>
          </a:p>
          <a:p>
            <a:r>
              <a:rPr lang="ar-OM" sz="3600" b="1" dirty="0" smtClean="0"/>
              <a:t>في مصر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5450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9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03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تمرير أفقي 1"/>
          <p:cNvSpPr/>
          <p:nvPr/>
        </p:nvSpPr>
        <p:spPr>
          <a:xfrm>
            <a:off x="2627785" y="0"/>
            <a:ext cx="4176464" cy="1484784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4000" b="1" dirty="0" smtClean="0"/>
              <a:t>نظام الحكم في مصر</a:t>
            </a:r>
            <a:endParaRPr lang="en-US" sz="4000" b="1" dirty="0"/>
          </a:p>
        </p:txBody>
      </p:sp>
      <p:pic>
        <p:nvPicPr>
          <p:cNvPr id="1028" name="Picture 4" descr="حكاية تاج الملك القصص والحكايات مجلة المحب الاطفال والكرتو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8" y="3203431"/>
            <a:ext cx="1922165" cy="367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وسيلة شرح على شكل سحابة 4"/>
          <p:cNvSpPr/>
          <p:nvPr/>
        </p:nvSpPr>
        <p:spPr>
          <a:xfrm>
            <a:off x="1475656" y="1484784"/>
            <a:ext cx="5616624" cy="1944216"/>
          </a:xfrm>
          <a:prstGeom prst="cloudCallout">
            <a:avLst>
              <a:gd name="adj1" fmla="val 66705"/>
              <a:gd name="adj2" fmla="val 71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3600" b="1" dirty="0" smtClean="0">
                <a:solidFill>
                  <a:srgbClr val="FF0000"/>
                </a:solidFill>
              </a:rPr>
              <a:t>ماذا تعرفون عن الملك في مصر قديما؟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8" name="Rectangle"/>
          <p:cNvGrpSpPr/>
          <p:nvPr/>
        </p:nvGrpSpPr>
        <p:grpSpPr>
          <a:xfrm>
            <a:off x="173827" y="3616692"/>
            <a:ext cx="6984776" cy="820427"/>
            <a:chOff x="-4560717" y="359322"/>
            <a:chExt cx="15104673" cy="3948794"/>
          </a:xfrm>
        </p:grpSpPr>
        <p:sp>
          <p:nvSpPr>
            <p:cNvPr id="9" name="Rectangle"/>
            <p:cNvSpPr txBox="1"/>
            <p:nvPr/>
          </p:nvSpPr>
          <p:spPr>
            <a:xfrm>
              <a:off x="-4560717" y="359322"/>
              <a:ext cx="15104673" cy="38131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76200" tIns="76200" rIns="76200" bIns="76200" numCol="1" anchor="ctr">
              <a:normAutofit fontScale="70000" lnSpcReduction="20000"/>
            </a:bodyPr>
            <a:lstStyle/>
            <a:p>
              <a:pPr marL="0" marR="0" lvl="0" indent="0" defTabSz="8255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0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7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pic>
          <p:nvPicPr>
            <p:cNvPr id="10" name="Rectangle Rectangle" descr="Rectangle Rectangl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560717" y="393385"/>
              <a:ext cx="15104673" cy="3914731"/>
            </a:xfrm>
            <a:prstGeom prst="rect">
              <a:avLst/>
            </a:prstGeom>
            <a:effectLst/>
          </p:spPr>
        </p:pic>
      </p:grpSp>
      <p:pic>
        <p:nvPicPr>
          <p:cNvPr id="11" name="Rectangle Rectangle" descr="Rectangle Rectangl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8400" y="4509120"/>
            <a:ext cx="6984775" cy="995918"/>
          </a:xfrm>
          <a:prstGeom prst="rect">
            <a:avLst/>
          </a:prstGeom>
          <a:effectLst/>
        </p:spPr>
      </p:pic>
      <p:pic>
        <p:nvPicPr>
          <p:cNvPr id="12" name="Rectangle Rectangle" descr="Rectangle Rectangl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64405" y="5661256"/>
            <a:ext cx="6984773" cy="982901"/>
          </a:xfrm>
          <a:prstGeom prst="rect">
            <a:avLst/>
          </a:prstGeom>
          <a:effectLst/>
        </p:spPr>
      </p:pic>
      <p:sp>
        <p:nvSpPr>
          <p:cNvPr id="6" name="مربع نص 5"/>
          <p:cNvSpPr txBox="1"/>
          <p:nvPr/>
        </p:nvSpPr>
        <p:spPr>
          <a:xfrm>
            <a:off x="4850" y="3614939"/>
            <a:ext cx="7259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كان الملك (الفرعون) رأس الدولة وله </a:t>
            </a:r>
            <a:r>
              <a:rPr lang="ar-OM" sz="2400" b="1" dirty="0" err="1" smtClean="0"/>
              <a:t>الرئاسه</a:t>
            </a:r>
            <a:r>
              <a:rPr lang="ar-OM" sz="2400" b="1" dirty="0" smtClean="0"/>
              <a:t> العليا في ادارة شؤون الحكم</a:t>
            </a:r>
            <a:endParaRPr lang="en-US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24726" y="4509120"/>
            <a:ext cx="6912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احتراما للملك لم يذكر اسمه مجرد، بل كان يشار اليه باسم (</a:t>
            </a:r>
            <a:r>
              <a:rPr lang="ar-OM" sz="2400" b="1" dirty="0" err="1" smtClean="0"/>
              <a:t>برعو</a:t>
            </a:r>
            <a:r>
              <a:rPr lang="ar-OM" sz="2400" b="1" dirty="0" smtClean="0"/>
              <a:t>) يعني ساكن البيت العالي أو القصر العظ</a:t>
            </a:r>
            <a:r>
              <a:rPr lang="ar-OM" sz="2000" b="1" dirty="0" smtClean="0"/>
              <a:t>يم</a:t>
            </a:r>
            <a:endParaRPr lang="en-US" sz="20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559591" y="5798755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بمرور الوقت تم تحريف اسم </a:t>
            </a:r>
            <a:r>
              <a:rPr lang="ar-OM" sz="2400" b="1" dirty="0" err="1" smtClean="0"/>
              <a:t>برعو</a:t>
            </a:r>
            <a:r>
              <a:rPr lang="ar-OM" sz="2400" b="1" dirty="0" smtClean="0"/>
              <a:t> الى فرعون، المقصود بالفراعنة ملوك مصر في العصور القديمة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75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con&#10;&#10;Description automatically generated">
            <a:extLst>
              <a:ext uri="{FF2B5EF4-FFF2-40B4-BE49-F238E27FC236}">
                <a16:creationId xmlns="" xmlns:a16="http://schemas.microsoft.com/office/drawing/2014/main" id="{E8C11B0C-3A1C-4516-B05F-977960AD4F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02739" y="1"/>
            <a:ext cx="4241261" cy="1930400"/>
          </a:xfrm>
          <a:prstGeom prst="rect">
            <a:avLst/>
          </a:prstGeom>
        </p:spPr>
      </p:pic>
      <p:pic>
        <p:nvPicPr>
          <p:cNvPr id="4" name="Picture 2" descr="Shape, square&#10;&#10;Description automatically generated">
            <a:extLst>
              <a:ext uri="{FF2B5EF4-FFF2-40B4-BE49-F238E27FC236}">
                <a16:creationId xmlns="" xmlns:a16="http://schemas.microsoft.com/office/drawing/2014/main" id="{BCD289EC-EF15-4C68-9AC9-5BD0BF7280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003" y="3496991"/>
            <a:ext cx="3974523" cy="3087363"/>
          </a:xfrm>
          <a:prstGeom prst="rect">
            <a:avLst/>
          </a:prstGeom>
        </p:spPr>
      </p:pic>
      <p:pic>
        <p:nvPicPr>
          <p:cNvPr id="5" name="Picture 2" descr="Shape, square&#10;&#10;Description automatically generated">
            <a:extLst>
              <a:ext uri="{FF2B5EF4-FFF2-40B4-BE49-F238E27FC236}">
                <a16:creationId xmlns="" xmlns:a16="http://schemas.microsoft.com/office/drawing/2014/main" id="{BCD289EC-EF15-4C68-9AC9-5BD0BF7280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0" y="3496990"/>
            <a:ext cx="3974523" cy="3181197"/>
          </a:xfrm>
          <a:prstGeom prst="rect">
            <a:avLst/>
          </a:prstGeom>
        </p:spPr>
      </p:pic>
      <p:pic>
        <p:nvPicPr>
          <p:cNvPr id="5126" name="Picture 6" descr="C:\Users\lulu\Desktop\قوالب بور بوينت\49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257" y="2324972"/>
            <a:ext cx="4423286" cy="20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وسيلة شرح على شكل سحابة 8"/>
          <p:cNvSpPr/>
          <p:nvPr/>
        </p:nvSpPr>
        <p:spPr>
          <a:xfrm>
            <a:off x="971600" y="2204864"/>
            <a:ext cx="2727565" cy="1032016"/>
          </a:xfrm>
          <a:prstGeom prst="cloudCallout">
            <a:avLst>
              <a:gd name="adj1" fmla="val 63708"/>
              <a:gd name="adj2" fmla="val 4176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5690426" y="1"/>
            <a:ext cx="2625990" cy="17543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ar-OM" sz="3600" dirty="0" smtClean="0">
                <a:solidFill>
                  <a:prstClr val="black"/>
                </a:solidFill>
              </a:rPr>
              <a:t>كيف قسم المؤرخون تاريخ مصر 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97056" y="2279773"/>
            <a:ext cx="2185883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ar-OM" sz="3200" dirty="0" smtClean="0">
                <a:solidFill>
                  <a:prstClr val="black"/>
                </a:solidFill>
              </a:rPr>
              <a:t>المؤرخون القدماء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307115" y="2279773"/>
            <a:ext cx="2056533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ar-OM" sz="3200" b="1" dirty="0" smtClean="0">
                <a:solidFill>
                  <a:prstClr val="black"/>
                </a:solidFill>
              </a:rPr>
              <a:t>المؤرخون المحدثون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331181" y="4380233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 smtClean="0"/>
              <a:t>قسموا تاريخ مصر الى </a:t>
            </a:r>
            <a:r>
              <a:rPr lang="ar-OM" sz="4000" b="1" u="sng" dirty="0" smtClean="0">
                <a:solidFill>
                  <a:srgbClr val="FF0000"/>
                </a:solidFill>
              </a:rPr>
              <a:t>ثلاثين أسرة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571185" y="3703124"/>
            <a:ext cx="3528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/>
              <a:t>قسموا تاريخ مصر الى ثلاثة أقسام:</a:t>
            </a:r>
          </a:p>
          <a:p>
            <a:pPr algn="r"/>
            <a:endParaRPr lang="ar-OM" sz="2800" b="1" dirty="0"/>
          </a:p>
          <a:p>
            <a:pPr marL="285750" indent="-285750" algn="r">
              <a:buFontTx/>
              <a:buChar char="-"/>
            </a:pPr>
            <a:r>
              <a:rPr lang="ar-OM" sz="2800" b="1" dirty="0" smtClean="0">
                <a:solidFill>
                  <a:srgbClr val="FF0000"/>
                </a:solidFill>
              </a:rPr>
              <a:t>الدولة القديمة</a:t>
            </a:r>
          </a:p>
          <a:p>
            <a:pPr marL="285750" indent="-285750" algn="r">
              <a:buFontTx/>
              <a:buChar char="-"/>
            </a:pPr>
            <a:r>
              <a:rPr lang="ar-OM" sz="2800" b="1" dirty="0" smtClean="0">
                <a:solidFill>
                  <a:srgbClr val="FF0000"/>
                </a:solidFill>
              </a:rPr>
              <a:t>- الدولة الوسطى</a:t>
            </a:r>
          </a:p>
          <a:p>
            <a:pPr marL="285750" indent="-285750" algn="r">
              <a:buFontTx/>
              <a:buChar char="-"/>
            </a:pPr>
            <a:r>
              <a:rPr lang="ar-OM" sz="2800" b="1" dirty="0" smtClean="0"/>
              <a:t>- </a:t>
            </a:r>
            <a:r>
              <a:rPr lang="ar-OM" sz="2800" b="1" dirty="0" smtClean="0">
                <a:solidFill>
                  <a:srgbClr val="FF0000"/>
                </a:solidFill>
              </a:rPr>
              <a:t>الدولة الحديثة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56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2627785" y="0"/>
            <a:ext cx="4176464" cy="148478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4000" b="1" dirty="0" smtClean="0"/>
              <a:t>عصر الدولة القديمة</a:t>
            </a:r>
            <a:endParaRPr lang="en-US" sz="4000" b="1" dirty="0"/>
          </a:p>
        </p:txBody>
      </p:sp>
      <p:pic>
        <p:nvPicPr>
          <p:cNvPr id="3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03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9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63864"/>
              </p:ext>
            </p:extLst>
          </p:nvPr>
        </p:nvGraphicFramePr>
        <p:xfrm>
          <a:off x="661470" y="1700808"/>
          <a:ext cx="7942978" cy="439248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350690"/>
                <a:gridCol w="2592288"/>
              </a:tblGrid>
              <a:tr h="1098122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امتدادها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98122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عاصمتها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98122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مظاهرها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98122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الاسم الذي عرفت به الدولة</a:t>
                      </a:r>
                      <a:r>
                        <a:rPr lang="ar-OM" sz="2400" b="1" baseline="0" dirty="0" smtClean="0">
                          <a:solidFill>
                            <a:srgbClr val="FF0000"/>
                          </a:solidFill>
                        </a:rPr>
                        <a:t> القديمة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043608" y="1829311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ar-OM" sz="2400" b="1" dirty="0">
                <a:solidFill>
                  <a:prstClr val="black"/>
                </a:solidFill>
              </a:rPr>
              <a:t>من الاسرة الثالثة حتى نهاية الأسرة السادسة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915816" y="292494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ar-OM" sz="2400" dirty="0" err="1">
                <a:solidFill>
                  <a:prstClr val="black"/>
                </a:solidFill>
              </a:rPr>
              <a:t>ممفيس</a:t>
            </a:r>
            <a:r>
              <a:rPr lang="ar-OM" sz="2400" dirty="0">
                <a:solidFill>
                  <a:prstClr val="black"/>
                </a:solidFill>
              </a:rPr>
              <a:t> (منف)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3789040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ar-OM" sz="2400" dirty="0">
                <a:solidFill>
                  <a:prstClr val="black"/>
                </a:solidFill>
              </a:rPr>
              <a:t>- ساد الأمن والسلام</a:t>
            </a:r>
          </a:p>
          <a:p>
            <a:pPr lvl="0" algn="r"/>
            <a:r>
              <a:rPr lang="ar-OM" sz="2400" dirty="0">
                <a:solidFill>
                  <a:prstClr val="black"/>
                </a:solidFill>
              </a:rPr>
              <a:t>- الرخاء والبناء والفن</a:t>
            </a:r>
          </a:p>
          <a:p>
            <a:pPr lvl="0" algn="r"/>
            <a:r>
              <a:rPr lang="ar-OM" sz="2400" dirty="0">
                <a:solidFill>
                  <a:prstClr val="black"/>
                </a:solidFill>
              </a:rPr>
              <a:t>-نظر الشعب الى الملك نظرة مقدسة و أنه ابن الاله (رع)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358519" y="5085184"/>
            <a:ext cx="4581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ar-OM" sz="2400" dirty="0">
                <a:solidFill>
                  <a:prstClr val="black"/>
                </a:solidFill>
              </a:rPr>
              <a:t>عرفت بعصر «بناة الاهرام» </a:t>
            </a:r>
          </a:p>
          <a:p>
            <a:pPr lvl="0" algn="r"/>
            <a:r>
              <a:rPr lang="ar-OM" sz="2400" dirty="0">
                <a:solidFill>
                  <a:prstClr val="black"/>
                </a:solidFill>
              </a:rPr>
              <a:t>اشارة الى ما شيده ملوكها من اهرامات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هل تعرفون ماذا يوجد داخل الأهرامات؟ | كل العرب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56" b="9145"/>
          <a:stretch/>
        </p:blipFill>
        <p:spPr bwMode="auto">
          <a:xfrm>
            <a:off x="107505" y="4864"/>
            <a:ext cx="2088232" cy="11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هل تعرفون ماذا يوجد داخل الأهرامات؟ | كل العرب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56" b="9145"/>
          <a:stretch/>
        </p:blipFill>
        <p:spPr bwMode="auto">
          <a:xfrm>
            <a:off x="6948264" y="32281"/>
            <a:ext cx="2088232" cy="11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رسم تخطيطي للعين فارغ ، تنزيل مجاني قصاصة فنية ، قصاصة فنية مجانية - آخر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3" t="3818" r="11468" b="19867"/>
          <a:stretch/>
        </p:blipFill>
        <p:spPr bwMode="auto">
          <a:xfrm>
            <a:off x="5010444" y="1628800"/>
            <a:ext cx="4114800" cy="494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6300192" y="2060848"/>
            <a:ext cx="1692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 smtClean="0">
                <a:solidFill>
                  <a:srgbClr val="FF0000"/>
                </a:solidFill>
              </a:rPr>
              <a:t>السبب في بناء الاهرامات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300192" y="292494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 smtClean="0"/>
              <a:t>كيف اهتموا بالموتى</a:t>
            </a:r>
            <a:endParaRPr lang="en-US" sz="20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049259" y="3779415"/>
            <a:ext cx="2037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 smtClean="0">
                <a:solidFill>
                  <a:srgbClr val="FF0000"/>
                </a:solidFill>
              </a:rPr>
              <a:t>الدليل على الاهتمام ببناء الاهرامات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868144" y="472514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/>
              <a:t>أشهر الاهرامات</a:t>
            </a:r>
            <a:endParaRPr lang="en-US" sz="28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292080" y="5661248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لماذا تعتبر احدى عجائب الدنيا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648834" y="1700808"/>
            <a:ext cx="5653723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dirty="0" smtClean="0"/>
              <a:t>اعتقاد المصريين بالبعث والحساب عبد الموت، وبوجود حياه أبدية، ومن الضروري الحفاظ على جثة المتوفي، حتى تستطيع الروح العودة اليها.</a:t>
            </a:r>
            <a:endParaRPr lang="en-US" sz="2000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323528" y="2696726"/>
            <a:ext cx="5653723" cy="8042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dirty="0" smtClean="0"/>
              <a:t>حرصوا على تحنيط جثث موتاهم، وتزويد المقبرة بكل ما يحتاجه الميت من أثاث و أدوات وطعام.</a:t>
            </a:r>
            <a:endParaRPr lang="en-US" sz="2000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203029" y="3662729"/>
            <a:ext cx="5305075" cy="8245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dirty="0" smtClean="0"/>
              <a:t>جلبوا لها خشب الارز من بلاد فينيقيا (لبنان) لتزيينها من الداخل</a:t>
            </a:r>
            <a:r>
              <a:rPr lang="ar-OM" dirty="0" smtClean="0"/>
              <a:t>.</a:t>
            </a:r>
            <a:endParaRPr lang="en-US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208609" y="4598833"/>
            <a:ext cx="4939455" cy="7743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dirty="0" smtClean="0"/>
              <a:t>أ</a:t>
            </a:r>
            <a:r>
              <a:rPr lang="ar-OM" sz="2800" dirty="0" smtClean="0"/>
              <a:t>هرامات الجيزة (خوفو، خفرع، منقرع)</a:t>
            </a:r>
            <a:endParaRPr lang="en-US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95879" y="5640258"/>
            <a:ext cx="4764154" cy="8850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dirty="0" smtClean="0"/>
              <a:t>ل</a:t>
            </a:r>
            <a:r>
              <a:rPr lang="ar-OM" sz="2400" dirty="0" smtClean="0"/>
              <a:t>ضخامة بنائها ومنظرها وبراعة تصميمها</a:t>
            </a:r>
            <a:endParaRPr lang="en-US" sz="2400" dirty="0"/>
          </a:p>
        </p:txBody>
      </p:sp>
      <p:sp>
        <p:nvSpPr>
          <p:cNvPr id="10" name="مثلث متساوي الساقين 9"/>
          <p:cNvSpPr/>
          <p:nvPr/>
        </p:nvSpPr>
        <p:spPr>
          <a:xfrm>
            <a:off x="3475695" y="32281"/>
            <a:ext cx="2501556" cy="1119880"/>
          </a:xfrm>
          <a:prstGeom prst="triangl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995936" y="260648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بناء</a:t>
            </a:r>
          </a:p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الاهرامات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5" grpId="0"/>
      <p:bldP spid="6" grpId="0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56084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83726"/>
            <a:ext cx="3035300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4283968" y="4509120"/>
            <a:ext cx="39604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 smtClean="0"/>
              <a:t>حددي على الخريطة كلا من :</a:t>
            </a:r>
          </a:p>
          <a:p>
            <a:pPr algn="r"/>
            <a:endParaRPr lang="ar-OM" sz="2800" dirty="0"/>
          </a:p>
          <a:p>
            <a:pPr algn="r"/>
            <a:r>
              <a:rPr lang="ar-OM" sz="2800" dirty="0" smtClean="0"/>
              <a:t>1- عاصمة الدولة القديمة</a:t>
            </a:r>
          </a:p>
          <a:p>
            <a:pPr algn="r"/>
            <a:r>
              <a:rPr lang="ar-OM" sz="2800" dirty="0" smtClean="0"/>
              <a:t>2- المنطقة التي تشتهر بوجود الاهرامات</a:t>
            </a:r>
            <a:endParaRPr lang="en-US" sz="2800" dirty="0"/>
          </a:p>
        </p:txBody>
      </p:sp>
      <p:sp>
        <p:nvSpPr>
          <p:cNvPr id="3" name="شكل بيضاوي 2"/>
          <p:cNvSpPr/>
          <p:nvPr/>
        </p:nvSpPr>
        <p:spPr>
          <a:xfrm>
            <a:off x="3851920" y="1124744"/>
            <a:ext cx="720080" cy="360040"/>
          </a:xfrm>
          <a:prstGeom prst="ellipse">
            <a:avLst/>
          </a:prstGeom>
          <a:noFill/>
          <a:ln cmpd="dbl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بيضاوي 6"/>
          <p:cNvSpPr/>
          <p:nvPr/>
        </p:nvSpPr>
        <p:spPr>
          <a:xfrm>
            <a:off x="2987824" y="1064393"/>
            <a:ext cx="720080" cy="360040"/>
          </a:xfrm>
          <a:prstGeom prst="ellipse">
            <a:avLst/>
          </a:prstGeom>
          <a:noFill/>
          <a:ln cmpd="dbl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8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2493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خبير آثار يكشف لـ«البيان» حقيقة وجه «أبو الهول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04" y="4077072"/>
            <a:ext cx="3456384" cy="237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388" y="4077072"/>
            <a:ext cx="321389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388" y="4611843"/>
            <a:ext cx="3213892" cy="50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388" y="5177515"/>
            <a:ext cx="3213892" cy="532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753" y="5862036"/>
            <a:ext cx="3213892" cy="90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7164288" y="4077072"/>
            <a:ext cx="1800200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اسم الشكل </a:t>
            </a:r>
            <a:endParaRPr lang="en-US" b="1" dirty="0"/>
          </a:p>
        </p:txBody>
      </p:sp>
      <p:sp>
        <p:nvSpPr>
          <p:cNvPr id="10" name="مستطيل 9"/>
          <p:cNvSpPr/>
          <p:nvPr/>
        </p:nvSpPr>
        <p:spPr>
          <a:xfrm>
            <a:off x="7164288" y="4638075"/>
            <a:ext cx="1800200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الملك الذي أمر بنحته</a:t>
            </a:r>
            <a:endParaRPr lang="en-US" b="1" dirty="0"/>
          </a:p>
        </p:txBody>
      </p:sp>
      <p:sp>
        <p:nvSpPr>
          <p:cNvPr id="11" name="مستطيل 10"/>
          <p:cNvSpPr/>
          <p:nvPr/>
        </p:nvSpPr>
        <p:spPr>
          <a:xfrm>
            <a:off x="7164288" y="5226445"/>
            <a:ext cx="1800200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على هيئة</a:t>
            </a:r>
            <a:endParaRPr lang="en-US" b="1" dirty="0"/>
          </a:p>
        </p:txBody>
      </p:sp>
      <p:sp>
        <p:nvSpPr>
          <p:cNvPr id="12" name="مستطيل 11"/>
          <p:cNvSpPr/>
          <p:nvPr/>
        </p:nvSpPr>
        <p:spPr>
          <a:xfrm>
            <a:off x="7164288" y="5888041"/>
            <a:ext cx="1800200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يرمز ل </a:t>
            </a:r>
            <a:endParaRPr lang="en-US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139952" y="407707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تمثال ابو الهول</a:t>
            </a:r>
            <a:endParaRPr lang="en-US" sz="24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4177663" y="466867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الملك خفرع</a:t>
            </a:r>
            <a:endParaRPr lang="en-US" sz="24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140652" y="518518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جسم أسد له راس انسان</a:t>
            </a:r>
            <a:endParaRPr lang="en-US" sz="2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4145149" y="5932492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/>
              <a:t>يرمز الجسم للقوة والرأس الى العقل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2460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892479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1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2627785" y="0"/>
            <a:ext cx="4176464" cy="148478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prstClr val="black"/>
                </a:solidFill>
              </a:rPr>
              <a:t>عصر الدولة </a:t>
            </a:r>
            <a:r>
              <a:rPr lang="ar-OM" sz="4000" b="1" dirty="0" smtClean="0">
                <a:solidFill>
                  <a:prstClr val="black"/>
                </a:solidFill>
              </a:rPr>
              <a:t>الوسطى</a:t>
            </a:r>
            <a:endParaRPr lang="en-US" sz="4000" b="1" dirty="0">
              <a:solidFill>
                <a:prstClr val="black"/>
              </a:solidFill>
            </a:endParaRPr>
          </a:p>
        </p:txBody>
      </p:sp>
      <p:pic>
        <p:nvPicPr>
          <p:cNvPr id="3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03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9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152780"/>
              </p:ext>
            </p:extLst>
          </p:nvPr>
        </p:nvGraphicFramePr>
        <p:xfrm>
          <a:off x="661470" y="1829311"/>
          <a:ext cx="7943561" cy="484004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358802"/>
                <a:gridCol w="1584759"/>
              </a:tblGrid>
              <a:tr h="726044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امتدادها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01280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عاصمتها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828903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OM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مظاهرها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483821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أشهر حكامها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091681" y="1916832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 smtClean="0">
                <a:solidFill>
                  <a:prstClr val="black"/>
                </a:solidFill>
              </a:rPr>
              <a:t>من الاسرة 11 حتى الأسرة 17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864247" y="263691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طيبة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496" y="3212976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-استغلال المناجم والمحاجر</a:t>
            </a:r>
          </a:p>
          <a:p>
            <a:pPr marL="342900" indent="-342900" algn="r">
              <a:buFontTx/>
              <a:buChar char="-"/>
            </a:pPr>
            <a:r>
              <a:rPr lang="ar-OM" sz="2400" dirty="0" smtClean="0">
                <a:solidFill>
                  <a:prstClr val="black"/>
                </a:solidFill>
              </a:rPr>
              <a:t>استئناف العلاقات التجارية مع البلدان</a:t>
            </a:r>
          </a:p>
          <a:p>
            <a:pPr marL="342900" indent="-342900" algn="r">
              <a:buFontTx/>
              <a:buChar char="-"/>
            </a:pPr>
            <a:r>
              <a:rPr lang="ar-OM" sz="2400" dirty="0" smtClean="0">
                <a:solidFill>
                  <a:prstClr val="black"/>
                </a:solidFill>
              </a:rPr>
              <a:t>- اقامة السدود وقنوات الري</a:t>
            </a:r>
          </a:p>
          <a:p>
            <a:pPr marL="342900" indent="-342900" algn="r">
              <a:buFontTx/>
              <a:buChar char="-"/>
            </a:pPr>
            <a:r>
              <a:rPr lang="ar-OM" sz="2400" dirty="0" smtClean="0">
                <a:solidFill>
                  <a:prstClr val="black"/>
                </a:solidFill>
              </a:rPr>
              <a:t>-حفر قناة تربط بين البحر الأحمر والبحر المتوسط عن طريق النيل</a:t>
            </a:r>
          </a:p>
          <a:p>
            <a:pPr marL="342900" indent="-342900" algn="r">
              <a:buFontTx/>
              <a:buChar char="-"/>
            </a:pPr>
            <a:r>
              <a:rPr lang="ar-OM" sz="2400" dirty="0" smtClean="0">
                <a:solidFill>
                  <a:prstClr val="black"/>
                </a:solidFill>
              </a:rPr>
              <a:t>- اهتم الملوك بتقوية الجيش وتامين الحدود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325476" y="5301208"/>
            <a:ext cx="5694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(</a:t>
            </a:r>
            <a:r>
              <a:rPr lang="ar-OM" sz="2400" dirty="0" err="1" smtClean="0">
                <a:solidFill>
                  <a:prstClr val="black"/>
                </a:solidFill>
              </a:rPr>
              <a:t>أمنحوتب</a:t>
            </a:r>
            <a:r>
              <a:rPr lang="ar-OM" sz="2400" dirty="0" smtClean="0">
                <a:solidFill>
                  <a:prstClr val="black"/>
                </a:solidFill>
              </a:rPr>
              <a:t> الثاني) أمير طيبة</a:t>
            </a:r>
          </a:p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استطاع أن يعيد للبلاد وحدتها بعد الفوضى التي انتشرت في البلاد لاسيما في فترة حكم الأسرات من (7-10).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5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مصرالقديمة . كيمت - الأرض السوداء - الهكسـوس من هم ؟ وكيف احتلوا مصر؟ تفتتت  وحدة مصر خلال عصر الانتقال الثانى .... هكذا يتضح لنا من واقع كلمات آخر ملوك  الأسرة السابعة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مصرالقديمة . كيمت - الأرض السوداء - الهكسـوس من هم ؟ وكيف احتلوا مصر؟ تفتتت  وحدة مصر خلال عصر الانتقال الثانى .... هكذا يتضح لنا من واقع كلمات آخر ملوك  الأسرة السابعة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مصرالقديمة . كيمت - الأرض السوداء - الهكسـوس من هم ؟ وكيف احتلوا مصر؟ تفتتت  وحدة مصر خلال عصر الانتقال الثانى .... هكذا يتضح لنا من واقع كلمات آخر ملوك  الأسرة السابعة"/>
          <p:cNvSpPr>
            <a:spLocks noChangeAspect="1" noChangeArrowheads="1"/>
          </p:cNvSpPr>
          <p:nvPr/>
        </p:nvSpPr>
        <p:spPr bwMode="auto">
          <a:xfrm>
            <a:off x="460375" y="1682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 descr="سقنن رع يموت غدرًا على يد الهكسوس .. كيف انتقم أبناؤه بعد رحيله؟ - اليوم  الساب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" y="312739"/>
            <a:ext cx="4343400" cy="189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5148064" y="324784"/>
            <a:ext cx="3600400" cy="188007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3600" b="1" dirty="0" smtClean="0"/>
              <a:t>غزو </a:t>
            </a:r>
            <a:r>
              <a:rPr lang="ar-OM" sz="3600" b="1" dirty="0" err="1" smtClean="0"/>
              <a:t>الهكسوس</a:t>
            </a:r>
            <a:endParaRPr lang="en-US" sz="3600" b="1" dirty="0"/>
          </a:p>
        </p:txBody>
      </p:sp>
      <p:sp>
        <p:nvSpPr>
          <p:cNvPr id="6" name="شكل بيضاوي 5"/>
          <p:cNvSpPr/>
          <p:nvPr/>
        </p:nvSpPr>
        <p:spPr>
          <a:xfrm>
            <a:off x="7668344" y="2420888"/>
            <a:ext cx="1445740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400" b="1" dirty="0" smtClean="0">
                <a:solidFill>
                  <a:srgbClr val="FF0000"/>
                </a:solidFill>
              </a:rPr>
              <a:t>متى دخلوا مصر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6228184" y="2368219"/>
            <a:ext cx="1440160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FF0000"/>
                </a:solidFill>
              </a:rPr>
              <a:t>من هم </a:t>
            </a:r>
            <a:r>
              <a:rPr lang="ar-OM" sz="2000" b="1" dirty="0" err="1">
                <a:solidFill>
                  <a:srgbClr val="FF0000"/>
                </a:solidFill>
              </a:rPr>
              <a:t>الهكسوس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شكل بيضاوي 8"/>
          <p:cNvSpPr/>
          <p:nvPr/>
        </p:nvSpPr>
        <p:spPr>
          <a:xfrm>
            <a:off x="4572000" y="2351612"/>
            <a:ext cx="1584176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b="1" dirty="0">
                <a:solidFill>
                  <a:srgbClr val="FF0000"/>
                </a:solidFill>
              </a:rPr>
              <a:t>العوامل التي ساعدت على انتصارهم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2915816" y="2320414"/>
            <a:ext cx="1584176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FF0000"/>
                </a:solidFill>
              </a:rPr>
              <a:t>المناطق التي سيطروا عليها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1331640" y="2351612"/>
            <a:ext cx="1584176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FF0000"/>
                </a:solidFill>
              </a:rPr>
              <a:t>كيف</a:t>
            </a:r>
            <a:r>
              <a:rPr lang="ar-OM" sz="2800" b="1" dirty="0">
                <a:solidFill>
                  <a:srgbClr val="FF0000"/>
                </a:solidFill>
              </a:rPr>
              <a:t> </a:t>
            </a:r>
            <a:r>
              <a:rPr lang="ar-OM" sz="2000" b="1" dirty="0" err="1">
                <a:solidFill>
                  <a:srgbClr val="FF0000"/>
                </a:solidFill>
              </a:rPr>
              <a:t>تاثروا</a:t>
            </a:r>
            <a:r>
              <a:rPr lang="ar-OM" sz="2000" b="1" dirty="0">
                <a:solidFill>
                  <a:srgbClr val="FF0000"/>
                </a:solidFill>
              </a:rPr>
              <a:t> بالحضارة المصرية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668344" y="3717032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 smtClean="0"/>
              <a:t>في نهاية حكم الدولة الوسطى تعاقب على مصر ملوك ضعاف – عاد الانقسام- عمت الفوضى</a:t>
            </a:r>
            <a:endParaRPr lang="en-US" sz="2000" b="1" dirty="0"/>
          </a:p>
        </p:txBody>
      </p:sp>
      <p:sp>
        <p:nvSpPr>
          <p:cNvPr id="13" name="مستطيل 12"/>
          <p:cNvSpPr/>
          <p:nvPr/>
        </p:nvSpPr>
        <p:spPr>
          <a:xfrm>
            <a:off x="6300192" y="3663498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3200" dirty="0" smtClean="0"/>
              <a:t>قبائل رعوية </a:t>
            </a:r>
            <a:r>
              <a:rPr lang="ar-OM" sz="3200" dirty="0" err="1" smtClean="0"/>
              <a:t>جائت</a:t>
            </a:r>
            <a:r>
              <a:rPr lang="ar-OM" sz="3200" dirty="0" smtClean="0"/>
              <a:t> من أسيا</a:t>
            </a:r>
            <a:endParaRPr lang="en-US" sz="3200" dirty="0"/>
          </a:p>
        </p:txBody>
      </p:sp>
      <p:sp>
        <p:nvSpPr>
          <p:cNvPr id="14" name="مستطيل 13"/>
          <p:cNvSpPr/>
          <p:nvPr/>
        </p:nvSpPr>
        <p:spPr>
          <a:xfrm>
            <a:off x="4879837" y="3604448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b="1" dirty="0" smtClean="0"/>
              <a:t>كثرتهم العددية و </a:t>
            </a:r>
          </a:p>
          <a:p>
            <a:pPr algn="ctr"/>
            <a:r>
              <a:rPr lang="ar-OM" sz="2800" b="1" dirty="0" smtClean="0"/>
              <a:t>ا</a:t>
            </a:r>
            <a:r>
              <a:rPr lang="ar-OM" sz="2400" b="1" dirty="0" smtClean="0"/>
              <a:t>ستخدامهم</a:t>
            </a:r>
            <a:r>
              <a:rPr lang="ar-OM" sz="2800" b="1" dirty="0" smtClean="0"/>
              <a:t> العجلات الحربية</a:t>
            </a:r>
            <a:endParaRPr lang="en-US" sz="2800" b="1" dirty="0"/>
          </a:p>
        </p:txBody>
      </p:sp>
      <p:sp>
        <p:nvSpPr>
          <p:cNvPr id="15" name="مستطيل 14"/>
          <p:cNvSpPr/>
          <p:nvPr/>
        </p:nvSpPr>
        <p:spPr>
          <a:xfrm>
            <a:off x="3203848" y="3604448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3200" dirty="0" smtClean="0"/>
              <a:t>الدلتا </a:t>
            </a:r>
          </a:p>
          <a:p>
            <a:pPr algn="ctr"/>
            <a:r>
              <a:rPr lang="ar-OM" sz="3200" dirty="0" smtClean="0"/>
              <a:t>و</a:t>
            </a:r>
          </a:p>
          <a:p>
            <a:pPr algn="ctr"/>
            <a:r>
              <a:rPr lang="ar-OM" sz="3200" dirty="0" smtClean="0"/>
              <a:t>مصر الوسطى</a:t>
            </a:r>
            <a:endParaRPr lang="en-US" sz="3200" dirty="0"/>
          </a:p>
        </p:txBody>
      </p:sp>
      <p:sp>
        <p:nvSpPr>
          <p:cNvPr id="16" name="مستطيل 15"/>
          <p:cNvSpPr/>
          <p:nvPr/>
        </p:nvSpPr>
        <p:spPr>
          <a:xfrm>
            <a:off x="1617795" y="3580012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dirty="0" smtClean="0"/>
              <a:t>قلدوا الفراعنة في اسمائهم وأزيائهم</a:t>
            </a:r>
          </a:p>
          <a:p>
            <a:pPr algn="ctr"/>
            <a:r>
              <a:rPr lang="ar-OM" sz="2000" dirty="0" smtClean="0"/>
              <a:t>وتقاليدهم- وتكلموا اللغة المصرية – واعتنقوا معتقداتهم </a:t>
            </a:r>
            <a:r>
              <a:rPr lang="ar-OM" dirty="0" smtClean="0"/>
              <a:t>الدينية</a:t>
            </a:r>
            <a:endParaRPr lang="en-US" dirty="0"/>
          </a:p>
        </p:txBody>
      </p:sp>
      <p:sp>
        <p:nvSpPr>
          <p:cNvPr id="17" name="شكل بيضاوي 16"/>
          <p:cNvSpPr/>
          <p:nvPr/>
        </p:nvSpPr>
        <p:spPr>
          <a:xfrm>
            <a:off x="0" y="2333312"/>
            <a:ext cx="1295444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1600" b="1" dirty="0" smtClean="0">
                <a:solidFill>
                  <a:srgbClr val="FF0000"/>
                </a:solidFill>
              </a:rPr>
              <a:t>نهاية </a:t>
            </a:r>
            <a:r>
              <a:rPr lang="ar-OM" sz="1600" b="1" dirty="0" err="1" smtClean="0">
                <a:solidFill>
                  <a:srgbClr val="FF0000"/>
                </a:solidFill>
              </a:rPr>
              <a:t>الهكسوس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109166" y="3554627"/>
            <a:ext cx="129614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800" dirty="0" smtClean="0"/>
              <a:t>على يد احمس و أمراء طيبة  - تمكنوا من طردهم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556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770485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1259632" y="5733256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 smtClean="0"/>
              <a:t>حددي على الخريطة :</a:t>
            </a:r>
          </a:p>
          <a:p>
            <a:pPr algn="r"/>
            <a:r>
              <a:rPr lang="ar-OM" sz="2800" dirty="0" smtClean="0"/>
              <a:t>عاصمة مصر في </a:t>
            </a:r>
            <a:r>
              <a:rPr lang="ar-OM" sz="2800" dirty="0" err="1" smtClean="0"/>
              <a:t>عصرالدولة</a:t>
            </a:r>
            <a:r>
              <a:rPr lang="ar-OM" sz="2800" dirty="0" smtClean="0"/>
              <a:t> الوسطى</a:t>
            </a:r>
            <a:endParaRPr lang="en-US" sz="2800" dirty="0"/>
          </a:p>
        </p:txBody>
      </p:sp>
      <p:sp>
        <p:nvSpPr>
          <p:cNvPr id="3" name="شكل بيضاوي 2"/>
          <p:cNvSpPr/>
          <p:nvPr/>
        </p:nvSpPr>
        <p:spPr>
          <a:xfrm>
            <a:off x="5508104" y="1988840"/>
            <a:ext cx="64807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2627785" y="0"/>
            <a:ext cx="4176464" cy="148478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solidFill>
                  <a:prstClr val="black"/>
                </a:solidFill>
              </a:rPr>
              <a:t>عصر الدولة </a:t>
            </a:r>
            <a:r>
              <a:rPr lang="ar-OM" sz="4000" b="1" dirty="0" smtClean="0">
                <a:solidFill>
                  <a:prstClr val="black"/>
                </a:solidFill>
              </a:rPr>
              <a:t>الحديثة</a:t>
            </a:r>
            <a:endParaRPr lang="en-US" sz="4000" b="1" dirty="0">
              <a:solidFill>
                <a:prstClr val="black"/>
              </a:solidFill>
            </a:endParaRPr>
          </a:p>
        </p:txBody>
      </p:sp>
      <p:pic>
        <p:nvPicPr>
          <p:cNvPr id="3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03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ulu\Desktop\قوالب بور بوينت\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9" y="-428883"/>
            <a:ext cx="1394098" cy="22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13515"/>
              </p:ext>
            </p:extLst>
          </p:nvPr>
        </p:nvGraphicFramePr>
        <p:xfrm>
          <a:off x="691386" y="1504750"/>
          <a:ext cx="7943561" cy="484004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358802"/>
                <a:gridCol w="1584759"/>
              </a:tblGrid>
              <a:tr h="726044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امتدادها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01280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عاصمتها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828903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OM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مظاهرها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483821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400" b="1" dirty="0" smtClean="0">
                          <a:solidFill>
                            <a:srgbClr val="FF0000"/>
                          </a:solidFill>
                        </a:rPr>
                        <a:t>أشهر حكامها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091681" y="1685999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prstClr val="black"/>
                </a:solidFill>
              </a:rPr>
              <a:t>من الاسرة </a:t>
            </a:r>
            <a:r>
              <a:rPr lang="ar-OM" sz="2400" b="1" dirty="0" smtClean="0">
                <a:solidFill>
                  <a:prstClr val="black"/>
                </a:solidFill>
              </a:rPr>
              <a:t>18 </a:t>
            </a:r>
            <a:r>
              <a:rPr lang="ar-OM" sz="2400" b="1" dirty="0">
                <a:solidFill>
                  <a:prstClr val="black"/>
                </a:solidFill>
              </a:rPr>
              <a:t>حتى الأسرة </a:t>
            </a:r>
            <a:r>
              <a:rPr lang="ar-OM" sz="2400" b="1" dirty="0" smtClean="0">
                <a:solidFill>
                  <a:prstClr val="black"/>
                </a:solidFill>
              </a:rPr>
              <a:t>20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864247" y="2406079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solidFill>
                  <a:prstClr val="black"/>
                </a:solidFill>
              </a:rPr>
              <a:t>طيبة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496" y="3140968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- امتد عصر الدولة الحديثة </a:t>
            </a:r>
            <a:r>
              <a:rPr lang="ar-OM" sz="2400" u="sng" dirty="0" smtClean="0">
                <a:solidFill>
                  <a:prstClr val="black"/>
                </a:solidFill>
              </a:rPr>
              <a:t>خمس قرون</a:t>
            </a:r>
          </a:p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- سيطر المصريون على الطرق البرية في شمال سوريا وأطراف العراق.</a:t>
            </a:r>
          </a:p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- اقامة دولة كبرى ضمت مصر وفلسطين وسوريا وشمال العراق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298891" y="4854644"/>
            <a:ext cx="5694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 smtClean="0">
                <a:solidFill>
                  <a:prstClr val="black"/>
                </a:solidFill>
              </a:rPr>
              <a:t>- </a:t>
            </a:r>
            <a:r>
              <a:rPr lang="ar-OM" sz="2400" b="1" dirty="0" smtClean="0">
                <a:solidFill>
                  <a:prstClr val="black"/>
                </a:solidFill>
              </a:rPr>
              <a:t>حتشبسوت</a:t>
            </a:r>
          </a:p>
          <a:p>
            <a:pPr algn="r"/>
            <a:r>
              <a:rPr lang="ar-OM" sz="2400" b="1" dirty="0" smtClean="0">
                <a:solidFill>
                  <a:prstClr val="black"/>
                </a:solidFill>
              </a:rPr>
              <a:t>- </a:t>
            </a:r>
            <a:r>
              <a:rPr lang="ar-OM" sz="2400" b="1" dirty="0" err="1" smtClean="0">
                <a:solidFill>
                  <a:prstClr val="black"/>
                </a:solidFill>
              </a:rPr>
              <a:t>أمنحوتب</a:t>
            </a:r>
            <a:endParaRPr lang="ar-OM" sz="2400" b="1" dirty="0" smtClean="0">
              <a:solidFill>
                <a:prstClr val="black"/>
              </a:solidFill>
            </a:endParaRPr>
          </a:p>
          <a:p>
            <a:pPr algn="r"/>
            <a:r>
              <a:rPr lang="ar-OM" sz="2400" b="1" dirty="0" smtClean="0">
                <a:solidFill>
                  <a:prstClr val="black"/>
                </a:solidFill>
              </a:rPr>
              <a:t>- أخناتون</a:t>
            </a:r>
          </a:p>
          <a:p>
            <a:pPr algn="r"/>
            <a:r>
              <a:rPr lang="ar-OM" sz="2400" b="1" dirty="0" smtClean="0">
                <a:solidFill>
                  <a:prstClr val="black"/>
                </a:solidFill>
              </a:rPr>
              <a:t>- توت عنخ أمون      - رمسيس الاثني</a:t>
            </a:r>
            <a:endParaRPr lang="en-US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مساحة الدول العربية وعدد سكانها - موضو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2899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611560" y="5733256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/>
              <a:t>حددي على الخريطة موقع كلا من:</a:t>
            </a:r>
          </a:p>
          <a:p>
            <a:pPr algn="r"/>
            <a:r>
              <a:rPr lang="ar-OM" sz="2800" b="1" dirty="0" smtClean="0"/>
              <a:t>مصر – سوريا – العراق - فلسطين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419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79712" y="116632"/>
            <a:ext cx="5544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dirty="0" smtClean="0"/>
              <a:t>التقويم الختامي</a:t>
            </a:r>
            <a:endParaRPr lang="en-US" sz="6000" dirty="0"/>
          </a:p>
        </p:txBody>
      </p:sp>
      <p:sp>
        <p:nvSpPr>
          <p:cNvPr id="3" name="مستطيل 2"/>
          <p:cNvSpPr/>
          <p:nvPr/>
        </p:nvSpPr>
        <p:spPr>
          <a:xfrm>
            <a:off x="2397622" y="3244334"/>
            <a:ext cx="4348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https://wordwall.net/ar/resource/30296797</a:t>
            </a:r>
            <a:endParaRPr lang="ar-OM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73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561</Words>
  <Application>Microsoft Office PowerPoint</Application>
  <PresentationFormat>عرض على الشاشة (3:4)‏</PresentationFormat>
  <Paragraphs>117</Paragraphs>
  <Slides>15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15</vt:i4>
      </vt:variant>
    </vt:vector>
  </HeadingPairs>
  <TitlesOfParts>
    <vt:vector size="18" baseType="lpstr">
      <vt:lpstr>Office Theme</vt:lpstr>
      <vt:lpstr>1_Office Theme</vt:lpstr>
      <vt:lpstr>3_Office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lulu</dc:creator>
  <cp:lastModifiedBy>lulu</cp:lastModifiedBy>
  <cp:revision>40</cp:revision>
  <dcterms:created xsi:type="dcterms:W3CDTF">2022-03-18T14:26:29Z</dcterms:created>
  <dcterms:modified xsi:type="dcterms:W3CDTF">2022-03-18T21:05:14Z</dcterms:modified>
</cp:coreProperties>
</file>