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11" Type="http://schemas.openxmlformats.org/officeDocument/2006/relationships/slide" Target="slides/slide8.xml"/><Relationship Id="rId22" Type="http://schemas.openxmlformats.org/officeDocument/2006/relationships/slide" Target="slides/slide19.xml"/><Relationship Id="rId10" Type="http://schemas.openxmlformats.org/officeDocument/2006/relationships/slide" Target="slides/slide7.xml"/><Relationship Id="rId21" Type="http://schemas.openxmlformats.org/officeDocument/2006/relationships/slide" Target="slides/slide18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6" Type="http://schemas.openxmlformats.org/officeDocument/2006/relationships/slide" Target="slides/slide3.xml"/><Relationship Id="rId18" Type="http://schemas.openxmlformats.org/officeDocument/2006/relationships/slide" Target="slides/slide15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307553" y="96103"/>
            <a:ext cx="69949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400" b="1" dirty="0" smtClean="0">
                <a:solidFill>
                  <a:srgbClr val="C00000"/>
                </a:solidFill>
                <a:latin typeface="DIRT2 DEATH" panose="020B0604020202020204" pitchFamily="34" charset="0"/>
                <a:cs typeface="DecoType Naskh Swashes" panose="02010400000000000000" pitchFamily="2" charset="-78"/>
              </a:rPr>
              <a:t>مدرسة روائع المعرفة  </a:t>
            </a:r>
            <a:endParaRPr lang="en-US" sz="4400" b="1" dirty="0">
              <a:solidFill>
                <a:srgbClr val="C00000"/>
              </a:solidFill>
              <a:latin typeface="DIRT2 DEATH" panose="020B0604020202020204" pitchFamily="34" charset="0"/>
              <a:cs typeface="DecoType Naskh Swashe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321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4400" dirty="0" smtClean="0">
                <a:solidFill>
                  <a:srgbClr val="FF0000"/>
                </a:solidFill>
              </a:rPr>
              <a:t>أهداف الدرس :                  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r" rtl="1">
              <a:buNone/>
            </a:pPr>
            <a:r>
              <a:rPr lang="ar-OM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</a:t>
            </a:r>
            <a:r>
              <a:rPr lang="ar-OM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يقرأ الطالب النص قراءة متأنية.</a:t>
            </a: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r" rtl="1">
              <a:buNone/>
            </a:pPr>
            <a:r>
              <a:rPr lang="ar-OM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</a:t>
            </a:r>
            <a:r>
              <a:rPr lang="ar-OM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يستخلص الفكرة العامة للنص .</a:t>
            </a: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r" rtl="1">
              <a:buNone/>
            </a:pPr>
            <a:r>
              <a:rPr lang="ar-OM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 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يستخلص الطالب الأفكار الرئيسية للنص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OM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rtl="1">
              <a:buNone/>
            </a:pPr>
            <a:r>
              <a:rPr lang="ar-OM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</a:t>
            </a:r>
            <a:r>
              <a:rPr lang="ar-OM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 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يوضح معاني المفردات الجديدة </a:t>
            </a:r>
            <a:r>
              <a:rPr lang="ar-SA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بإستخدام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المعجم اللغوي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OM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r" rtl="1">
              <a:lnSpc>
                <a:spcPct val="115000"/>
              </a:lnSpc>
              <a:buNone/>
            </a:pPr>
            <a:r>
              <a:rPr lang="ar-OM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5-</a:t>
            </a:r>
            <a:r>
              <a:rPr lang="ar-OM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 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يحدد العناصر الفنية للنص القصصي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</a:t>
            </a:r>
            <a:endParaRPr lang="ar-OM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r" rtl="1">
              <a:lnSpc>
                <a:spcPct val="115000"/>
              </a:lnSpc>
              <a:buNone/>
            </a:pPr>
            <a:r>
              <a:rPr lang="ar-OM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6-</a:t>
            </a:r>
            <a:r>
              <a:rPr lang="ar-OM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 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يتمثل الطالب قيمة عدم السكوت عن الحق الواردة في النص. 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37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77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2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9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69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3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5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46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0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7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259" y="303974"/>
            <a:ext cx="5535827" cy="971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مربع نص 2"/>
          <p:cNvSpPr txBox="1"/>
          <p:nvPr/>
        </p:nvSpPr>
        <p:spPr>
          <a:xfrm>
            <a:off x="7912100" y="398629"/>
            <a:ext cx="4279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5400" b="1" dirty="0" smtClean="0">
                <a:solidFill>
                  <a:srgbClr val="FF0000"/>
                </a:solidFill>
                <a:latin typeface="Basim Marah Beh" panose="02000000000000000000" pitchFamily="2" charset="-78"/>
                <a:cs typeface="Basim Marah Beh" panose="02000000000000000000" pitchFamily="2" charset="-78"/>
              </a:rPr>
              <a:t>الفكرة العامة:</a:t>
            </a:r>
            <a:endParaRPr lang="en-US" sz="5400" b="1" dirty="0">
              <a:solidFill>
                <a:srgbClr val="FF0000"/>
              </a:solidFill>
              <a:latin typeface="Basim Marah Beh" panose="02000000000000000000" pitchFamily="2" charset="-78"/>
              <a:cs typeface="Basim Marah Beh" panose="02000000000000000000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8137946" y="2214159"/>
            <a:ext cx="4279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 smtClean="0">
                <a:solidFill>
                  <a:srgbClr val="FF000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الأفكار الجزئية :</a:t>
            </a:r>
            <a:endParaRPr lang="en-US" sz="4000" b="1" dirty="0">
              <a:solidFill>
                <a:srgbClr val="FF0000"/>
              </a:solidFill>
              <a:latin typeface="DIRT2 DEATH" panose="020B0604020202020204" pitchFamily="34" charset="0"/>
              <a:cs typeface="DIRT2 DEATH" panose="020B0604020202020204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466163" y="2424167"/>
            <a:ext cx="7250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</a:t>
            </a:r>
            <a:r>
              <a:rPr lang="ar-OM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دفع أجر المربية .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226787" y="3171334"/>
            <a:ext cx="6489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 </a:t>
            </a:r>
            <a:r>
              <a:rPr lang="ar-OM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خصم أيام الأعياد وأيام المرض .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959539" y="3827472"/>
            <a:ext cx="7756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</a:t>
            </a:r>
            <a:r>
              <a:rPr lang="ar-OM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خصم كسر الفنجان والطبق وقطع الفستان وسلاقة الحذاء .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466162" y="4498794"/>
            <a:ext cx="7250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 </a:t>
            </a:r>
            <a:r>
              <a:rPr lang="ar-OM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حزن وخوف المربية  .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466162" y="5072788"/>
            <a:ext cx="7250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 </a:t>
            </a:r>
            <a:r>
              <a:rPr lang="ar-OM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دهشة الرجل من استسلام المربية .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784600" y="5585228"/>
            <a:ext cx="4931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 </a:t>
            </a:r>
            <a:r>
              <a:rPr lang="ar-OM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طلب عدم الاستسلام .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649576" y="6135634"/>
            <a:ext cx="406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7- </a:t>
            </a:r>
            <a:r>
              <a:rPr lang="ar-OM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طلب الصفح .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93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984500" y="549721"/>
            <a:ext cx="5801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800" b="1" dirty="0" smtClean="0">
                <a:solidFill>
                  <a:srgbClr val="00B05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معاني المفردات : </a:t>
            </a:r>
            <a:endParaRPr lang="en-US" sz="4800" b="1" dirty="0">
              <a:solidFill>
                <a:srgbClr val="00B050"/>
              </a:solidFill>
              <a:latin typeface="DIRT2 DEATH" panose="020B0604020202020204" pitchFamily="34" charset="0"/>
              <a:cs typeface="DIRT2 DEATH" panose="020B0604020202020204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145423" y="1819501"/>
            <a:ext cx="52804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 smtClean="0">
                <a:solidFill>
                  <a:srgbClr val="FF000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- تضرّج : </a:t>
            </a:r>
            <a:r>
              <a:rPr lang="ar-OM" sz="4000" b="1" dirty="0" smtClean="0">
                <a:solidFill>
                  <a:srgbClr val="00206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احمرّ .</a:t>
            </a:r>
          </a:p>
          <a:p>
            <a:pPr algn="ctr"/>
            <a:endParaRPr lang="en-US" sz="4000" b="1" dirty="0">
              <a:solidFill>
                <a:srgbClr val="FF0000"/>
              </a:solidFill>
              <a:latin typeface="DIRT2 DEATH" panose="020B0604020202020204" pitchFamily="34" charset="0"/>
              <a:cs typeface="DIRT2 DEATH" panose="020B0604020202020204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446923" y="2882919"/>
            <a:ext cx="5801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800" b="1" dirty="0" smtClean="0">
                <a:solidFill>
                  <a:srgbClr val="FF000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- متهدّج : </a:t>
            </a:r>
            <a:r>
              <a:rPr lang="ar-OM" sz="4800" b="1" dirty="0" smtClean="0">
                <a:solidFill>
                  <a:srgbClr val="00206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متقطع .</a:t>
            </a:r>
            <a:r>
              <a:rPr lang="ar-OM" sz="4800" b="1" dirty="0" smtClean="0">
                <a:solidFill>
                  <a:srgbClr val="FF000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 </a:t>
            </a:r>
            <a:endParaRPr lang="en-US" sz="4800" b="1" dirty="0">
              <a:solidFill>
                <a:srgbClr val="FF0000"/>
              </a:solidFill>
              <a:latin typeface="DIRT2 DEATH" panose="020B0604020202020204" pitchFamily="34" charset="0"/>
              <a:cs typeface="DIRT2 DEATH" panose="020B0604020202020204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334000" y="4148160"/>
            <a:ext cx="5801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800" b="1" dirty="0" smtClean="0">
                <a:solidFill>
                  <a:srgbClr val="FF000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- انتفضت : </a:t>
            </a:r>
            <a:r>
              <a:rPr lang="ar-OM" sz="4800" b="1" dirty="0" smtClean="0">
                <a:solidFill>
                  <a:srgbClr val="00206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تحركت .</a:t>
            </a:r>
            <a:r>
              <a:rPr lang="ar-OM" sz="4800" b="1" dirty="0" smtClean="0">
                <a:solidFill>
                  <a:srgbClr val="FF000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 </a:t>
            </a:r>
            <a:endParaRPr lang="en-US" sz="4800" b="1" dirty="0">
              <a:solidFill>
                <a:srgbClr val="FF0000"/>
              </a:solidFill>
              <a:latin typeface="DIRT2 DEATH" panose="020B0604020202020204" pitchFamily="34" charset="0"/>
              <a:cs typeface="DIRT2 DEATH" panose="020B0604020202020204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515396" y="5316345"/>
            <a:ext cx="5801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800" b="1" dirty="0" smtClean="0">
                <a:solidFill>
                  <a:srgbClr val="FF000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- الصفح : </a:t>
            </a:r>
            <a:r>
              <a:rPr lang="ar-OM" sz="4800" b="1" dirty="0" smtClean="0">
                <a:solidFill>
                  <a:srgbClr val="00206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العفو .</a:t>
            </a:r>
            <a:r>
              <a:rPr lang="ar-OM" sz="4800" b="1" dirty="0" smtClean="0">
                <a:solidFill>
                  <a:srgbClr val="FF0000"/>
                </a:solidFill>
                <a:latin typeface="DIRT2 DEATH" panose="020B0604020202020204" pitchFamily="34" charset="0"/>
                <a:cs typeface="DIRT2 DEATH" panose="020B0604020202020204" pitchFamily="34" charset="0"/>
              </a:rPr>
              <a:t> </a:t>
            </a:r>
            <a:endParaRPr lang="en-US" sz="4800" b="1" dirty="0">
              <a:solidFill>
                <a:srgbClr val="FF0000"/>
              </a:solidFill>
              <a:latin typeface="DIRT2 DEATH" panose="020B0604020202020204" pitchFamily="34" charset="0"/>
              <a:cs typeface="DIRT2 DEATH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4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400" y="4024262"/>
            <a:ext cx="5911969" cy="11959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400" y="1946165"/>
            <a:ext cx="5911969" cy="8806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1400" y="6014051"/>
            <a:ext cx="5911969" cy="8072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5621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96" y="501620"/>
            <a:ext cx="5535827" cy="9715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96" y="2749494"/>
            <a:ext cx="8284047" cy="10986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296" y="5603703"/>
            <a:ext cx="8284047" cy="12542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791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892" y="2649504"/>
            <a:ext cx="2235872" cy="8175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2952" y="3967131"/>
            <a:ext cx="2113048" cy="7698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152" y="5340235"/>
            <a:ext cx="2587889" cy="7763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036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03" y="1309652"/>
            <a:ext cx="3997503" cy="9763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795762"/>
            <a:ext cx="6199387" cy="20386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067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9694"/>
            <a:ext cx="8104657" cy="8002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5314888"/>
            <a:ext cx="6704414" cy="15431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798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4206798"/>
            <a:ext cx="5086544" cy="22956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4206798"/>
            <a:ext cx="5100849" cy="22956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1935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90" y="1071526"/>
            <a:ext cx="7376667" cy="10493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90" y="3444842"/>
            <a:ext cx="7376667" cy="9366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77" y="5705442"/>
            <a:ext cx="5105669" cy="8223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850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460272"/>
            <a:ext cx="11427321" cy="2600428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684" y="1881492"/>
            <a:ext cx="8330856" cy="9125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00" y="3060700"/>
            <a:ext cx="11427321" cy="270647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684" y="5457874"/>
            <a:ext cx="8330856" cy="12223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9693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"/>
            <a:ext cx="12192000" cy="68961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18" y="2425668"/>
            <a:ext cx="6725979" cy="787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74" y="4057562"/>
            <a:ext cx="6605620" cy="12891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081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28101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8752"/>
            <a:ext cx="2908300" cy="8239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3174" y="4948204"/>
            <a:ext cx="8009493" cy="9191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5159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