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jpeg" Extension="jpeg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tableStyles" Target="tableStyles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98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52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37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25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21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758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962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089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439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989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3971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40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1638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827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296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1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32762-CE2B-4CE2-AE46-AC5639EB177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14A70DE-037A-446F-93FC-4F08E1B8C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60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 rtl="1"/>
            <a:r>
              <a:rPr lang="ar-OM" dirty="0" smtClean="0">
                <a:solidFill>
                  <a:schemeClr val="accent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تركيب النبات (الجذور)</a:t>
            </a:r>
            <a:endParaRPr lang="en-US" dirty="0">
              <a:solidFill>
                <a:schemeClr val="accent2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OM" sz="2400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>إعداد: أ. </a:t>
            </a:r>
            <a:r>
              <a:rPr lang="ar-OM" sz="2400" smtClean="0">
                <a:latin typeface="Adobe Arabic" panose="02040503050201020203" pitchFamily="18" charset="-78"/>
                <a:cs typeface="Adobe Arabic" panose="02040503050201020203" pitchFamily="18" charset="-78"/>
              </a:rPr>
              <a:t>ولاء </a:t>
            </a:r>
            <a:r>
              <a:rPr lang="ar-OM" sz="2400" smtClean="0">
                <a:latin typeface="Adobe Arabic" panose="02040503050201020203" pitchFamily="18" charset="-78"/>
                <a:cs typeface="Adobe Arabic" panose="02040503050201020203" pitchFamily="18" charset="-78"/>
              </a:rPr>
              <a:t>اللواتي</a:t>
            </a:r>
            <a:endParaRPr lang="ar-OM" sz="2400" dirty="0" smtClean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98513" y="167425"/>
            <a:ext cx="3412901" cy="14295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OM" sz="2000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>سلطنة عُمان</a:t>
            </a:r>
          </a:p>
          <a:p>
            <a:pPr algn="ctr" rtl="1"/>
            <a:r>
              <a:rPr lang="ar-OM" sz="2000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>وزارة التربية والتعليم</a:t>
            </a:r>
          </a:p>
          <a:p>
            <a:pPr algn="ctr" rtl="1"/>
            <a:r>
              <a:rPr lang="ar-OM" sz="2000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>سلطنة عُمان</a:t>
            </a:r>
          </a:p>
          <a:p>
            <a:pPr algn="ctr" rtl="1"/>
            <a:r>
              <a:rPr lang="ar-OM" sz="2000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>مدرسة ثريا بنت محمد البوسعيدية</a:t>
            </a:r>
            <a:endParaRPr lang="en-US" sz="20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026" name="Picture 2" descr="http://thumbs.dreamstime.com/z/green-seedling-roots-4364367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82"/>
          <a:stretch/>
        </p:blipFill>
        <p:spPr bwMode="auto">
          <a:xfrm>
            <a:off x="4738687" y="2933699"/>
            <a:ext cx="2872727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miley Face 4"/>
          <p:cNvSpPr/>
          <p:nvPr/>
        </p:nvSpPr>
        <p:spPr>
          <a:xfrm>
            <a:off x="5434886" y="4953246"/>
            <a:ext cx="1790162" cy="1795284"/>
          </a:xfrm>
          <a:prstGeom prst="smileyFac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92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OM" b="1" dirty="0" smtClean="0">
                <a:solidFill>
                  <a:schemeClr val="accent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نشاط: ماذا يحدث لو لم يكن للنبات جذور؟</a:t>
            </a:r>
            <a:endParaRPr lang="en-US" b="1" dirty="0">
              <a:solidFill>
                <a:schemeClr val="accent2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OM" dirty="0" smtClean="0"/>
              <a:t>لن تستطيع النبتة امتصاص الماء والأملاح المعدنية من التربة.</a:t>
            </a:r>
          </a:p>
          <a:p>
            <a:pPr algn="r" rtl="1"/>
            <a:r>
              <a:rPr lang="ar-OM" dirty="0" smtClean="0"/>
              <a:t>لن يكون هناك دعامة للنبات ضد الرياح أو المياه الجارية.</a:t>
            </a:r>
          </a:p>
          <a:p>
            <a:pPr algn="r" rtl="1"/>
            <a:endParaRPr lang="en-US" dirty="0"/>
          </a:p>
        </p:txBody>
      </p:sp>
      <p:pic>
        <p:nvPicPr>
          <p:cNvPr id="4" name="Picture 2" descr="http://thumbs.dreamstime.com/z/green-seedling-roots-4364367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82"/>
          <a:stretch/>
        </p:blipFill>
        <p:spPr bwMode="auto">
          <a:xfrm>
            <a:off x="1403059" y="1986921"/>
            <a:ext cx="2872727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owchart: Summing Junction 4"/>
          <p:cNvSpPr/>
          <p:nvPr/>
        </p:nvSpPr>
        <p:spPr>
          <a:xfrm>
            <a:off x="2047741" y="4022411"/>
            <a:ext cx="1854558" cy="1785961"/>
          </a:xfrm>
          <a:prstGeom prst="flowChartSummingJunction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52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OM" b="1" dirty="0" smtClean="0">
                <a:solidFill>
                  <a:schemeClr val="accent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ما هي وظيفة الجذور؟؟</a:t>
            </a:r>
            <a:endParaRPr lang="en-US" b="1" dirty="0">
              <a:solidFill>
                <a:schemeClr val="accent2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OM" sz="2400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>تمتص الماء والأملاح المعدنية من التربة.</a:t>
            </a:r>
          </a:p>
          <a:p>
            <a:pPr algn="r" rtl="1"/>
            <a:r>
              <a:rPr lang="ar-OM" sz="2400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>تدفع الماء عبر ساق النبات.</a:t>
            </a:r>
          </a:p>
          <a:p>
            <a:pPr algn="r" rtl="1"/>
            <a:r>
              <a:rPr lang="ar-OM" sz="2400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>تدعم النبات وتثبته فلا تحركه الرياح أو تجرفه المياه.</a:t>
            </a:r>
          </a:p>
          <a:p>
            <a:pPr algn="r" rtl="1"/>
            <a:r>
              <a:rPr lang="ar-OM" sz="2400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>تخذن الغذاء لمساعدة النبات على البقاء حياً في أوقات الجفاف (قلة الماء).</a:t>
            </a:r>
            <a:endParaRPr lang="en-US" sz="24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Picture 2" descr="http://thumbs.dreamstime.com/z/green-seedling-roots-4364367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82"/>
          <a:stretch/>
        </p:blipFill>
        <p:spPr bwMode="auto">
          <a:xfrm>
            <a:off x="1403059" y="1986921"/>
            <a:ext cx="2872727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Heart 5"/>
          <p:cNvSpPr/>
          <p:nvPr/>
        </p:nvSpPr>
        <p:spPr>
          <a:xfrm>
            <a:off x="1957589" y="3593206"/>
            <a:ext cx="2137893" cy="2318016"/>
          </a:xfrm>
          <a:prstGeom prst="hear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45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OM" b="1" dirty="0" smtClean="0">
                <a:solidFill>
                  <a:schemeClr val="accent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أنواع الجذور</a:t>
            </a:r>
            <a:endParaRPr lang="en-US" b="1" dirty="0">
              <a:solidFill>
                <a:schemeClr val="accent2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044744" y="1275008"/>
            <a:ext cx="0" cy="83712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335628" y="2112135"/>
            <a:ext cx="7147775" cy="1287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483403" y="2125014"/>
            <a:ext cx="0" cy="83712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35628" y="2125014"/>
            <a:ext cx="0" cy="83712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9633397" y="2962141"/>
            <a:ext cx="1700011" cy="798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600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>جذور وتدية</a:t>
            </a:r>
            <a:endParaRPr lang="en-US" sz="36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85622" y="2975020"/>
            <a:ext cx="1700011" cy="798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600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>جذور ليفية</a:t>
            </a:r>
            <a:endParaRPr lang="en-US" sz="36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1857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OM" sz="5400" b="1" dirty="0" smtClean="0">
                <a:solidFill>
                  <a:schemeClr val="accent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الجذور الوتدية</a:t>
            </a:r>
            <a:endParaRPr lang="en-US" sz="5400" b="1" dirty="0">
              <a:solidFill>
                <a:schemeClr val="accent2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جذر </a:t>
            </a:r>
            <a:r>
              <a:rPr lang="ar-OM" sz="28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واحد يمتد عميقاً إلى باطن الأرض </a:t>
            </a:r>
            <a:r>
              <a:rPr lang="ar-OM" sz="2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تتفرع منه العديد من الجذور الصغيرة المغطاة بشعيرات جذرية دقيقة.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b="1" dirty="0" smtClean="0">
                <a:solidFill>
                  <a:schemeClr val="accent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ما أهمية الجذور الصغيرة والشعيرات الجذرية؟</a:t>
            </a:r>
            <a:endParaRPr lang="en-US" sz="2800" b="1" dirty="0" smtClean="0">
              <a:solidFill>
                <a:schemeClr val="accent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تزيد </a:t>
            </a:r>
            <a:r>
              <a:rPr lang="ar-OM" sz="2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من قدرة النباتات على امتصاص الماء والأملاح المعدنية من التربة</a:t>
            </a:r>
            <a:r>
              <a:rPr lang="ar-OM" sz="28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dirty="0" smtClean="0">
                <a:solidFill>
                  <a:schemeClr val="accent6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(تشبه وتد الخيمة)</a:t>
            </a:r>
            <a:endParaRPr lang="ar-OM" sz="2800" dirty="0">
              <a:solidFill>
                <a:schemeClr val="accent6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b="1" dirty="0" smtClean="0">
                <a:solidFill>
                  <a:schemeClr val="accent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أمثلة؟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b="1" dirty="0" smtClean="0">
                <a:solidFill>
                  <a:schemeClr val="accent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ar-OM" sz="2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معظم الأشجار الضخمة، والنباتات الصحراوية</a:t>
            </a:r>
            <a:r>
              <a:rPr lang="ar-OM" sz="28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أشجار الفستق واللوز والجوز والبلوط، والنباتات العشبية الدائمة.</a:t>
            </a:r>
            <a:endParaRPr lang="ar-OM" sz="28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algn="r" rtl="1"/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9355"/>
            <a:ext cx="4005330" cy="372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6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OM" sz="5400" b="1" dirty="0" smtClean="0">
                <a:solidFill>
                  <a:schemeClr val="accent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الجذور الليفية</a:t>
            </a:r>
            <a:endParaRPr lang="en-US" sz="5400" b="1" dirty="0">
              <a:solidFill>
                <a:schemeClr val="accent2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مجموعة كبيرة من الجذور المتفرعة والقريبة من سطح الأرض.</a:t>
            </a:r>
            <a:endParaRPr lang="ar-OM" sz="28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b="1" dirty="0" smtClean="0">
                <a:solidFill>
                  <a:schemeClr val="accent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ما أهمية الجذور الليفية؟</a:t>
            </a:r>
            <a:endParaRPr lang="en-US" sz="2800" b="1" dirty="0" smtClean="0">
              <a:solidFill>
                <a:schemeClr val="accent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نظام سطحي يمكن من خلاله امتصاص الرطوبة بسرعة.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dirty="0" smtClean="0">
                <a:solidFill>
                  <a:schemeClr val="accent6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(تشبه ليفة الغسيل)</a:t>
            </a:r>
            <a:endParaRPr lang="ar-OM" sz="2800" dirty="0">
              <a:solidFill>
                <a:schemeClr val="accent6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b="1" dirty="0" smtClean="0">
                <a:solidFill>
                  <a:schemeClr val="accent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أمثلة؟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b="1" dirty="0" smtClean="0">
                <a:solidFill>
                  <a:schemeClr val="accent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ar-OM" sz="28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الحشائش.</a:t>
            </a:r>
            <a:endParaRPr lang="ar-OM" sz="28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algn="r" rtl="1"/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4398"/>
            <a:ext cx="3477296" cy="455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OM" dirty="0" smtClean="0">
                <a:solidFill>
                  <a:schemeClr val="accent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نشاط: ما نوع الجذور في كل مما يلي؟</a:t>
            </a:r>
            <a:endParaRPr lang="en-US" dirty="0">
              <a:solidFill>
                <a:schemeClr val="accent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18" b="47393"/>
          <a:stretch/>
        </p:blipFill>
        <p:spPr>
          <a:xfrm>
            <a:off x="2240923" y="729803"/>
            <a:ext cx="4687911" cy="5929052"/>
          </a:xfrm>
        </p:spPr>
      </p:pic>
    </p:spTree>
    <p:extLst>
      <p:ext uri="{BB962C8B-B14F-4D97-AF65-F5344CB8AC3E}">
        <p14:creationId xmlns:p14="http://schemas.microsoft.com/office/powerpoint/2010/main" val="257431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756" y="273050"/>
            <a:ext cx="4578237" cy="6064984"/>
          </a:xfrm>
        </p:spPr>
      </p:pic>
    </p:spTree>
    <p:extLst>
      <p:ext uri="{BB962C8B-B14F-4D97-AF65-F5344CB8AC3E}">
        <p14:creationId xmlns:p14="http://schemas.microsoft.com/office/powerpoint/2010/main" val="242333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174" y="137373"/>
            <a:ext cx="7766468" cy="6135511"/>
          </a:xfrm>
        </p:spPr>
      </p:pic>
    </p:spTree>
    <p:extLst>
      <p:ext uri="{BB962C8B-B14F-4D97-AF65-F5344CB8AC3E}">
        <p14:creationId xmlns:p14="http://schemas.microsoft.com/office/powerpoint/2010/main" val="4308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374" y="485103"/>
            <a:ext cx="8276122" cy="5632361"/>
          </a:xfrm>
        </p:spPr>
      </p:pic>
    </p:spTree>
    <p:extLst>
      <p:ext uri="{BB962C8B-B14F-4D97-AF65-F5344CB8AC3E}">
        <p14:creationId xmlns:p14="http://schemas.microsoft.com/office/powerpoint/2010/main" val="58744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98"/>
          <a:stretch/>
        </p:blipFill>
        <p:spPr>
          <a:xfrm>
            <a:off x="4779629" y="214648"/>
            <a:ext cx="2110568" cy="6510108"/>
          </a:xfrm>
        </p:spPr>
      </p:pic>
    </p:spTree>
    <p:extLst>
      <p:ext uri="{BB962C8B-B14F-4D97-AF65-F5344CB8AC3E}">
        <p14:creationId xmlns:p14="http://schemas.microsoft.com/office/powerpoint/2010/main" val="131434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DFEF8"/>
              </a:clrFrom>
              <a:clrTo>
                <a:srgbClr val="FDFE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734567"/>
            <a:ext cx="7748810" cy="5520488"/>
          </a:xfrm>
        </p:spPr>
      </p:pic>
    </p:spTree>
    <p:extLst>
      <p:ext uri="{BB962C8B-B14F-4D97-AF65-F5344CB8AC3E}">
        <p14:creationId xmlns:p14="http://schemas.microsoft.com/office/powerpoint/2010/main" val="420069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OM" dirty="0" smtClean="0">
                <a:solidFill>
                  <a:schemeClr val="accent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نشاط فردي</a:t>
            </a:r>
            <a:endParaRPr lang="en-US" dirty="0">
              <a:solidFill>
                <a:schemeClr val="accent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1399612"/>
              </p:ext>
            </p:extLst>
          </p:nvPr>
        </p:nvGraphicFramePr>
        <p:xfrm>
          <a:off x="2589213" y="2133600"/>
          <a:ext cx="89154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  <a:gridCol w="2971800"/>
                <a:gridCol w="2971800"/>
              </a:tblGrid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OM" sz="2400" dirty="0" smtClean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جذر ليفي</a:t>
                      </a:r>
                      <a:endParaRPr lang="en-US" sz="240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dirty="0" smtClean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جذر وتدي</a:t>
                      </a:r>
                      <a:endParaRPr lang="en-US" sz="240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40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endParaRPr lang="en-US" sz="240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OM" sz="2400" dirty="0" smtClean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algn="r" rtl="1"/>
                      <a:endParaRPr lang="ar-OM" sz="2400" dirty="0" smtClean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algn="r" rtl="1"/>
                      <a:endParaRPr lang="en-US" sz="240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dirty="0" smtClean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الرسم</a:t>
                      </a:r>
                      <a:endParaRPr lang="en-US" sz="240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endParaRPr lang="en-US" sz="240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OM" sz="2400" dirty="0" smtClean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algn="r" rtl="1"/>
                      <a:endParaRPr lang="en-US" sz="240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dirty="0" smtClean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الوصف</a:t>
                      </a:r>
                      <a:endParaRPr lang="en-US" sz="240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endParaRPr lang="en-US" sz="240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OM" sz="2400" dirty="0" smtClean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algn="r" rtl="1"/>
                      <a:endParaRPr lang="en-US" sz="240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dirty="0" smtClean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الأهمية</a:t>
                      </a:r>
                      <a:endParaRPr lang="en-US" sz="240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endParaRPr lang="en-US" sz="240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OM" sz="2400" dirty="0" smtClean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dirty="0" smtClean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التشبيه</a:t>
                      </a:r>
                      <a:endParaRPr lang="en-US" sz="240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endParaRPr lang="en-US" sz="240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40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dirty="0" smtClean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أمثلة</a:t>
                      </a:r>
                      <a:endParaRPr lang="en-US" sz="240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674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OM" sz="4400" dirty="0" smtClean="0">
                <a:solidFill>
                  <a:schemeClr val="accent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الواجب</a:t>
            </a:r>
            <a:endParaRPr lang="en-US" dirty="0">
              <a:solidFill>
                <a:schemeClr val="accent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OM" sz="2400" dirty="0" smtClean="0">
                <a:latin typeface="Adobe Arabic" panose="02040503050201020203" pitchFamily="18" charset="-78"/>
                <a:cs typeface="Adobe Arabic" panose="02040503050201020203" pitchFamily="18" charset="-78"/>
              </a:rPr>
              <a:t>إحضار فجل أو جزر مع أوراقه</a:t>
            </a:r>
            <a:endParaRPr lang="en-US" sz="24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984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