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11" Type="http://schemas.openxmlformats.org/officeDocument/2006/relationships/slide" Target="slides/slide8.xml"/><Relationship Id="rId22" Type="http://schemas.openxmlformats.org/officeDocument/2006/relationships/slide" Target="slides/slide19.xml"/><Relationship Id="rId10" Type="http://schemas.openxmlformats.org/officeDocument/2006/relationships/slide" Target="slides/slide7.xml"/><Relationship Id="rId21" Type="http://schemas.openxmlformats.org/officeDocument/2006/relationships/slide" Target="slides/slide18.xml"/><Relationship Id="rId13" Type="http://schemas.openxmlformats.org/officeDocument/2006/relationships/slide" Target="slides/slide10.xml"/><Relationship Id="rId12" Type="http://schemas.openxmlformats.org/officeDocument/2006/relationships/slide" Target="slides/slide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5" Type="http://schemas.openxmlformats.org/officeDocument/2006/relationships/slide" Target="slides/slide2.xml"/><Relationship Id="rId19" Type="http://schemas.openxmlformats.org/officeDocument/2006/relationships/slide" Target="slides/slide16.xml"/><Relationship Id="rId6" Type="http://schemas.openxmlformats.org/officeDocument/2006/relationships/slide" Target="slides/slide3.xml"/><Relationship Id="rId18" Type="http://schemas.openxmlformats.org/officeDocument/2006/relationships/slide" Target="slides/slide15.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AD8E461-D159-4C64-B867-579E8BD47637}" type="datetimeFigureOut">
              <a:rPr lang="en-US" smtClean="0"/>
              <a:t>10/21/2025</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55A4D24-CEFE-4A76-8C0B-23E9F011A414}"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912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AD8E461-D159-4C64-B867-579E8BD47637}"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A4D24-CEFE-4A76-8C0B-23E9F011A414}" type="slidenum">
              <a:rPr lang="en-US" smtClean="0"/>
              <a:t>‹#›</a:t>
            </a:fld>
            <a:endParaRPr lang="en-US"/>
          </a:p>
        </p:txBody>
      </p:sp>
    </p:spTree>
    <p:extLst>
      <p:ext uri="{BB962C8B-B14F-4D97-AF65-F5344CB8AC3E}">
        <p14:creationId xmlns:p14="http://schemas.microsoft.com/office/powerpoint/2010/main" val="58793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AD8E461-D159-4C64-B867-579E8BD47637}"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A4D24-CEFE-4A76-8C0B-23E9F011A414}" type="slidenum">
              <a:rPr lang="en-US" smtClean="0"/>
              <a:t>‹#›</a:t>
            </a:fld>
            <a:endParaRPr lang="en-US"/>
          </a:p>
        </p:txBody>
      </p:sp>
    </p:spTree>
    <p:extLst>
      <p:ext uri="{BB962C8B-B14F-4D97-AF65-F5344CB8AC3E}">
        <p14:creationId xmlns:p14="http://schemas.microsoft.com/office/powerpoint/2010/main" val="373911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AD8E461-D159-4C64-B867-579E8BD47637}" type="datetimeFigureOut">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A4D24-CEFE-4A76-8C0B-23E9F011A414}" type="slidenum">
              <a:rPr lang="en-US" smtClean="0"/>
              <a:t>‹#›</a:t>
            </a:fld>
            <a:endParaRPr lang="en-US"/>
          </a:p>
        </p:txBody>
      </p:sp>
    </p:spTree>
    <p:extLst>
      <p:ext uri="{BB962C8B-B14F-4D97-AF65-F5344CB8AC3E}">
        <p14:creationId xmlns:p14="http://schemas.microsoft.com/office/powerpoint/2010/main" val="17712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AD8E461-D159-4C64-B867-579E8BD47637}" type="datetimeFigureOut">
              <a:rPr lang="en-US" smtClean="0"/>
              <a:t>10/21/2025</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55A4D24-CEFE-4A76-8C0B-23E9F011A414}"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770404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5AD8E461-D159-4C64-B867-579E8BD47637}" type="datetimeFigureOut">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A4D24-CEFE-4A76-8C0B-23E9F011A414}" type="slidenum">
              <a:rPr lang="en-US" smtClean="0"/>
              <a:t>‹#›</a:t>
            </a:fld>
            <a:endParaRPr lang="en-US"/>
          </a:p>
        </p:txBody>
      </p:sp>
    </p:spTree>
    <p:extLst>
      <p:ext uri="{BB962C8B-B14F-4D97-AF65-F5344CB8AC3E}">
        <p14:creationId xmlns:p14="http://schemas.microsoft.com/office/powerpoint/2010/main" val="293846569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57300" y="2909102"/>
            <a:ext cx="4800600" cy="299639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633864" y="2909102"/>
            <a:ext cx="4800600" cy="299639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5AD8E461-D159-4C64-B867-579E8BD47637}" type="datetimeFigureOut">
              <a:rPr lang="en-US" smtClean="0"/>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A4D24-CEFE-4A76-8C0B-23E9F011A414}" type="slidenum">
              <a:rPr lang="en-US" smtClean="0"/>
              <a:t>‹#›</a:t>
            </a:fld>
            <a:endParaRPr lang="en-US"/>
          </a:p>
        </p:txBody>
      </p:sp>
    </p:spTree>
    <p:extLst>
      <p:ext uri="{BB962C8B-B14F-4D97-AF65-F5344CB8AC3E}">
        <p14:creationId xmlns:p14="http://schemas.microsoft.com/office/powerpoint/2010/main" val="46724287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5AD8E461-D159-4C64-B867-579E8BD47637}" type="datetimeFigureOut">
              <a:rPr lang="en-US" smtClean="0"/>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A4D24-CEFE-4A76-8C0B-23E9F011A414}" type="slidenum">
              <a:rPr lang="en-US" smtClean="0"/>
              <a:t>‹#›</a:t>
            </a:fld>
            <a:endParaRPr lang="en-US"/>
          </a:p>
        </p:txBody>
      </p:sp>
    </p:spTree>
    <p:extLst>
      <p:ext uri="{BB962C8B-B14F-4D97-AF65-F5344CB8AC3E}">
        <p14:creationId xmlns:p14="http://schemas.microsoft.com/office/powerpoint/2010/main" val="239525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8E461-D159-4C64-B867-579E8BD47637}" type="datetimeFigureOut">
              <a:rPr lang="en-US" smtClean="0"/>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A4D24-CEFE-4A76-8C0B-23E9F011A414}" type="slidenum">
              <a:rPr lang="en-US" smtClean="0"/>
              <a:t>‹#›</a:t>
            </a:fld>
            <a:endParaRPr lang="en-US"/>
          </a:p>
        </p:txBody>
      </p:sp>
    </p:spTree>
    <p:extLst>
      <p:ext uri="{BB962C8B-B14F-4D97-AF65-F5344CB8AC3E}">
        <p14:creationId xmlns:p14="http://schemas.microsoft.com/office/powerpoint/2010/main" val="351543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65051" y="6375679"/>
            <a:ext cx="1233355" cy="348462"/>
          </a:xfrm>
        </p:spPr>
        <p:txBody>
          <a:bodyPr/>
          <a:lstStyle/>
          <a:p>
            <a:fld id="{5AD8E461-D159-4C64-B867-579E8BD47637}" type="datetimeFigureOut">
              <a:rPr lang="en-US" smtClean="0"/>
              <a:t>10/21/2025</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E55A4D24-CEFE-4A76-8C0B-23E9F011A414}"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477806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65950" y="6375679"/>
            <a:ext cx="1232456" cy="348462"/>
          </a:xfrm>
        </p:spPr>
        <p:txBody>
          <a:bodyPr/>
          <a:lstStyle/>
          <a:p>
            <a:fld id="{5AD8E461-D159-4C64-B867-579E8BD47637}" type="datetimeFigureOut">
              <a:rPr lang="en-US" smtClean="0"/>
              <a:t>10/21/2025</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E55A4D24-CEFE-4A76-8C0B-23E9F011A414}" type="slidenum">
              <a:rPr lang="en-US" smtClean="0"/>
              <a:t>‹#›</a:t>
            </a:fld>
            <a:endParaRPr lang="en-US"/>
          </a:p>
        </p:txBody>
      </p:sp>
    </p:spTree>
    <p:extLst>
      <p:ext uri="{BB962C8B-B14F-4D97-AF65-F5344CB8AC3E}">
        <p14:creationId xmlns:p14="http://schemas.microsoft.com/office/powerpoint/2010/main" val="112381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AD8E461-D159-4C64-B867-579E8BD47637}" type="datetimeFigureOut">
              <a:rPr lang="en-US" smtClean="0"/>
              <a:t>10/21/2025</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55A4D24-CEFE-4A76-8C0B-23E9F011A414}"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68173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852193" y="2225119"/>
            <a:ext cx="4260936" cy="1701336"/>
          </a:xfrm>
        </p:spPr>
        <p:txBody>
          <a:bodyPr/>
          <a:lstStyle/>
          <a:p>
            <a:r>
              <a:rPr lang="ar-OM" sz="4000" dirty="0" smtClean="0">
                <a:latin typeface="Aldhabi" panose="01000000000000000000" pitchFamily="2" charset="-78"/>
                <a:cs typeface="Aldhabi" panose="01000000000000000000" pitchFamily="2" charset="-78"/>
              </a:rPr>
              <a:t>حبات البرتقال</a:t>
            </a:r>
            <a:endParaRPr lang="en-US" sz="4000" dirty="0">
              <a:latin typeface="Aldhabi" panose="01000000000000000000" pitchFamily="2" charset="-78"/>
              <a:cs typeface="Aldhabi" panose="01000000000000000000" pitchFamily="2" charset="-78"/>
            </a:endParaRPr>
          </a:p>
        </p:txBody>
      </p:sp>
      <p:sp>
        <p:nvSpPr>
          <p:cNvPr id="3" name="عنوان فرعي 2"/>
          <p:cNvSpPr>
            <a:spLocks noGrp="1"/>
          </p:cNvSpPr>
          <p:nvPr>
            <p:ph type="subTitle" idx="1"/>
          </p:nvPr>
        </p:nvSpPr>
        <p:spPr/>
        <p:txBody>
          <a:bodyPr/>
          <a:lstStyle/>
          <a:p>
            <a:r>
              <a:rPr lang="ar-OM" dirty="0" smtClean="0"/>
              <a:t>تقديم طالبات مجموعه الخليل بن احمد الفراهيدي</a:t>
            </a:r>
            <a:endParaRPr lang="en-US" dirty="0"/>
          </a:p>
        </p:txBody>
      </p:sp>
      <p:pic>
        <p:nvPicPr>
          <p:cNvPr id="4" name="صورة 3"/>
          <p:cNvPicPr>
            <a:picLocks noChangeAspect="1"/>
          </p:cNvPicPr>
          <p:nvPr/>
        </p:nvPicPr>
        <p:blipFill>
          <a:blip r:embed="rId2"/>
          <a:stretch>
            <a:fillRect/>
          </a:stretch>
        </p:blipFill>
        <p:spPr>
          <a:xfrm>
            <a:off x="4243387" y="2724078"/>
            <a:ext cx="1217613" cy="850971"/>
          </a:xfrm>
          <a:prstGeom prst="rect">
            <a:avLst/>
          </a:prstGeom>
          <a:ln>
            <a:noFill/>
          </a:ln>
          <a:effectLst>
            <a:softEdge rad="112500"/>
          </a:effectLst>
        </p:spPr>
      </p:pic>
    </p:spTree>
    <p:extLst>
      <p:ext uri="{BB962C8B-B14F-4D97-AF65-F5344CB8AC3E}">
        <p14:creationId xmlns:p14="http://schemas.microsoft.com/office/powerpoint/2010/main" val="282975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1337" y="0"/>
            <a:ext cx="10178322" cy="1492132"/>
          </a:xfrm>
        </p:spPr>
        <p:txBody>
          <a:bodyPr>
            <a:normAutofit/>
          </a:bodyPr>
          <a:lstStyle/>
          <a:p>
            <a:r>
              <a:rPr lang="ar-OM" sz="6000" dirty="0" smtClean="0">
                <a:latin typeface="Aldhabi" panose="01000000000000000000" pitchFamily="2" charset="-78"/>
                <a:cs typeface="Aldhabi" panose="01000000000000000000" pitchFamily="2" charset="-78"/>
              </a:rPr>
              <a:t>الافكار</a:t>
            </a:r>
            <a:endParaRPr lang="en-US" sz="6000" dirty="0">
              <a:latin typeface="Aldhabi" panose="01000000000000000000" pitchFamily="2" charset="-78"/>
              <a:cs typeface="Aldhabi" panose="01000000000000000000" pitchFamily="2" charset="-78"/>
            </a:endParaRPr>
          </a:p>
        </p:txBody>
      </p:sp>
      <p:sp>
        <p:nvSpPr>
          <p:cNvPr id="3" name="مخطط انسيابي: شريط مثقب 2"/>
          <p:cNvSpPr/>
          <p:nvPr/>
        </p:nvSpPr>
        <p:spPr>
          <a:xfrm>
            <a:off x="1372702" y="859628"/>
            <a:ext cx="1479176" cy="75303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الفكرة الاولى</a:t>
            </a:r>
            <a:endParaRPr lang="en-US" dirty="0"/>
          </a:p>
        </p:txBody>
      </p:sp>
      <p:sp>
        <p:nvSpPr>
          <p:cNvPr id="4" name="مخطط انسيابي: شريط مثقب 3"/>
          <p:cNvSpPr/>
          <p:nvPr/>
        </p:nvSpPr>
        <p:spPr>
          <a:xfrm>
            <a:off x="3439084" y="846918"/>
            <a:ext cx="1465730" cy="75303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الفكرة الثانية</a:t>
            </a:r>
            <a:endParaRPr lang="en-US" dirty="0"/>
          </a:p>
        </p:txBody>
      </p:sp>
      <p:sp>
        <p:nvSpPr>
          <p:cNvPr id="5" name="مخطط انسيابي: شريط مثقب 4"/>
          <p:cNvSpPr/>
          <p:nvPr/>
        </p:nvSpPr>
        <p:spPr>
          <a:xfrm>
            <a:off x="5546911" y="821973"/>
            <a:ext cx="1344706" cy="75303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الفكرة الثالثة</a:t>
            </a:r>
            <a:endParaRPr lang="en-US" dirty="0"/>
          </a:p>
        </p:txBody>
      </p:sp>
      <p:sp>
        <p:nvSpPr>
          <p:cNvPr id="6" name="مخطط انسيابي: شريط مثقب 5"/>
          <p:cNvSpPr/>
          <p:nvPr/>
        </p:nvSpPr>
        <p:spPr>
          <a:xfrm>
            <a:off x="7537076" y="806456"/>
            <a:ext cx="1344706" cy="72613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الفكرة الرابعة</a:t>
            </a:r>
            <a:endParaRPr lang="en-US" dirty="0"/>
          </a:p>
        </p:txBody>
      </p:sp>
      <p:sp>
        <p:nvSpPr>
          <p:cNvPr id="7" name="مخطط انسيابي: شريط مثقب 6"/>
          <p:cNvSpPr/>
          <p:nvPr/>
        </p:nvSpPr>
        <p:spPr>
          <a:xfrm>
            <a:off x="9586650" y="829866"/>
            <a:ext cx="1304365" cy="75303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الفكرة الخامسة</a:t>
            </a:r>
            <a:endParaRPr lang="en-US" dirty="0"/>
          </a:p>
        </p:txBody>
      </p:sp>
      <p:sp>
        <p:nvSpPr>
          <p:cNvPr id="8" name="مخطط انسيابي: شريط مثقب 7"/>
          <p:cNvSpPr/>
          <p:nvPr/>
        </p:nvSpPr>
        <p:spPr>
          <a:xfrm>
            <a:off x="1304365" y="3710896"/>
            <a:ext cx="1479176" cy="75303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الفكرة السادسة</a:t>
            </a:r>
            <a:endParaRPr lang="en-US" dirty="0"/>
          </a:p>
        </p:txBody>
      </p:sp>
      <p:sp>
        <p:nvSpPr>
          <p:cNvPr id="9" name="مخطط انسيابي: شريط مثقب 8"/>
          <p:cNvSpPr/>
          <p:nvPr/>
        </p:nvSpPr>
        <p:spPr>
          <a:xfrm>
            <a:off x="4034118" y="3670801"/>
            <a:ext cx="1479176" cy="75303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الفكرة السابعة</a:t>
            </a:r>
            <a:endParaRPr lang="en-US" dirty="0"/>
          </a:p>
        </p:txBody>
      </p:sp>
      <p:sp>
        <p:nvSpPr>
          <p:cNvPr id="10" name="مخطط انسيابي: شريط مثقب 9"/>
          <p:cNvSpPr/>
          <p:nvPr/>
        </p:nvSpPr>
        <p:spPr>
          <a:xfrm>
            <a:off x="6723529" y="3670801"/>
            <a:ext cx="1485900" cy="75303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الفكرة الثامنة</a:t>
            </a:r>
            <a:endParaRPr lang="en-US" dirty="0"/>
          </a:p>
        </p:txBody>
      </p:sp>
      <p:sp>
        <p:nvSpPr>
          <p:cNvPr id="11" name="مخطط انسيابي: شريط مثقب 10"/>
          <p:cNvSpPr/>
          <p:nvPr/>
        </p:nvSpPr>
        <p:spPr>
          <a:xfrm>
            <a:off x="9207872" y="3630460"/>
            <a:ext cx="1526242" cy="79337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الفكرة التاسعة</a:t>
            </a:r>
            <a:endParaRPr lang="en-US" dirty="0"/>
          </a:p>
        </p:txBody>
      </p:sp>
      <p:sp>
        <p:nvSpPr>
          <p:cNvPr id="12" name="مخطط انسيابي: معالجة متعاقبة 11"/>
          <p:cNvSpPr/>
          <p:nvPr/>
        </p:nvSpPr>
        <p:spPr>
          <a:xfrm>
            <a:off x="1211337" y="1673667"/>
            <a:ext cx="1719020" cy="15464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سيطرة الشمس</a:t>
            </a:r>
          </a:p>
          <a:p>
            <a:pPr algn="ctr"/>
            <a:endParaRPr lang="en-US" dirty="0"/>
          </a:p>
        </p:txBody>
      </p:sp>
      <p:sp>
        <p:nvSpPr>
          <p:cNvPr id="13" name="مخطط انسيابي: معالجة متعاقبة 12"/>
          <p:cNvSpPr/>
          <p:nvPr/>
        </p:nvSpPr>
        <p:spPr>
          <a:xfrm>
            <a:off x="3363993" y="1693837"/>
            <a:ext cx="1721223" cy="15060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شراء كيس البرتقال الاسعاد الاطفال {حب الاسرة}</a:t>
            </a:r>
          </a:p>
          <a:p>
            <a:pPr algn="ctr"/>
            <a:endParaRPr lang="en-US" dirty="0"/>
          </a:p>
        </p:txBody>
      </p:sp>
      <p:sp>
        <p:nvSpPr>
          <p:cNvPr id="14" name="مخطط انسيابي: معالجة متعاقبة 13"/>
          <p:cNvSpPr/>
          <p:nvPr/>
        </p:nvSpPr>
        <p:spPr>
          <a:xfrm>
            <a:off x="5449417" y="1662636"/>
            <a:ext cx="1721224" cy="15464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تفاصيل حياة الاسرة{الحياة مثابرة وصراع}</a:t>
            </a:r>
          </a:p>
          <a:p>
            <a:pPr algn="ctr"/>
            <a:endParaRPr lang="en-US" dirty="0"/>
          </a:p>
        </p:txBody>
      </p:sp>
      <p:sp>
        <p:nvSpPr>
          <p:cNvPr id="15" name="مخطط انسيابي: معالجة متعاقبة 14"/>
          <p:cNvSpPr/>
          <p:nvPr/>
        </p:nvSpPr>
        <p:spPr>
          <a:xfrm>
            <a:off x="7473201" y="1714009"/>
            <a:ext cx="1734671" cy="15060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وعد </a:t>
            </a:r>
            <a:r>
              <a:rPr lang="ar-OM" dirty="0" err="1" smtClean="0"/>
              <a:t>الاطغال</a:t>
            </a:r>
            <a:r>
              <a:rPr lang="ar-OM" dirty="0" smtClean="0"/>
              <a:t> </a:t>
            </a:r>
            <a:r>
              <a:rPr lang="ar-OM" dirty="0" err="1" smtClean="0"/>
              <a:t>باحظار</a:t>
            </a:r>
            <a:r>
              <a:rPr lang="ar-OM" dirty="0" smtClean="0"/>
              <a:t> كيس البرتقال</a:t>
            </a:r>
          </a:p>
          <a:p>
            <a:pPr algn="ctr"/>
            <a:endParaRPr lang="en-US" dirty="0"/>
          </a:p>
        </p:txBody>
      </p:sp>
      <p:sp>
        <p:nvSpPr>
          <p:cNvPr id="16" name="مخطط انسيابي: معالجة متعاقبة 15"/>
          <p:cNvSpPr/>
          <p:nvPr/>
        </p:nvSpPr>
        <p:spPr>
          <a:xfrm>
            <a:off x="9535065" y="1673667"/>
            <a:ext cx="1559861" cy="15060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تذكر حادث الام</a:t>
            </a:r>
            <a:endParaRPr lang="en-US" dirty="0"/>
          </a:p>
        </p:txBody>
      </p:sp>
      <p:sp>
        <p:nvSpPr>
          <p:cNvPr id="17" name="مستطيل مستدير الزوايا 16"/>
          <p:cNvSpPr/>
          <p:nvPr/>
        </p:nvSpPr>
        <p:spPr>
          <a:xfrm>
            <a:off x="1250576" y="4705487"/>
            <a:ext cx="1640541" cy="1471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1600" dirty="0" smtClean="0"/>
              <a:t>محاولة العبور{تداخل </a:t>
            </a:r>
            <a:r>
              <a:rPr lang="ar-OM" sz="1600" dirty="0" err="1" smtClean="0"/>
              <a:t>ذكربات</a:t>
            </a:r>
            <a:r>
              <a:rPr lang="ar-OM" sz="1600" dirty="0" smtClean="0"/>
              <a:t> الماضي مع </a:t>
            </a:r>
            <a:r>
              <a:rPr lang="ar-OM" sz="1600" dirty="0" err="1" smtClean="0"/>
              <a:t>الحاظر</a:t>
            </a:r>
            <a:r>
              <a:rPr lang="ar-OM" sz="1600" dirty="0" smtClean="0"/>
              <a:t>}</a:t>
            </a:r>
          </a:p>
          <a:p>
            <a:pPr algn="ctr"/>
            <a:endParaRPr lang="ar-OM" dirty="0"/>
          </a:p>
          <a:p>
            <a:pPr algn="ctr"/>
            <a:endParaRPr lang="en-US" dirty="0"/>
          </a:p>
        </p:txBody>
      </p:sp>
      <p:sp>
        <p:nvSpPr>
          <p:cNvPr id="18" name="مخطط انسيابي: معالجة متعاقبة 17"/>
          <p:cNvSpPr/>
          <p:nvPr/>
        </p:nvSpPr>
        <p:spPr>
          <a:xfrm>
            <a:off x="3914196" y="4711475"/>
            <a:ext cx="1719020" cy="146572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err="1" smtClean="0"/>
              <a:t>الهروله</a:t>
            </a:r>
            <a:r>
              <a:rPr lang="ar-OM" dirty="0" smtClean="0"/>
              <a:t> من اجل العبور</a:t>
            </a:r>
          </a:p>
          <a:p>
            <a:pPr algn="ctr"/>
            <a:endParaRPr lang="en-US" dirty="0"/>
          </a:p>
        </p:txBody>
      </p:sp>
      <p:sp>
        <p:nvSpPr>
          <p:cNvPr id="19" name="مخطط انسيابي: معالجة متعاقبة 18"/>
          <p:cNvSpPr/>
          <p:nvPr/>
        </p:nvSpPr>
        <p:spPr>
          <a:xfrm>
            <a:off x="6615951" y="4662889"/>
            <a:ext cx="1714499" cy="14717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نسيان كيس البرتقال في الجانب الاخر</a:t>
            </a:r>
          </a:p>
          <a:p>
            <a:pPr algn="ctr"/>
            <a:endParaRPr lang="en-US" dirty="0"/>
          </a:p>
        </p:txBody>
      </p:sp>
      <p:sp>
        <p:nvSpPr>
          <p:cNvPr id="20" name="مخطط انسيابي: معالجة متعاقبة 19"/>
          <p:cNvSpPr/>
          <p:nvPr/>
        </p:nvSpPr>
        <p:spPr>
          <a:xfrm>
            <a:off x="9207872" y="4662889"/>
            <a:ext cx="1736077" cy="14717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dirty="0" smtClean="0"/>
              <a:t>الذهاب الى البيت تاركا كيس البرتقال في الشارع</a:t>
            </a:r>
          </a:p>
          <a:p>
            <a:pPr algn="ctr"/>
            <a:endParaRPr lang="en-US" dirty="0"/>
          </a:p>
        </p:txBody>
      </p:sp>
      <p:pic>
        <p:nvPicPr>
          <p:cNvPr id="21" name="صورة 20"/>
          <p:cNvPicPr>
            <a:picLocks noChangeAspect="1"/>
          </p:cNvPicPr>
          <p:nvPr/>
        </p:nvPicPr>
        <p:blipFill>
          <a:blip r:embed="rId2"/>
          <a:stretch>
            <a:fillRect/>
          </a:stretch>
        </p:blipFill>
        <p:spPr>
          <a:xfrm>
            <a:off x="1372702" y="2467044"/>
            <a:ext cx="746885" cy="746885"/>
          </a:xfrm>
          <a:prstGeom prst="rect">
            <a:avLst/>
          </a:prstGeom>
          <a:ln>
            <a:noFill/>
          </a:ln>
          <a:effectLst>
            <a:softEdge rad="112500"/>
          </a:effectLst>
        </p:spPr>
      </p:pic>
      <p:pic>
        <p:nvPicPr>
          <p:cNvPr id="22" name="صورة 21"/>
          <p:cNvPicPr>
            <a:picLocks noChangeAspect="1"/>
          </p:cNvPicPr>
          <p:nvPr/>
        </p:nvPicPr>
        <p:blipFill>
          <a:blip r:embed="rId3"/>
          <a:stretch>
            <a:fillRect/>
          </a:stretch>
        </p:blipFill>
        <p:spPr>
          <a:xfrm>
            <a:off x="5634318" y="2632667"/>
            <a:ext cx="746885" cy="746885"/>
          </a:xfrm>
          <a:prstGeom prst="rect">
            <a:avLst/>
          </a:prstGeom>
          <a:ln>
            <a:noFill/>
          </a:ln>
          <a:effectLst>
            <a:softEdge rad="112500"/>
          </a:effectLst>
        </p:spPr>
      </p:pic>
      <p:pic>
        <p:nvPicPr>
          <p:cNvPr id="23" name="صورة 22"/>
          <p:cNvPicPr>
            <a:picLocks noChangeAspect="1"/>
          </p:cNvPicPr>
          <p:nvPr/>
        </p:nvPicPr>
        <p:blipFill>
          <a:blip r:embed="rId4"/>
          <a:stretch>
            <a:fillRect/>
          </a:stretch>
        </p:blipFill>
        <p:spPr>
          <a:xfrm>
            <a:off x="3444461" y="2739313"/>
            <a:ext cx="469735" cy="469735"/>
          </a:xfrm>
          <a:prstGeom prst="rect">
            <a:avLst/>
          </a:prstGeom>
          <a:ln>
            <a:noFill/>
          </a:ln>
          <a:effectLst>
            <a:softEdge rad="112500"/>
          </a:effectLst>
        </p:spPr>
      </p:pic>
      <p:pic>
        <p:nvPicPr>
          <p:cNvPr id="24" name="صورة 23"/>
          <p:cNvPicPr>
            <a:picLocks noChangeAspect="1"/>
          </p:cNvPicPr>
          <p:nvPr/>
        </p:nvPicPr>
        <p:blipFill>
          <a:blip r:embed="rId5"/>
          <a:stretch>
            <a:fillRect/>
          </a:stretch>
        </p:blipFill>
        <p:spPr>
          <a:xfrm>
            <a:off x="7430304" y="2571203"/>
            <a:ext cx="717745" cy="637845"/>
          </a:xfrm>
          <a:prstGeom prst="rect">
            <a:avLst/>
          </a:prstGeom>
        </p:spPr>
      </p:pic>
      <p:pic>
        <p:nvPicPr>
          <p:cNvPr id="27" name="صورة 26"/>
          <p:cNvPicPr>
            <a:picLocks noChangeAspect="1"/>
          </p:cNvPicPr>
          <p:nvPr/>
        </p:nvPicPr>
        <p:blipFill>
          <a:blip r:embed="rId6"/>
          <a:stretch>
            <a:fillRect/>
          </a:stretch>
        </p:blipFill>
        <p:spPr>
          <a:xfrm>
            <a:off x="9619113" y="2571203"/>
            <a:ext cx="510978" cy="510978"/>
          </a:xfrm>
          <a:prstGeom prst="rect">
            <a:avLst/>
          </a:prstGeom>
          <a:ln>
            <a:noFill/>
          </a:ln>
          <a:effectLst>
            <a:softEdge rad="112500"/>
          </a:effectLst>
        </p:spPr>
      </p:pic>
      <p:pic>
        <p:nvPicPr>
          <p:cNvPr id="28" name="صورة 27"/>
          <p:cNvPicPr>
            <a:picLocks noChangeAspect="1"/>
          </p:cNvPicPr>
          <p:nvPr/>
        </p:nvPicPr>
        <p:blipFill>
          <a:blip r:embed="rId7"/>
          <a:stretch>
            <a:fillRect/>
          </a:stretch>
        </p:blipFill>
        <p:spPr>
          <a:xfrm>
            <a:off x="1304365" y="5468887"/>
            <a:ext cx="468673" cy="625703"/>
          </a:xfrm>
          <a:prstGeom prst="rect">
            <a:avLst/>
          </a:prstGeom>
          <a:ln>
            <a:noFill/>
          </a:ln>
          <a:effectLst>
            <a:softEdge rad="112500"/>
          </a:effectLst>
        </p:spPr>
      </p:pic>
      <p:pic>
        <p:nvPicPr>
          <p:cNvPr id="29" name="صورة 28"/>
          <p:cNvPicPr>
            <a:picLocks noChangeAspect="1"/>
          </p:cNvPicPr>
          <p:nvPr/>
        </p:nvPicPr>
        <p:blipFill>
          <a:blip r:embed="rId8"/>
          <a:stretch>
            <a:fillRect/>
          </a:stretch>
        </p:blipFill>
        <p:spPr>
          <a:xfrm>
            <a:off x="3914196" y="5378576"/>
            <a:ext cx="700432" cy="703559"/>
          </a:xfrm>
          <a:prstGeom prst="rect">
            <a:avLst/>
          </a:prstGeom>
          <a:ln>
            <a:noFill/>
          </a:ln>
          <a:effectLst>
            <a:softEdge rad="112500"/>
          </a:effectLst>
        </p:spPr>
      </p:pic>
      <p:pic>
        <p:nvPicPr>
          <p:cNvPr id="30" name="صورة 29"/>
          <p:cNvPicPr>
            <a:picLocks noChangeAspect="1"/>
          </p:cNvPicPr>
          <p:nvPr/>
        </p:nvPicPr>
        <p:blipFill>
          <a:blip r:embed="rId5"/>
          <a:stretch>
            <a:fillRect/>
          </a:stretch>
        </p:blipFill>
        <p:spPr>
          <a:xfrm>
            <a:off x="6686548" y="5444257"/>
            <a:ext cx="637878" cy="637878"/>
          </a:xfrm>
          <a:prstGeom prst="rect">
            <a:avLst/>
          </a:prstGeom>
        </p:spPr>
      </p:pic>
      <p:pic>
        <p:nvPicPr>
          <p:cNvPr id="31" name="صورة 30"/>
          <p:cNvPicPr>
            <a:picLocks noChangeAspect="1"/>
          </p:cNvPicPr>
          <p:nvPr/>
        </p:nvPicPr>
        <p:blipFill>
          <a:blip r:embed="rId9"/>
          <a:stretch>
            <a:fillRect/>
          </a:stretch>
        </p:blipFill>
        <p:spPr>
          <a:xfrm>
            <a:off x="9323297" y="5622498"/>
            <a:ext cx="512108" cy="512108"/>
          </a:xfrm>
          <a:prstGeom prst="rect">
            <a:avLst/>
          </a:prstGeom>
        </p:spPr>
      </p:pic>
    </p:spTree>
    <p:extLst>
      <p:ext uri="{BB962C8B-B14F-4D97-AF65-F5344CB8AC3E}">
        <p14:creationId xmlns:p14="http://schemas.microsoft.com/office/powerpoint/2010/main" val="7676509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1000"/>
                                        <p:tgtEl>
                                          <p:spTgt spid="6"/>
                                        </p:tgtEl>
                                      </p:cBhvr>
                                    </p:animEffect>
                                    <p:anim calcmode="lin" valueType="num">
                                      <p:cBhvr>
                                        <p:cTn id="72" dur="1000" fill="hold"/>
                                        <p:tgtEl>
                                          <p:spTgt spid="6"/>
                                        </p:tgtEl>
                                        <p:attrNameLst>
                                          <p:attrName>ppt_x</p:attrName>
                                        </p:attrNameLst>
                                      </p:cBhvr>
                                      <p:tavLst>
                                        <p:tav tm="0">
                                          <p:val>
                                            <p:strVal val="#ppt_x"/>
                                          </p:val>
                                        </p:tav>
                                        <p:tav tm="100000">
                                          <p:val>
                                            <p:strVal val="#ppt_x"/>
                                          </p:val>
                                        </p:tav>
                                      </p:tavLst>
                                    </p:anim>
                                    <p:anim calcmode="lin" valueType="num">
                                      <p:cBhvr>
                                        <p:cTn id="7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arn(inVertical)">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ppt_x"/>
                                          </p:val>
                                        </p:tav>
                                        <p:tav tm="100000">
                                          <p:val>
                                            <p:strVal val="#ppt_x"/>
                                          </p:val>
                                        </p:tav>
                                      </p:tavLst>
                                    </p:anim>
                                    <p:anim calcmode="lin" valueType="num">
                                      <p:cBhvr additive="base">
                                        <p:cTn id="9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1000"/>
                                        <p:tgtEl>
                                          <p:spTgt spid="27"/>
                                        </p:tgtEl>
                                      </p:cBhvr>
                                    </p:animEffect>
                                    <p:anim calcmode="lin" valueType="num">
                                      <p:cBhvr>
                                        <p:cTn id="103" dur="1000" fill="hold"/>
                                        <p:tgtEl>
                                          <p:spTgt spid="27"/>
                                        </p:tgtEl>
                                        <p:attrNameLst>
                                          <p:attrName>ppt_x</p:attrName>
                                        </p:attrNameLst>
                                      </p:cBhvr>
                                      <p:tavLst>
                                        <p:tav tm="0">
                                          <p:val>
                                            <p:strVal val="#ppt_x"/>
                                          </p:val>
                                        </p:tav>
                                        <p:tav tm="100000">
                                          <p:val>
                                            <p:strVal val="#ppt_x"/>
                                          </p:val>
                                        </p:tav>
                                      </p:tavLst>
                                    </p:anim>
                                    <p:anim calcmode="lin" valueType="num">
                                      <p:cBhvr>
                                        <p:cTn id="10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fade">
                                      <p:cBhvr>
                                        <p:cTn id="109" dur="1000"/>
                                        <p:tgtEl>
                                          <p:spTgt spid="8"/>
                                        </p:tgtEl>
                                      </p:cBhvr>
                                    </p:animEffect>
                                    <p:anim calcmode="lin" valueType="num">
                                      <p:cBhvr>
                                        <p:cTn id="110" dur="1000" fill="hold"/>
                                        <p:tgtEl>
                                          <p:spTgt spid="8"/>
                                        </p:tgtEl>
                                        <p:attrNameLst>
                                          <p:attrName>ppt_x</p:attrName>
                                        </p:attrNameLst>
                                      </p:cBhvr>
                                      <p:tavLst>
                                        <p:tav tm="0">
                                          <p:val>
                                            <p:strVal val="#ppt_x"/>
                                          </p:val>
                                        </p:tav>
                                        <p:tav tm="100000">
                                          <p:val>
                                            <p:strVal val="#ppt_x"/>
                                          </p:val>
                                        </p:tav>
                                      </p:tavLst>
                                    </p:anim>
                                    <p:anim calcmode="lin" valueType="num">
                                      <p:cBhvr>
                                        <p:cTn id="11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barn(inVertical)">
                                      <p:cBhvr>
                                        <p:cTn id="123" dur="500"/>
                                        <p:tgtEl>
                                          <p:spTgt spid="28"/>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9"/>
                                        </p:tgtEl>
                                        <p:attrNameLst>
                                          <p:attrName>style.visibility</p:attrName>
                                        </p:attrNameLst>
                                      </p:cBhvr>
                                      <p:to>
                                        <p:strVal val="visible"/>
                                      </p:to>
                                    </p:set>
                                    <p:animEffect transition="in" filter="fade">
                                      <p:cBhvr>
                                        <p:cTn id="128" dur="1000"/>
                                        <p:tgtEl>
                                          <p:spTgt spid="9"/>
                                        </p:tgtEl>
                                      </p:cBhvr>
                                    </p:animEffect>
                                    <p:anim calcmode="lin" valueType="num">
                                      <p:cBhvr>
                                        <p:cTn id="129" dur="1000" fill="hold"/>
                                        <p:tgtEl>
                                          <p:spTgt spid="9"/>
                                        </p:tgtEl>
                                        <p:attrNameLst>
                                          <p:attrName>ppt_x</p:attrName>
                                        </p:attrNameLst>
                                      </p:cBhvr>
                                      <p:tavLst>
                                        <p:tav tm="0">
                                          <p:val>
                                            <p:strVal val="#ppt_x"/>
                                          </p:val>
                                        </p:tav>
                                        <p:tav tm="100000">
                                          <p:val>
                                            <p:strVal val="#ppt_x"/>
                                          </p:val>
                                        </p:tav>
                                      </p:tavLst>
                                    </p:anim>
                                    <p:anim calcmode="lin" valueType="num">
                                      <p:cBhvr>
                                        <p:cTn id="1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barn(inVertical)">
                                      <p:cBhvr>
                                        <p:cTn id="135" dur="500"/>
                                        <p:tgtEl>
                                          <p:spTgt spid="18"/>
                                        </p:tgtEl>
                                      </p:cBhvr>
                                    </p:animEffect>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1000"/>
                                        <p:tgtEl>
                                          <p:spTgt spid="29"/>
                                        </p:tgtEl>
                                      </p:cBhvr>
                                    </p:animEffect>
                                    <p:anim calcmode="lin" valueType="num">
                                      <p:cBhvr>
                                        <p:cTn id="141" dur="1000" fill="hold"/>
                                        <p:tgtEl>
                                          <p:spTgt spid="29"/>
                                        </p:tgtEl>
                                        <p:attrNameLst>
                                          <p:attrName>ppt_x</p:attrName>
                                        </p:attrNameLst>
                                      </p:cBhvr>
                                      <p:tavLst>
                                        <p:tav tm="0">
                                          <p:val>
                                            <p:strVal val="#ppt_x"/>
                                          </p:val>
                                        </p:tav>
                                        <p:tav tm="100000">
                                          <p:val>
                                            <p:strVal val="#ppt_x"/>
                                          </p:val>
                                        </p:tav>
                                      </p:tavLst>
                                    </p:anim>
                                    <p:anim calcmode="lin" valueType="num">
                                      <p:cBhvr>
                                        <p:cTn id="1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0"/>
                                        </p:tgtEl>
                                        <p:attrNameLst>
                                          <p:attrName>style.visibility</p:attrName>
                                        </p:attrNameLst>
                                      </p:cBhvr>
                                      <p:to>
                                        <p:strVal val="visible"/>
                                      </p:to>
                                    </p:set>
                                    <p:anim calcmode="lin" valueType="num">
                                      <p:cBhvr additive="base">
                                        <p:cTn id="147" dur="500" fill="hold"/>
                                        <p:tgtEl>
                                          <p:spTgt spid="10"/>
                                        </p:tgtEl>
                                        <p:attrNameLst>
                                          <p:attrName>ppt_x</p:attrName>
                                        </p:attrNameLst>
                                      </p:cBhvr>
                                      <p:tavLst>
                                        <p:tav tm="0">
                                          <p:val>
                                            <p:strVal val="#ppt_x"/>
                                          </p:val>
                                        </p:tav>
                                        <p:tav tm="100000">
                                          <p:val>
                                            <p:strVal val="#ppt_x"/>
                                          </p:val>
                                        </p:tav>
                                      </p:tavLst>
                                    </p:anim>
                                    <p:anim calcmode="lin" valueType="num">
                                      <p:cBhvr additive="base">
                                        <p:cTn id="1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6" presetClass="entr" presetSubtype="21" fill="hold" grpId="0" nodeType="clickEffect">
                                  <p:stCondLst>
                                    <p:cond delay="0"/>
                                  </p:stCondLst>
                                  <p:childTnLst>
                                    <p:set>
                                      <p:cBhvr>
                                        <p:cTn id="152" dur="1" fill="hold">
                                          <p:stCondLst>
                                            <p:cond delay="0"/>
                                          </p:stCondLst>
                                        </p:cTn>
                                        <p:tgtEl>
                                          <p:spTgt spid="19"/>
                                        </p:tgtEl>
                                        <p:attrNameLst>
                                          <p:attrName>style.visibility</p:attrName>
                                        </p:attrNameLst>
                                      </p:cBhvr>
                                      <p:to>
                                        <p:strVal val="visible"/>
                                      </p:to>
                                    </p:set>
                                    <p:animEffect transition="in" filter="barn(inVertical)">
                                      <p:cBhvr>
                                        <p:cTn id="153" dur="500"/>
                                        <p:tgtEl>
                                          <p:spTgt spid="19"/>
                                        </p:tgtEl>
                                      </p:cBhvr>
                                    </p:animEffect>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nodeType="clickEffect">
                                  <p:stCondLst>
                                    <p:cond delay="0"/>
                                  </p:stCondLst>
                                  <p:childTnLst>
                                    <p:set>
                                      <p:cBhvr>
                                        <p:cTn id="157" dur="1" fill="hold">
                                          <p:stCondLst>
                                            <p:cond delay="0"/>
                                          </p:stCondLst>
                                        </p:cTn>
                                        <p:tgtEl>
                                          <p:spTgt spid="30"/>
                                        </p:tgtEl>
                                        <p:attrNameLst>
                                          <p:attrName>style.visibility</p:attrName>
                                        </p:attrNameLst>
                                      </p:cBhvr>
                                      <p:to>
                                        <p:strVal val="visible"/>
                                      </p:to>
                                    </p:set>
                                    <p:animEffect transition="in" filter="fade">
                                      <p:cBhvr>
                                        <p:cTn id="158" dur="1000"/>
                                        <p:tgtEl>
                                          <p:spTgt spid="30"/>
                                        </p:tgtEl>
                                      </p:cBhvr>
                                    </p:animEffect>
                                    <p:anim calcmode="lin" valueType="num">
                                      <p:cBhvr>
                                        <p:cTn id="159" dur="1000" fill="hold"/>
                                        <p:tgtEl>
                                          <p:spTgt spid="30"/>
                                        </p:tgtEl>
                                        <p:attrNameLst>
                                          <p:attrName>ppt_x</p:attrName>
                                        </p:attrNameLst>
                                      </p:cBhvr>
                                      <p:tavLst>
                                        <p:tav tm="0">
                                          <p:val>
                                            <p:strVal val="#ppt_x"/>
                                          </p:val>
                                        </p:tav>
                                        <p:tav tm="100000">
                                          <p:val>
                                            <p:strVal val="#ppt_x"/>
                                          </p:val>
                                        </p:tav>
                                      </p:tavLst>
                                    </p:anim>
                                    <p:anim calcmode="lin" valueType="num">
                                      <p:cBhvr>
                                        <p:cTn id="16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11"/>
                                        </p:tgtEl>
                                        <p:attrNameLst>
                                          <p:attrName>style.visibility</p:attrName>
                                        </p:attrNameLst>
                                      </p:cBhvr>
                                      <p:to>
                                        <p:strVal val="visible"/>
                                      </p:to>
                                    </p:set>
                                    <p:animEffect transition="in" filter="fade">
                                      <p:cBhvr>
                                        <p:cTn id="165" dur="1000"/>
                                        <p:tgtEl>
                                          <p:spTgt spid="11"/>
                                        </p:tgtEl>
                                      </p:cBhvr>
                                    </p:animEffect>
                                    <p:anim calcmode="lin" valueType="num">
                                      <p:cBhvr>
                                        <p:cTn id="166" dur="1000" fill="hold"/>
                                        <p:tgtEl>
                                          <p:spTgt spid="11"/>
                                        </p:tgtEl>
                                        <p:attrNameLst>
                                          <p:attrName>ppt_x</p:attrName>
                                        </p:attrNameLst>
                                      </p:cBhvr>
                                      <p:tavLst>
                                        <p:tav tm="0">
                                          <p:val>
                                            <p:strVal val="#ppt_x"/>
                                          </p:val>
                                        </p:tav>
                                        <p:tav tm="100000">
                                          <p:val>
                                            <p:strVal val="#ppt_x"/>
                                          </p:val>
                                        </p:tav>
                                      </p:tavLst>
                                    </p:anim>
                                    <p:anim calcmode="lin" valueType="num">
                                      <p:cBhvr>
                                        <p:cTn id="16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grpId="0" nodeType="clickEffect">
                                  <p:stCondLst>
                                    <p:cond delay="0"/>
                                  </p:stCondLst>
                                  <p:childTnLst>
                                    <p:set>
                                      <p:cBhvr>
                                        <p:cTn id="171" dur="1" fill="hold">
                                          <p:stCondLst>
                                            <p:cond delay="0"/>
                                          </p:stCondLst>
                                        </p:cTn>
                                        <p:tgtEl>
                                          <p:spTgt spid="20"/>
                                        </p:tgtEl>
                                        <p:attrNameLst>
                                          <p:attrName>style.visibility</p:attrName>
                                        </p:attrNameLst>
                                      </p:cBhvr>
                                      <p:to>
                                        <p:strVal val="visible"/>
                                      </p:to>
                                    </p:set>
                                    <p:animEffect transition="in" filter="fade">
                                      <p:cBhvr>
                                        <p:cTn id="172" dur="1000"/>
                                        <p:tgtEl>
                                          <p:spTgt spid="20"/>
                                        </p:tgtEl>
                                      </p:cBhvr>
                                    </p:animEffect>
                                    <p:anim calcmode="lin" valueType="num">
                                      <p:cBhvr>
                                        <p:cTn id="173" dur="1000" fill="hold"/>
                                        <p:tgtEl>
                                          <p:spTgt spid="20"/>
                                        </p:tgtEl>
                                        <p:attrNameLst>
                                          <p:attrName>ppt_x</p:attrName>
                                        </p:attrNameLst>
                                      </p:cBhvr>
                                      <p:tavLst>
                                        <p:tav tm="0">
                                          <p:val>
                                            <p:strVal val="#ppt_x"/>
                                          </p:val>
                                        </p:tav>
                                        <p:tav tm="100000">
                                          <p:val>
                                            <p:strVal val="#ppt_x"/>
                                          </p:val>
                                        </p:tav>
                                      </p:tavLst>
                                    </p:anim>
                                    <p:anim calcmode="lin" valueType="num">
                                      <p:cBhvr>
                                        <p:cTn id="17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16" presetClass="entr" presetSubtype="21" fill="hold" nodeType="clickEffect">
                                  <p:stCondLst>
                                    <p:cond delay="0"/>
                                  </p:stCondLst>
                                  <p:childTnLst>
                                    <p:set>
                                      <p:cBhvr>
                                        <p:cTn id="178" dur="1" fill="hold">
                                          <p:stCondLst>
                                            <p:cond delay="0"/>
                                          </p:stCondLst>
                                        </p:cTn>
                                        <p:tgtEl>
                                          <p:spTgt spid="31"/>
                                        </p:tgtEl>
                                        <p:attrNameLst>
                                          <p:attrName>style.visibility</p:attrName>
                                        </p:attrNameLst>
                                      </p:cBhvr>
                                      <p:to>
                                        <p:strVal val="visible"/>
                                      </p:to>
                                    </p:set>
                                    <p:animEffect transition="in" filter="barn(inVertical)">
                                      <p:cBhvr>
                                        <p:cTn id="17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2635623" y="0"/>
            <a:ext cx="1842247" cy="951135"/>
          </a:xfrm>
        </p:spPr>
        <p:txBody>
          <a:bodyPr>
            <a:normAutofit/>
          </a:bodyPr>
          <a:lstStyle/>
          <a:p>
            <a:r>
              <a:rPr lang="ar-OM" sz="3600" dirty="0" smtClean="0">
                <a:latin typeface="Aldhabi" panose="01000000000000000000" pitchFamily="2" charset="-78"/>
                <a:cs typeface="Aldhabi" panose="01000000000000000000" pitchFamily="2" charset="-78"/>
              </a:rPr>
              <a:t>اللغويات</a:t>
            </a:r>
            <a:endParaRPr lang="en-US" sz="3600" dirty="0">
              <a:latin typeface="Aldhabi" panose="01000000000000000000" pitchFamily="2" charset="-78"/>
              <a:cs typeface="Aldhabi" panose="01000000000000000000" pitchFamily="2" charset="-78"/>
            </a:endParaRPr>
          </a:p>
        </p:txBody>
      </p:sp>
      <p:sp>
        <p:nvSpPr>
          <p:cNvPr id="4" name="مستطيل 3"/>
          <p:cNvSpPr/>
          <p:nvPr/>
        </p:nvSpPr>
        <p:spPr>
          <a:xfrm>
            <a:off x="3180229" y="595581"/>
            <a:ext cx="2595282" cy="5324535"/>
          </a:xfrm>
          <a:prstGeom prst="rect">
            <a:avLst/>
          </a:prstGeom>
        </p:spPr>
        <p:txBody>
          <a:bodyPr wrap="square">
            <a:spAutoFit/>
          </a:bodyPr>
          <a:lstStyle/>
          <a:p>
            <a:r>
              <a:rPr lang="ar-LY" sz="1600" dirty="0" err="1" smtClean="0">
                <a:latin typeface="Aldhabi" panose="01000000000000000000" pitchFamily="2" charset="-78"/>
                <a:cs typeface="Akhbar MT" pitchFamily="2" charset="-78"/>
              </a:rPr>
              <a:t>ت</a:t>
            </a:r>
            <a:r>
              <a:rPr lang="ar-LY" sz="2000" dirty="0" err="1" smtClean="0">
                <a:latin typeface="Aldhabi" panose="01000000000000000000" pitchFamily="2" charset="-78"/>
                <a:cs typeface="Akhbar MT" pitchFamily="2" charset="-78"/>
              </a:rPr>
              <a:t>لته</a:t>
            </a:r>
            <a:r>
              <a:rPr lang="ar-LY" sz="2000" dirty="0" err="1">
                <a:latin typeface="Aldhabi" panose="01000000000000000000" pitchFamily="2" charset="-78"/>
                <a:cs typeface="Akhbar MT" pitchFamily="2" charset="-78"/>
              </a:rPr>
              <a:t>تأكل</a:t>
            </a:r>
            <a:r>
              <a:rPr lang="ar-LY" sz="2000" dirty="0">
                <a:latin typeface="Aldhabi" panose="01000000000000000000" pitchFamily="2" charset="-78"/>
                <a:cs typeface="Akhbar MT" pitchFamily="2" charset="-78"/>
              </a:rPr>
              <a:t> بشراهة</a:t>
            </a:r>
          </a:p>
          <a:p>
            <a:endParaRPr lang="ar-LY" sz="2000" dirty="0">
              <a:latin typeface="Aldhabi" panose="01000000000000000000" pitchFamily="2" charset="-78"/>
              <a:cs typeface="Akhbar MT" pitchFamily="2" charset="-78"/>
            </a:endParaRPr>
          </a:p>
          <a:p>
            <a:r>
              <a:rPr lang="ar-LY" sz="2000" dirty="0">
                <a:latin typeface="Aldhabi" panose="01000000000000000000" pitchFamily="2" charset="-78"/>
                <a:cs typeface="Akhbar MT" pitchFamily="2" charset="-78"/>
              </a:rPr>
              <a:t>بقسوة : بشدة وبعنف</a:t>
            </a:r>
          </a:p>
          <a:p>
            <a:endParaRPr lang="ar-LY" sz="2000" dirty="0">
              <a:latin typeface="Aldhabi" panose="01000000000000000000" pitchFamily="2" charset="-78"/>
              <a:cs typeface="Akhbar MT" pitchFamily="2" charset="-78"/>
            </a:endParaRPr>
          </a:p>
          <a:p>
            <a:r>
              <a:rPr lang="ar-LY" sz="2000" dirty="0">
                <a:latin typeface="Aldhabi" panose="01000000000000000000" pitchFamily="2" charset="-78"/>
                <a:cs typeface="Akhbar MT" pitchFamily="2" charset="-78"/>
              </a:rPr>
              <a:t>أعرج : من يمشي مشية غير متساوية بسبب علة في إحدى رجليه</a:t>
            </a:r>
          </a:p>
          <a:p>
            <a:endParaRPr lang="ar-LY" sz="2000" dirty="0">
              <a:latin typeface="Aldhabi" panose="01000000000000000000" pitchFamily="2" charset="-78"/>
              <a:cs typeface="Akhbar MT" pitchFamily="2" charset="-78"/>
            </a:endParaRPr>
          </a:p>
          <a:p>
            <a:r>
              <a:rPr lang="ar-LY" sz="2000" dirty="0">
                <a:latin typeface="Aldhabi" panose="01000000000000000000" pitchFamily="2" charset="-78"/>
                <a:cs typeface="Akhbar MT" pitchFamily="2" charset="-78"/>
              </a:rPr>
              <a:t>متردد : غير واثق من أفعاله</a:t>
            </a:r>
          </a:p>
          <a:p>
            <a:endParaRPr lang="ar-LY" sz="2000" dirty="0">
              <a:latin typeface="Aldhabi" panose="01000000000000000000" pitchFamily="2" charset="-78"/>
              <a:cs typeface="Akhbar MT" pitchFamily="2" charset="-78"/>
            </a:endParaRPr>
          </a:p>
          <a:p>
            <a:r>
              <a:rPr lang="ar-LY" sz="2000" dirty="0">
                <a:latin typeface="Aldhabi" panose="01000000000000000000" pitchFamily="2" charset="-78"/>
                <a:cs typeface="Akhbar MT" pitchFamily="2" charset="-78"/>
              </a:rPr>
              <a:t>أسود : دلالة على أنه مزدحم بالسيارات</a:t>
            </a:r>
          </a:p>
          <a:p>
            <a:endParaRPr lang="ar-LY" sz="2000" dirty="0">
              <a:latin typeface="Aldhabi" panose="01000000000000000000" pitchFamily="2" charset="-78"/>
              <a:cs typeface="Akhbar MT" pitchFamily="2" charset="-78"/>
            </a:endParaRPr>
          </a:p>
          <a:p>
            <a:r>
              <a:rPr lang="ar-LY" sz="2000" dirty="0">
                <a:latin typeface="Aldhabi" panose="01000000000000000000" pitchFamily="2" charset="-78"/>
                <a:cs typeface="Akhbar MT" pitchFamily="2" charset="-78"/>
              </a:rPr>
              <a:t>حارق : دلالة على شدة ارتفاع حرارة الشمس </a:t>
            </a:r>
          </a:p>
          <a:p>
            <a:endParaRPr lang="ar-LY" sz="2000" dirty="0">
              <a:latin typeface="Aldhabi" panose="01000000000000000000" pitchFamily="2" charset="-78"/>
              <a:cs typeface="Akhbar MT" pitchFamily="2" charset="-78"/>
            </a:endParaRPr>
          </a:p>
          <a:p>
            <a:r>
              <a:rPr lang="ar-LY" sz="2000" dirty="0">
                <a:latin typeface="Aldhabi" panose="01000000000000000000" pitchFamily="2" charset="-78"/>
                <a:cs typeface="Akhbar MT" pitchFamily="2" charset="-78"/>
              </a:rPr>
              <a:t>سيطرة الشمس : للدلالة على شدة </a:t>
            </a:r>
            <a:r>
              <a:rPr lang="ar-LY" sz="2000" dirty="0" smtClean="0">
                <a:latin typeface="Aldhabi" panose="01000000000000000000" pitchFamily="2" charset="-78"/>
                <a:cs typeface="Akhbar MT" pitchFamily="2" charset="-78"/>
              </a:rPr>
              <a:t>الحرارة</a:t>
            </a:r>
            <a:endParaRPr lang="en-US" sz="2000" dirty="0">
              <a:latin typeface="Aldhabi" panose="01000000000000000000" pitchFamily="2" charset="-78"/>
              <a:cs typeface="Akhbar MT" pitchFamily="2" charset="-78"/>
            </a:endParaRPr>
          </a:p>
        </p:txBody>
      </p:sp>
      <p:sp>
        <p:nvSpPr>
          <p:cNvPr id="5" name="مستطيل 4"/>
          <p:cNvSpPr/>
          <p:nvPr/>
        </p:nvSpPr>
        <p:spPr>
          <a:xfrm>
            <a:off x="6282432" y="735629"/>
            <a:ext cx="6096000" cy="923330"/>
          </a:xfrm>
          <a:prstGeom prst="rect">
            <a:avLst/>
          </a:prstGeom>
        </p:spPr>
        <p:txBody>
          <a:bodyPr>
            <a:spAutoFit/>
          </a:bodyPr>
          <a:lstStyle/>
          <a:p>
            <a:r>
              <a:rPr lang="ar-LY" dirty="0">
                <a:latin typeface="Arabic Typesetting" panose="03020402040406030203" pitchFamily="66" charset="-78"/>
                <a:cs typeface="Arabic Typesetting" panose="03020402040406030203" pitchFamily="66" charset="-78"/>
              </a:rPr>
              <a:t>هجوم السيارات : دلالة على أن السيارات مسرعة ومكتظة بالشارع</a:t>
            </a:r>
          </a:p>
          <a:p>
            <a:endParaRPr lang="ar-LY" dirty="0">
              <a:latin typeface="Arabic Typesetting" panose="03020402040406030203" pitchFamily="66" charset="-78"/>
              <a:cs typeface="Arabic Typesetting" panose="03020402040406030203" pitchFamily="66" charset="-78"/>
            </a:endParaRPr>
          </a:p>
          <a:p>
            <a:r>
              <a:rPr lang="ar-LY" dirty="0">
                <a:latin typeface="Arabic Typesetting" panose="03020402040406030203" pitchFamily="66" charset="-78"/>
                <a:cs typeface="Arabic Typesetting" panose="03020402040406030203" pitchFamily="66" charset="-78"/>
              </a:rPr>
              <a:t>ينتقي : يختار</a:t>
            </a:r>
            <a:endParaRPr lang="en-US" dirty="0">
              <a:latin typeface="Arabic Typesetting" panose="03020402040406030203" pitchFamily="66" charset="-78"/>
              <a:cs typeface="Arabic Typesetting" panose="03020402040406030203" pitchFamily="66" charset="-78"/>
            </a:endParaRPr>
          </a:p>
        </p:txBody>
      </p:sp>
      <p:sp>
        <p:nvSpPr>
          <p:cNvPr id="6" name="مستطيل 5"/>
          <p:cNvSpPr/>
          <p:nvPr/>
        </p:nvSpPr>
        <p:spPr>
          <a:xfrm>
            <a:off x="6282432" y="1566626"/>
            <a:ext cx="6096000" cy="3693319"/>
          </a:xfrm>
          <a:prstGeom prst="rect">
            <a:avLst/>
          </a:prstGeom>
        </p:spPr>
        <p:txBody>
          <a:bodyPr>
            <a:spAutoFit/>
          </a:bodyPr>
          <a:lstStyle/>
          <a:p>
            <a:r>
              <a:rPr lang="ar-LY" dirty="0"/>
              <a:t>عرقه يسيل : كناية عن شدة الحرارة</a:t>
            </a:r>
          </a:p>
          <a:p>
            <a:endParaRPr lang="ar-LY" dirty="0"/>
          </a:p>
          <a:p>
            <a:r>
              <a:rPr lang="ar-LY" dirty="0"/>
              <a:t>لهيب : حرارة</a:t>
            </a:r>
          </a:p>
          <a:p>
            <a:endParaRPr lang="ar-LY" dirty="0"/>
          </a:p>
          <a:p>
            <a:r>
              <a:rPr lang="ar-LY" dirty="0"/>
              <a:t>جبينه : مقدمة أعلى الرأس</a:t>
            </a:r>
          </a:p>
          <a:p>
            <a:endParaRPr lang="ar-LY" dirty="0"/>
          </a:p>
          <a:p>
            <a:r>
              <a:rPr lang="ar-LY" dirty="0"/>
              <a:t>انتشلها : رفعها</a:t>
            </a:r>
          </a:p>
          <a:p>
            <a:endParaRPr lang="ar-LY" dirty="0"/>
          </a:p>
          <a:p>
            <a:r>
              <a:rPr lang="ar-LY" dirty="0"/>
              <a:t>صدئة : قديمة متآكلة وهذا يدل على فقر الأسرة</a:t>
            </a:r>
          </a:p>
          <a:p>
            <a:endParaRPr lang="ar-LY" dirty="0"/>
          </a:p>
          <a:p>
            <a:r>
              <a:rPr lang="ar-LY" dirty="0"/>
              <a:t>بساطاً : حصيراً</a:t>
            </a:r>
          </a:p>
          <a:p>
            <a:endParaRPr lang="ar-LY" dirty="0"/>
          </a:p>
          <a:p>
            <a:r>
              <a:rPr lang="ar-LY" dirty="0"/>
              <a:t>انكبوا : أقبلوا</a:t>
            </a:r>
            <a:endParaRPr lang="en-US" dirty="0"/>
          </a:p>
        </p:txBody>
      </p:sp>
      <p:sp>
        <p:nvSpPr>
          <p:cNvPr id="7" name="مستطيل 6"/>
          <p:cNvSpPr/>
          <p:nvPr/>
        </p:nvSpPr>
        <p:spPr>
          <a:xfrm>
            <a:off x="6282432" y="5259945"/>
            <a:ext cx="2443298" cy="369332"/>
          </a:xfrm>
          <a:prstGeom prst="rect">
            <a:avLst/>
          </a:prstGeom>
        </p:spPr>
        <p:txBody>
          <a:bodyPr wrap="none">
            <a:spAutoFit/>
          </a:bodyPr>
          <a:lstStyle/>
          <a:p>
            <a:r>
              <a:rPr lang="ar-LY" dirty="0"/>
              <a:t>يقضم : يكسرها بأطراف أسنانه</a:t>
            </a:r>
            <a:endParaRPr lang="en-US" dirty="0"/>
          </a:p>
        </p:txBody>
      </p:sp>
    </p:spTree>
    <p:extLst>
      <p:ext uri="{BB962C8B-B14F-4D97-AF65-F5344CB8AC3E}">
        <p14:creationId xmlns:p14="http://schemas.microsoft.com/office/powerpoint/2010/main" val="42849268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1000"/>
                                        <p:tgtEl>
                                          <p:spTgt spid="4">
                                            <p:txEl>
                                              <p:pRg st="6" end="6"/>
                                            </p:txEl>
                                          </p:spTgt>
                                        </p:tgtEl>
                                      </p:cBhvr>
                                    </p:animEffect>
                                    <p:anim calcmode="lin" valueType="num">
                                      <p:cBhvr>
                                        <p:cTn id="3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1000"/>
                                        <p:tgtEl>
                                          <p:spTgt spid="4">
                                            <p:txEl>
                                              <p:pRg st="8" end="8"/>
                                            </p:txEl>
                                          </p:spTgt>
                                        </p:tgtEl>
                                      </p:cBhvr>
                                    </p:animEffect>
                                    <p:anim calcmode="lin" valueType="num">
                                      <p:cBhvr>
                                        <p:cTn id="3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1000"/>
                                        <p:tgtEl>
                                          <p:spTgt spid="4">
                                            <p:txEl>
                                              <p:pRg st="10" end="10"/>
                                            </p:txEl>
                                          </p:spTgt>
                                        </p:tgtEl>
                                      </p:cBhvr>
                                    </p:animEffect>
                                    <p:anim calcmode="lin" valueType="num">
                                      <p:cBhvr>
                                        <p:cTn id="4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12" end="12"/>
                                            </p:txEl>
                                          </p:spTgt>
                                        </p:tgtEl>
                                        <p:attrNameLst>
                                          <p:attrName>style.visibility</p:attrName>
                                        </p:attrNameLst>
                                      </p:cBhvr>
                                      <p:to>
                                        <p:strVal val="visible"/>
                                      </p:to>
                                    </p:set>
                                    <p:animEffect transition="in" filter="fade">
                                      <p:cBhvr>
                                        <p:cTn id="44" dur="1000"/>
                                        <p:tgtEl>
                                          <p:spTgt spid="4">
                                            <p:txEl>
                                              <p:pRg st="12" end="12"/>
                                            </p:txEl>
                                          </p:spTgt>
                                        </p:tgtEl>
                                      </p:cBhvr>
                                    </p:animEffect>
                                    <p:anim calcmode="lin" valueType="num">
                                      <p:cBhvr>
                                        <p:cTn id="45"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barn(inVertical)">
                                      <p:cBhvr>
                                        <p:cTn id="51" dur="500"/>
                                        <p:tgtEl>
                                          <p:spTgt spid="5">
                                            <p:txEl>
                                              <p:pRg st="0" end="0"/>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barn(inVertical)">
                                      <p:cBhvr>
                                        <p:cTn id="54" dur="500"/>
                                        <p:tgtEl>
                                          <p:spTgt spid="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barn(inVertical)">
                                      <p:cBhvr>
                                        <p:cTn id="59" dur="500"/>
                                        <p:tgtEl>
                                          <p:spTgt spid="6">
                                            <p:txEl>
                                              <p:pRg st="0" end="0"/>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barn(inVertical)">
                                      <p:cBhvr>
                                        <p:cTn id="62" dur="500"/>
                                        <p:tgtEl>
                                          <p:spTgt spid="6">
                                            <p:txEl>
                                              <p:pRg st="2" end="2"/>
                                            </p:txEl>
                                          </p:spTgt>
                                        </p:tgtEl>
                                      </p:cBhvr>
                                    </p:animEffect>
                                  </p:childTnLst>
                                </p:cTn>
                              </p:par>
                              <p:par>
                                <p:cTn id="63" presetID="16" presetClass="entr" presetSubtype="21" fill="hold" nodeType="with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Effect transition="in" filter="barn(inVertical)">
                                      <p:cBhvr>
                                        <p:cTn id="65" dur="500"/>
                                        <p:tgtEl>
                                          <p:spTgt spid="6">
                                            <p:txEl>
                                              <p:pRg st="4" end="4"/>
                                            </p:txEl>
                                          </p:spTgt>
                                        </p:tgtEl>
                                      </p:cBhvr>
                                    </p:animEffect>
                                  </p:childTnLst>
                                </p:cTn>
                              </p:par>
                              <p:par>
                                <p:cTn id="66" presetID="16" presetClass="entr" presetSubtype="21" fill="hold" nodeType="withEffect">
                                  <p:stCondLst>
                                    <p:cond delay="0"/>
                                  </p:stCondLst>
                                  <p:childTnLst>
                                    <p:set>
                                      <p:cBhvr>
                                        <p:cTn id="67" dur="1" fill="hold">
                                          <p:stCondLst>
                                            <p:cond delay="0"/>
                                          </p:stCondLst>
                                        </p:cTn>
                                        <p:tgtEl>
                                          <p:spTgt spid="6">
                                            <p:txEl>
                                              <p:pRg st="6" end="6"/>
                                            </p:txEl>
                                          </p:spTgt>
                                        </p:tgtEl>
                                        <p:attrNameLst>
                                          <p:attrName>style.visibility</p:attrName>
                                        </p:attrNameLst>
                                      </p:cBhvr>
                                      <p:to>
                                        <p:strVal val="visible"/>
                                      </p:to>
                                    </p:set>
                                    <p:animEffect transition="in" filter="barn(inVertical)">
                                      <p:cBhvr>
                                        <p:cTn id="68" dur="500"/>
                                        <p:tgtEl>
                                          <p:spTgt spid="6">
                                            <p:txEl>
                                              <p:pRg st="6" end="6"/>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Effect transition="in" filter="barn(inVertical)">
                                      <p:cBhvr>
                                        <p:cTn id="71" dur="500"/>
                                        <p:tgtEl>
                                          <p:spTgt spid="6">
                                            <p:txEl>
                                              <p:pRg st="8" end="8"/>
                                            </p:txEl>
                                          </p:spTgt>
                                        </p:tgtEl>
                                      </p:cBhvr>
                                    </p:animEffect>
                                  </p:childTnLst>
                                </p:cTn>
                              </p:par>
                              <p:par>
                                <p:cTn id="72" presetID="16" presetClass="entr" presetSubtype="21" fill="hold" nodeType="withEffect">
                                  <p:stCondLst>
                                    <p:cond delay="0"/>
                                  </p:stCondLst>
                                  <p:childTnLst>
                                    <p:set>
                                      <p:cBhvr>
                                        <p:cTn id="73" dur="1" fill="hold">
                                          <p:stCondLst>
                                            <p:cond delay="0"/>
                                          </p:stCondLst>
                                        </p:cTn>
                                        <p:tgtEl>
                                          <p:spTgt spid="6">
                                            <p:txEl>
                                              <p:pRg st="10" end="10"/>
                                            </p:txEl>
                                          </p:spTgt>
                                        </p:tgtEl>
                                        <p:attrNameLst>
                                          <p:attrName>style.visibility</p:attrName>
                                        </p:attrNameLst>
                                      </p:cBhvr>
                                      <p:to>
                                        <p:strVal val="visible"/>
                                      </p:to>
                                    </p:set>
                                    <p:animEffect transition="in" filter="barn(inVertical)">
                                      <p:cBhvr>
                                        <p:cTn id="74" dur="500"/>
                                        <p:tgtEl>
                                          <p:spTgt spid="6">
                                            <p:txEl>
                                              <p:pRg st="10" end="10"/>
                                            </p:txEl>
                                          </p:spTgt>
                                        </p:tgtEl>
                                      </p:cBhvr>
                                    </p:animEffect>
                                  </p:childTnLst>
                                </p:cTn>
                              </p:par>
                              <p:par>
                                <p:cTn id="75" presetID="16" presetClass="entr" presetSubtype="21" fill="hold" nodeType="withEffect">
                                  <p:stCondLst>
                                    <p:cond delay="0"/>
                                  </p:stCondLst>
                                  <p:childTnLst>
                                    <p:set>
                                      <p:cBhvr>
                                        <p:cTn id="76" dur="1" fill="hold">
                                          <p:stCondLst>
                                            <p:cond delay="0"/>
                                          </p:stCondLst>
                                        </p:cTn>
                                        <p:tgtEl>
                                          <p:spTgt spid="6">
                                            <p:txEl>
                                              <p:pRg st="12" end="12"/>
                                            </p:txEl>
                                          </p:spTgt>
                                        </p:tgtEl>
                                        <p:attrNameLst>
                                          <p:attrName>style.visibility</p:attrName>
                                        </p:attrNameLst>
                                      </p:cBhvr>
                                      <p:to>
                                        <p:strVal val="visible"/>
                                      </p:to>
                                    </p:set>
                                    <p:animEffect transition="in" filter="barn(inVertical)">
                                      <p:cBhvr>
                                        <p:cTn id="77" dur="500"/>
                                        <p:tgtEl>
                                          <p:spTgt spid="6">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7">
                                            <p:txEl>
                                              <p:pRg st="0" end="0"/>
                                            </p:txEl>
                                          </p:spTgt>
                                        </p:tgtEl>
                                        <p:attrNameLst>
                                          <p:attrName>style.visibility</p:attrName>
                                        </p:attrNameLst>
                                      </p:cBhvr>
                                      <p:to>
                                        <p:strVal val="visible"/>
                                      </p:to>
                                    </p:set>
                                    <p:animEffect transition="in" filter="fade">
                                      <p:cBhvr>
                                        <p:cTn id="82" dur="1000"/>
                                        <p:tgtEl>
                                          <p:spTgt spid="7">
                                            <p:txEl>
                                              <p:pRg st="0" end="0"/>
                                            </p:txEl>
                                          </p:spTgt>
                                        </p:tgtEl>
                                      </p:cBhvr>
                                    </p:animEffect>
                                    <p:anim calcmode="lin" valueType="num">
                                      <p:cBhvr>
                                        <p:cTn id="8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34672" y="0"/>
            <a:ext cx="1042273" cy="584775"/>
          </a:xfrm>
          <a:prstGeom prst="rect">
            <a:avLst/>
          </a:prstGeom>
        </p:spPr>
        <p:txBody>
          <a:bodyPr wrap="none">
            <a:spAutoFit/>
          </a:bodyPr>
          <a:lstStyle/>
          <a:p>
            <a:r>
              <a:rPr lang="ar-LY" sz="3200" dirty="0">
                <a:latin typeface="Aldhabi" panose="01000000000000000000" pitchFamily="2" charset="-78"/>
                <a:cs typeface="Aldhabi" panose="01000000000000000000" pitchFamily="2" charset="-78"/>
              </a:rPr>
              <a:t>اللغويات</a:t>
            </a:r>
          </a:p>
        </p:txBody>
      </p:sp>
      <p:sp>
        <p:nvSpPr>
          <p:cNvPr id="3" name="مستطيل 2"/>
          <p:cNvSpPr/>
          <p:nvPr/>
        </p:nvSpPr>
        <p:spPr>
          <a:xfrm>
            <a:off x="1234672" y="926104"/>
            <a:ext cx="6096000" cy="2585323"/>
          </a:xfrm>
          <a:prstGeom prst="rect">
            <a:avLst/>
          </a:prstGeom>
        </p:spPr>
        <p:txBody>
          <a:bodyPr>
            <a:spAutoFit/>
          </a:bodyPr>
          <a:lstStyle/>
          <a:p>
            <a:r>
              <a:rPr lang="ar-LY" dirty="0"/>
              <a:t>تسنح : تتاح</a:t>
            </a:r>
          </a:p>
          <a:p>
            <a:endParaRPr lang="ar-LY" dirty="0"/>
          </a:p>
          <a:p>
            <a:r>
              <a:rPr lang="ar-LY" dirty="0"/>
              <a:t>حشد : جمع</a:t>
            </a:r>
          </a:p>
          <a:p>
            <a:endParaRPr lang="ar-LY" dirty="0"/>
          </a:p>
          <a:p>
            <a:r>
              <a:rPr lang="ar-LY" dirty="0"/>
              <a:t>الرهيفة : الضعيفة</a:t>
            </a:r>
          </a:p>
          <a:p>
            <a:endParaRPr lang="ar-LY" dirty="0"/>
          </a:p>
          <a:p>
            <a:r>
              <a:rPr lang="ar-LY" dirty="0"/>
              <a:t>اتكأ : استند</a:t>
            </a:r>
          </a:p>
          <a:p>
            <a:endParaRPr lang="ar-LY" dirty="0"/>
          </a:p>
          <a:p>
            <a:r>
              <a:rPr lang="ar-LY" dirty="0"/>
              <a:t>يهرول : يسرع</a:t>
            </a:r>
            <a:endParaRPr lang="en-US" dirty="0"/>
          </a:p>
        </p:txBody>
      </p:sp>
      <p:sp>
        <p:nvSpPr>
          <p:cNvPr id="4" name="مستطيل 3"/>
          <p:cNvSpPr/>
          <p:nvPr/>
        </p:nvSpPr>
        <p:spPr>
          <a:xfrm>
            <a:off x="1234672" y="3852756"/>
            <a:ext cx="6096000" cy="2585323"/>
          </a:xfrm>
          <a:prstGeom prst="rect">
            <a:avLst/>
          </a:prstGeom>
        </p:spPr>
        <p:txBody>
          <a:bodyPr>
            <a:spAutoFit/>
          </a:bodyPr>
          <a:lstStyle/>
          <a:p>
            <a:r>
              <a:rPr lang="ar-LY" dirty="0"/>
              <a:t>محدقاً : ناظراً بتمعن</a:t>
            </a:r>
          </a:p>
          <a:p>
            <a:endParaRPr lang="ar-LY" dirty="0"/>
          </a:p>
          <a:p>
            <a:r>
              <a:rPr lang="ar-LY" dirty="0"/>
              <a:t>لهاثه : يأخذ النفس بصعوبة</a:t>
            </a:r>
          </a:p>
          <a:p>
            <a:endParaRPr lang="ar-LY" dirty="0"/>
          </a:p>
          <a:p>
            <a:r>
              <a:rPr lang="ar-LY" dirty="0"/>
              <a:t>انتابته : شعر به</a:t>
            </a:r>
          </a:p>
          <a:p>
            <a:endParaRPr lang="ar-LY" dirty="0"/>
          </a:p>
          <a:p>
            <a:r>
              <a:rPr lang="ar-LY" dirty="0"/>
              <a:t>نشوة الانتصار : فرحة الانتصار</a:t>
            </a:r>
          </a:p>
          <a:p>
            <a:endParaRPr lang="ar-LY" dirty="0"/>
          </a:p>
          <a:p>
            <a:r>
              <a:rPr lang="ar-LY" dirty="0"/>
              <a:t>تلاشت : اختفت</a:t>
            </a:r>
            <a:endParaRPr lang="en-US" dirty="0"/>
          </a:p>
        </p:txBody>
      </p:sp>
      <p:sp>
        <p:nvSpPr>
          <p:cNvPr id="5" name="مستطيل 4"/>
          <p:cNvSpPr/>
          <p:nvPr/>
        </p:nvSpPr>
        <p:spPr>
          <a:xfrm>
            <a:off x="5182543" y="741438"/>
            <a:ext cx="2315057" cy="369332"/>
          </a:xfrm>
          <a:prstGeom prst="rect">
            <a:avLst/>
          </a:prstGeom>
        </p:spPr>
        <p:txBody>
          <a:bodyPr wrap="none">
            <a:spAutoFit/>
          </a:bodyPr>
          <a:lstStyle/>
          <a:p>
            <a:r>
              <a:rPr lang="ar-LY" dirty="0"/>
              <a:t>منكس الرأس : خافض الرأس</a:t>
            </a:r>
            <a:endParaRPr lang="en-US" dirty="0"/>
          </a:p>
        </p:txBody>
      </p:sp>
      <p:sp>
        <p:nvSpPr>
          <p:cNvPr id="6" name="مستطيل 5"/>
          <p:cNvSpPr/>
          <p:nvPr/>
        </p:nvSpPr>
        <p:spPr>
          <a:xfrm>
            <a:off x="4863353" y="1436909"/>
            <a:ext cx="6096000" cy="4801314"/>
          </a:xfrm>
          <a:prstGeom prst="rect">
            <a:avLst/>
          </a:prstGeom>
        </p:spPr>
        <p:txBody>
          <a:bodyPr>
            <a:spAutoFit/>
          </a:bodyPr>
          <a:lstStyle/>
          <a:p>
            <a:r>
              <a:rPr lang="ar-LY" dirty="0"/>
              <a:t>السيارات تزمجر : شبه صوت السيارات بصوت الأسد</a:t>
            </a:r>
          </a:p>
          <a:p>
            <a:endParaRPr lang="ar-LY" dirty="0"/>
          </a:p>
          <a:p>
            <a:r>
              <a:rPr lang="ar-LY" dirty="0"/>
              <a:t>شراهة : شدة وعنف</a:t>
            </a:r>
          </a:p>
          <a:p>
            <a:endParaRPr lang="ar-LY" dirty="0"/>
          </a:p>
          <a:p>
            <a:r>
              <a:rPr lang="ar-LY" dirty="0"/>
              <a:t>الوهج : حر النهار والشمس</a:t>
            </a:r>
          </a:p>
          <a:p>
            <a:endParaRPr lang="ar-LY" dirty="0"/>
          </a:p>
          <a:p>
            <a:r>
              <a:rPr lang="ar-LY" dirty="0"/>
              <a:t>أطفأ الزمن وجوههم : تعبير يرمز إلى الغياب</a:t>
            </a:r>
          </a:p>
          <a:p>
            <a:endParaRPr lang="ar-LY" dirty="0"/>
          </a:p>
          <a:p>
            <a:r>
              <a:rPr lang="ar-LY" dirty="0"/>
              <a:t>تتراءى له : تظهر له</a:t>
            </a:r>
          </a:p>
          <a:p>
            <a:endParaRPr lang="ar-LY" dirty="0"/>
          </a:p>
          <a:p>
            <a:r>
              <a:rPr lang="ar-LY" dirty="0"/>
              <a:t>الواهنة : الضعيفة</a:t>
            </a:r>
          </a:p>
          <a:p>
            <a:endParaRPr lang="ar-LY" dirty="0"/>
          </a:p>
          <a:p>
            <a:r>
              <a:rPr lang="ar-LY" dirty="0"/>
              <a:t>الوميض : الضوء</a:t>
            </a:r>
          </a:p>
          <a:p>
            <a:endParaRPr lang="ar-LY" dirty="0"/>
          </a:p>
          <a:p>
            <a:r>
              <a:rPr lang="ar-LY" dirty="0"/>
              <a:t>الخافت : الضعيف</a:t>
            </a:r>
          </a:p>
          <a:p>
            <a:endParaRPr lang="ar-LY" dirty="0"/>
          </a:p>
          <a:p>
            <a:r>
              <a:rPr lang="ar-LY" dirty="0"/>
              <a:t>قدام : أمام</a:t>
            </a:r>
          </a:p>
        </p:txBody>
      </p:sp>
    </p:spTree>
    <p:extLst>
      <p:ext uri="{BB962C8B-B14F-4D97-AF65-F5344CB8AC3E}">
        <p14:creationId xmlns:p14="http://schemas.microsoft.com/office/powerpoint/2010/main" val="3963288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arn(inVertic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down)">
                                      <p:cBhvr>
                                        <p:cTn id="31" dur="500"/>
                                        <p:tgtEl>
                                          <p:spTgt spid="4">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down)">
                                      <p:cBhvr>
                                        <p:cTn id="34" dur="500"/>
                                        <p:tgtEl>
                                          <p:spTgt spid="4">
                                            <p:txEl>
                                              <p:pRg st="2" end="2"/>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wipe(down)">
                                      <p:cBhvr>
                                        <p:cTn id="40" dur="500"/>
                                        <p:tgtEl>
                                          <p:spTgt spid="4">
                                            <p:txEl>
                                              <p:pRg st="6" end="6"/>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down)">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1000"/>
                                        <p:tgtEl>
                                          <p:spTgt spid="5">
                                            <p:txEl>
                                              <p:pRg st="0" end="0"/>
                                            </p:txEl>
                                          </p:spTgt>
                                        </p:tgtEl>
                                      </p:cBhvr>
                                    </p:animEffect>
                                    <p:anim calcmode="lin" valueType="num">
                                      <p:cBhvr>
                                        <p:cTn id="4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1000"/>
                                        <p:tgtEl>
                                          <p:spTgt spid="6">
                                            <p:txEl>
                                              <p:pRg st="0" end="0"/>
                                            </p:txEl>
                                          </p:spTgt>
                                        </p:tgtEl>
                                      </p:cBhvr>
                                    </p:animEffect>
                                    <p:anim calcmode="lin" valueType="num">
                                      <p:cBhvr>
                                        <p:cTn id="5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fade">
                                      <p:cBhvr>
                                        <p:cTn id="60" dur="1000"/>
                                        <p:tgtEl>
                                          <p:spTgt spid="6">
                                            <p:txEl>
                                              <p:pRg st="2" end="2"/>
                                            </p:txEl>
                                          </p:spTgt>
                                        </p:tgtEl>
                                      </p:cBhvr>
                                    </p:animEffect>
                                    <p:anim calcmode="lin" valueType="num">
                                      <p:cBhvr>
                                        <p:cTn id="6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2" end="2"/>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Effect transition="in" filter="fade">
                                      <p:cBhvr>
                                        <p:cTn id="65" dur="1000"/>
                                        <p:tgtEl>
                                          <p:spTgt spid="6">
                                            <p:txEl>
                                              <p:pRg st="4" end="4"/>
                                            </p:txEl>
                                          </p:spTgt>
                                        </p:tgtEl>
                                      </p:cBhvr>
                                    </p:animEffect>
                                    <p:anim calcmode="lin" valueType="num">
                                      <p:cBhvr>
                                        <p:cTn id="6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4" end="4"/>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6">
                                            <p:txEl>
                                              <p:pRg st="6" end="6"/>
                                            </p:txEl>
                                          </p:spTgt>
                                        </p:tgtEl>
                                        <p:attrNameLst>
                                          <p:attrName>style.visibility</p:attrName>
                                        </p:attrNameLst>
                                      </p:cBhvr>
                                      <p:to>
                                        <p:strVal val="visible"/>
                                      </p:to>
                                    </p:set>
                                    <p:animEffect transition="in" filter="fade">
                                      <p:cBhvr>
                                        <p:cTn id="70" dur="1000"/>
                                        <p:tgtEl>
                                          <p:spTgt spid="6">
                                            <p:txEl>
                                              <p:pRg st="6" end="6"/>
                                            </p:txEl>
                                          </p:spTgt>
                                        </p:tgtEl>
                                      </p:cBhvr>
                                    </p:animEffect>
                                    <p:anim calcmode="lin" valueType="num">
                                      <p:cBhvr>
                                        <p:cTn id="7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6" end="6"/>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6">
                                            <p:txEl>
                                              <p:pRg st="8" end="8"/>
                                            </p:txEl>
                                          </p:spTgt>
                                        </p:tgtEl>
                                        <p:attrNameLst>
                                          <p:attrName>style.visibility</p:attrName>
                                        </p:attrNameLst>
                                      </p:cBhvr>
                                      <p:to>
                                        <p:strVal val="visible"/>
                                      </p:to>
                                    </p:set>
                                    <p:animEffect transition="in" filter="fade">
                                      <p:cBhvr>
                                        <p:cTn id="75" dur="1000"/>
                                        <p:tgtEl>
                                          <p:spTgt spid="6">
                                            <p:txEl>
                                              <p:pRg st="8" end="8"/>
                                            </p:txEl>
                                          </p:spTgt>
                                        </p:tgtEl>
                                      </p:cBhvr>
                                    </p:animEffect>
                                    <p:anim calcmode="lin" valueType="num">
                                      <p:cBhvr>
                                        <p:cTn id="7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8" end="8"/>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6">
                                            <p:txEl>
                                              <p:pRg st="10" end="10"/>
                                            </p:txEl>
                                          </p:spTgt>
                                        </p:tgtEl>
                                        <p:attrNameLst>
                                          <p:attrName>style.visibility</p:attrName>
                                        </p:attrNameLst>
                                      </p:cBhvr>
                                      <p:to>
                                        <p:strVal val="visible"/>
                                      </p:to>
                                    </p:set>
                                    <p:animEffect transition="in" filter="fade">
                                      <p:cBhvr>
                                        <p:cTn id="80" dur="1000"/>
                                        <p:tgtEl>
                                          <p:spTgt spid="6">
                                            <p:txEl>
                                              <p:pRg st="10" end="10"/>
                                            </p:txEl>
                                          </p:spTgt>
                                        </p:tgtEl>
                                      </p:cBhvr>
                                    </p:animEffect>
                                    <p:anim calcmode="lin" valueType="num">
                                      <p:cBhvr>
                                        <p:cTn id="81"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82"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6">
                                            <p:txEl>
                                              <p:pRg st="12" end="12"/>
                                            </p:txEl>
                                          </p:spTgt>
                                        </p:tgtEl>
                                        <p:attrNameLst>
                                          <p:attrName>style.visibility</p:attrName>
                                        </p:attrNameLst>
                                      </p:cBhvr>
                                      <p:to>
                                        <p:strVal val="visible"/>
                                      </p:to>
                                    </p:set>
                                    <p:animEffect transition="in" filter="fade">
                                      <p:cBhvr>
                                        <p:cTn id="85" dur="1000"/>
                                        <p:tgtEl>
                                          <p:spTgt spid="6">
                                            <p:txEl>
                                              <p:pRg st="12" end="12"/>
                                            </p:txEl>
                                          </p:spTgt>
                                        </p:tgtEl>
                                      </p:cBhvr>
                                    </p:animEffect>
                                    <p:anim calcmode="lin" valueType="num">
                                      <p:cBhvr>
                                        <p:cTn id="86"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87"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6">
                                            <p:txEl>
                                              <p:pRg st="14" end="14"/>
                                            </p:txEl>
                                          </p:spTgt>
                                        </p:tgtEl>
                                        <p:attrNameLst>
                                          <p:attrName>style.visibility</p:attrName>
                                        </p:attrNameLst>
                                      </p:cBhvr>
                                      <p:to>
                                        <p:strVal val="visible"/>
                                      </p:to>
                                    </p:set>
                                    <p:animEffect transition="in" filter="fade">
                                      <p:cBhvr>
                                        <p:cTn id="90" dur="1000"/>
                                        <p:tgtEl>
                                          <p:spTgt spid="6">
                                            <p:txEl>
                                              <p:pRg st="14" end="14"/>
                                            </p:txEl>
                                          </p:spTgt>
                                        </p:tgtEl>
                                      </p:cBhvr>
                                    </p:animEffect>
                                    <p:anim calcmode="lin" valueType="num">
                                      <p:cBhvr>
                                        <p:cTn id="91"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92" dur="1000" fill="hold"/>
                                        <p:tgtEl>
                                          <p:spTgt spid="6">
                                            <p:txEl>
                                              <p:pRg st="14" end="14"/>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6">
                                            <p:txEl>
                                              <p:pRg st="16" end="16"/>
                                            </p:txEl>
                                          </p:spTgt>
                                        </p:tgtEl>
                                        <p:attrNameLst>
                                          <p:attrName>style.visibility</p:attrName>
                                        </p:attrNameLst>
                                      </p:cBhvr>
                                      <p:to>
                                        <p:strVal val="visible"/>
                                      </p:to>
                                    </p:set>
                                    <p:animEffect transition="in" filter="fade">
                                      <p:cBhvr>
                                        <p:cTn id="95" dur="1000"/>
                                        <p:tgtEl>
                                          <p:spTgt spid="6">
                                            <p:txEl>
                                              <p:pRg st="16" end="16"/>
                                            </p:txEl>
                                          </p:spTgt>
                                        </p:tgtEl>
                                      </p:cBhvr>
                                    </p:animEffect>
                                    <p:anim calcmode="lin" valueType="num">
                                      <p:cBhvr>
                                        <p:cTn id="96" dur="1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97" dur="1000" fill="hold"/>
                                        <p:tgtEl>
                                          <p:spTgt spid="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73235" y="3185077"/>
            <a:ext cx="8187071" cy="1279348"/>
          </a:xfrm>
        </p:spPr>
        <p:txBody>
          <a:bodyPr>
            <a:noAutofit/>
          </a:bodyPr>
          <a:lstStyle/>
          <a:p>
            <a:r>
              <a:rPr lang="ar-OM" sz="8000" dirty="0" smtClean="0">
                <a:latin typeface="Aldhabi" panose="01000000000000000000" pitchFamily="2" charset="-78"/>
                <a:cs typeface="Aldhabi" panose="01000000000000000000" pitchFamily="2" charset="-78"/>
              </a:rPr>
              <a:t>حل أسئلة الكتاب مع بائع البرتقال</a:t>
            </a:r>
            <a:endParaRPr lang="en-US" sz="8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3358369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27000"/>
            <a:ext cx="10871199" cy="4279900"/>
          </a:xfrm>
          <a:prstGeom prst="rect">
            <a:avLst/>
          </a:prstGeom>
          <a:ln>
            <a:noFill/>
          </a:ln>
          <a:effectLst>
            <a:softEdge rad="112500"/>
          </a:effectLst>
        </p:spPr>
      </p:pic>
      <p:sp>
        <p:nvSpPr>
          <p:cNvPr id="5" name="مستطيل 4"/>
          <p:cNvSpPr/>
          <p:nvPr/>
        </p:nvSpPr>
        <p:spPr>
          <a:xfrm>
            <a:off x="3225800" y="977900"/>
            <a:ext cx="8242300" cy="104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ستطيل 5"/>
          <p:cNvSpPr/>
          <p:nvPr/>
        </p:nvSpPr>
        <p:spPr>
          <a:xfrm>
            <a:off x="6896100" y="2781300"/>
            <a:ext cx="430530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6"/>
          <p:cNvSpPr/>
          <p:nvPr/>
        </p:nvSpPr>
        <p:spPr>
          <a:xfrm>
            <a:off x="8521700" y="3962400"/>
            <a:ext cx="2489200" cy="33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4292600"/>
            <a:ext cx="10452099" cy="2600325"/>
          </a:xfrm>
          <a:prstGeom prst="rect">
            <a:avLst/>
          </a:prstGeom>
        </p:spPr>
      </p:pic>
      <p:sp>
        <p:nvSpPr>
          <p:cNvPr id="9" name="مستطيل 8"/>
          <p:cNvSpPr/>
          <p:nvPr/>
        </p:nvSpPr>
        <p:spPr>
          <a:xfrm>
            <a:off x="3556000" y="4927600"/>
            <a:ext cx="7366000" cy="33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ستطيل 9"/>
          <p:cNvSpPr/>
          <p:nvPr/>
        </p:nvSpPr>
        <p:spPr>
          <a:xfrm>
            <a:off x="2565400" y="6311900"/>
            <a:ext cx="84455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smtClean="0"/>
              <a:t>+-</a:t>
            </a:r>
            <a:endParaRPr lang="en-US" dirty="0"/>
          </a:p>
        </p:txBody>
      </p:sp>
    </p:spTree>
    <p:extLst>
      <p:ext uri="{BB962C8B-B14F-4D97-AF65-F5344CB8AC3E}">
        <p14:creationId xmlns:p14="http://schemas.microsoft.com/office/powerpoint/2010/main" val="30626786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0"/>
            <a:ext cx="10807699" cy="2867025"/>
          </a:xfrm>
          <a:prstGeom prst="rect">
            <a:avLst/>
          </a:prstGeom>
        </p:spPr>
      </p:pic>
      <p:sp>
        <p:nvSpPr>
          <p:cNvPr id="6" name="شكل بيضاوي 5"/>
          <p:cNvSpPr/>
          <p:nvPr/>
        </p:nvSpPr>
        <p:spPr>
          <a:xfrm>
            <a:off x="9867900" y="1231900"/>
            <a:ext cx="711200" cy="44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شكل بيضاوي 6"/>
          <p:cNvSpPr/>
          <p:nvPr/>
        </p:nvSpPr>
        <p:spPr>
          <a:xfrm>
            <a:off x="9867900" y="635000"/>
            <a:ext cx="774700" cy="40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شكل بيضاوي 7"/>
          <p:cNvSpPr/>
          <p:nvPr/>
        </p:nvSpPr>
        <p:spPr>
          <a:xfrm>
            <a:off x="9867900" y="1841500"/>
            <a:ext cx="711200" cy="393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شكل بيضاوي 8"/>
          <p:cNvSpPr/>
          <p:nvPr/>
        </p:nvSpPr>
        <p:spPr>
          <a:xfrm>
            <a:off x="9867900" y="2425700"/>
            <a:ext cx="7747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صورة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50" y="2867025"/>
            <a:ext cx="10985498" cy="4191000"/>
          </a:xfrm>
          <a:prstGeom prst="rect">
            <a:avLst/>
          </a:prstGeom>
        </p:spPr>
      </p:pic>
      <p:sp>
        <p:nvSpPr>
          <p:cNvPr id="11" name="شكل بيضاوي 10"/>
          <p:cNvSpPr/>
          <p:nvPr/>
        </p:nvSpPr>
        <p:spPr>
          <a:xfrm>
            <a:off x="7280273" y="4543425"/>
            <a:ext cx="679451" cy="520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صورة 11"/>
          <p:cNvPicPr>
            <a:picLocks noChangeAspect="1"/>
          </p:cNvPicPr>
          <p:nvPr/>
        </p:nvPicPr>
        <p:blipFill>
          <a:blip r:embed="rId4"/>
          <a:stretch>
            <a:fillRect/>
          </a:stretch>
        </p:blipFill>
        <p:spPr>
          <a:xfrm>
            <a:off x="9867900" y="4543425"/>
            <a:ext cx="560881" cy="530398"/>
          </a:xfrm>
          <a:prstGeom prst="rect">
            <a:avLst/>
          </a:prstGeom>
        </p:spPr>
      </p:pic>
      <p:pic>
        <p:nvPicPr>
          <p:cNvPr id="13" name="صورة 12"/>
          <p:cNvPicPr>
            <a:picLocks noChangeAspect="1"/>
          </p:cNvPicPr>
          <p:nvPr/>
        </p:nvPicPr>
        <p:blipFill>
          <a:blip r:embed="rId4"/>
          <a:stretch>
            <a:fillRect/>
          </a:stretch>
        </p:blipFill>
        <p:spPr>
          <a:xfrm>
            <a:off x="4951959" y="4572000"/>
            <a:ext cx="560881" cy="530398"/>
          </a:xfrm>
          <a:prstGeom prst="rect">
            <a:avLst/>
          </a:prstGeom>
        </p:spPr>
      </p:pic>
      <p:pic>
        <p:nvPicPr>
          <p:cNvPr id="14" name="صورة 13"/>
          <p:cNvPicPr>
            <a:picLocks noChangeAspect="1"/>
          </p:cNvPicPr>
          <p:nvPr/>
        </p:nvPicPr>
        <p:blipFill>
          <a:blip r:embed="rId4"/>
          <a:stretch>
            <a:fillRect/>
          </a:stretch>
        </p:blipFill>
        <p:spPr>
          <a:xfrm>
            <a:off x="2704058" y="4543425"/>
            <a:ext cx="560881" cy="530398"/>
          </a:xfrm>
          <a:prstGeom prst="rect">
            <a:avLst/>
          </a:prstGeom>
        </p:spPr>
      </p:pic>
      <p:pic>
        <p:nvPicPr>
          <p:cNvPr id="15" name="صورة 14"/>
          <p:cNvPicPr>
            <a:picLocks noChangeAspect="1"/>
          </p:cNvPicPr>
          <p:nvPr/>
        </p:nvPicPr>
        <p:blipFill>
          <a:blip r:embed="rId4"/>
          <a:stretch>
            <a:fillRect/>
          </a:stretch>
        </p:blipFill>
        <p:spPr>
          <a:xfrm>
            <a:off x="9694369" y="6280236"/>
            <a:ext cx="560881" cy="530398"/>
          </a:xfrm>
          <a:prstGeom prst="rect">
            <a:avLst/>
          </a:prstGeom>
        </p:spPr>
      </p:pic>
      <p:pic>
        <p:nvPicPr>
          <p:cNvPr id="16" name="صورة 15"/>
          <p:cNvPicPr>
            <a:picLocks noChangeAspect="1"/>
          </p:cNvPicPr>
          <p:nvPr/>
        </p:nvPicPr>
        <p:blipFill>
          <a:blip r:embed="rId4"/>
          <a:stretch>
            <a:fillRect/>
          </a:stretch>
        </p:blipFill>
        <p:spPr>
          <a:xfrm>
            <a:off x="7230568" y="6239048"/>
            <a:ext cx="560881" cy="530398"/>
          </a:xfrm>
          <a:prstGeom prst="rect">
            <a:avLst/>
          </a:prstGeom>
        </p:spPr>
      </p:pic>
      <p:pic>
        <p:nvPicPr>
          <p:cNvPr id="17" name="صورة 16"/>
          <p:cNvPicPr>
            <a:picLocks noChangeAspect="1"/>
          </p:cNvPicPr>
          <p:nvPr/>
        </p:nvPicPr>
        <p:blipFill>
          <a:blip r:embed="rId4"/>
          <a:stretch>
            <a:fillRect/>
          </a:stretch>
        </p:blipFill>
        <p:spPr>
          <a:xfrm>
            <a:off x="4730746" y="6231110"/>
            <a:ext cx="753460" cy="530398"/>
          </a:xfrm>
          <a:prstGeom prst="rect">
            <a:avLst/>
          </a:prstGeom>
        </p:spPr>
      </p:pic>
      <p:pic>
        <p:nvPicPr>
          <p:cNvPr id="18" name="صورة 17"/>
          <p:cNvPicPr>
            <a:picLocks noChangeAspect="1"/>
          </p:cNvPicPr>
          <p:nvPr/>
        </p:nvPicPr>
        <p:blipFill>
          <a:blip r:embed="rId4"/>
          <a:stretch>
            <a:fillRect/>
          </a:stretch>
        </p:blipFill>
        <p:spPr>
          <a:xfrm>
            <a:off x="2628898" y="6239048"/>
            <a:ext cx="560881" cy="530398"/>
          </a:xfrm>
          <a:prstGeom prst="rect">
            <a:avLst/>
          </a:prstGeom>
        </p:spPr>
      </p:pic>
    </p:spTree>
    <p:extLst>
      <p:ext uri="{BB962C8B-B14F-4D97-AF65-F5344CB8AC3E}">
        <p14:creationId xmlns:p14="http://schemas.microsoft.com/office/powerpoint/2010/main" val="993687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0"/>
            <a:ext cx="10909300" cy="2457450"/>
          </a:xfrm>
          <a:prstGeom prst="rect">
            <a:avLst/>
          </a:prstGeom>
        </p:spPr>
      </p:pic>
      <p:sp>
        <p:nvSpPr>
          <p:cNvPr id="5" name="مستطيل 4"/>
          <p:cNvSpPr/>
          <p:nvPr/>
        </p:nvSpPr>
        <p:spPr>
          <a:xfrm>
            <a:off x="2641867" y="538509"/>
            <a:ext cx="863600"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ستطيل 5"/>
          <p:cNvSpPr/>
          <p:nvPr/>
        </p:nvSpPr>
        <p:spPr>
          <a:xfrm>
            <a:off x="4959273" y="556866"/>
            <a:ext cx="6858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p:cNvPicPr>
            <a:picLocks noChangeAspect="1"/>
          </p:cNvPicPr>
          <p:nvPr/>
        </p:nvPicPr>
        <p:blipFill>
          <a:blip r:embed="rId3"/>
          <a:stretch>
            <a:fillRect/>
          </a:stretch>
        </p:blipFill>
        <p:spPr>
          <a:xfrm>
            <a:off x="10197946" y="452091"/>
            <a:ext cx="701101" cy="670618"/>
          </a:xfrm>
          <a:prstGeom prst="rect">
            <a:avLst/>
          </a:prstGeom>
        </p:spPr>
      </p:pic>
      <p:pic>
        <p:nvPicPr>
          <p:cNvPr id="8" name="صورة 7"/>
          <p:cNvPicPr>
            <a:picLocks noChangeAspect="1"/>
          </p:cNvPicPr>
          <p:nvPr/>
        </p:nvPicPr>
        <p:blipFill>
          <a:blip r:embed="rId3"/>
          <a:stretch>
            <a:fillRect/>
          </a:stretch>
        </p:blipFill>
        <p:spPr>
          <a:xfrm>
            <a:off x="7689085" y="518218"/>
            <a:ext cx="701101" cy="670618"/>
          </a:xfrm>
          <a:prstGeom prst="rect">
            <a:avLst/>
          </a:prstGeom>
        </p:spPr>
      </p:pic>
      <p:sp>
        <p:nvSpPr>
          <p:cNvPr id="9" name="مستطيل 8"/>
          <p:cNvSpPr/>
          <p:nvPr/>
        </p:nvSpPr>
        <p:spPr>
          <a:xfrm>
            <a:off x="4307747" y="2033241"/>
            <a:ext cx="7168003"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صورة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457450"/>
            <a:ext cx="10820400" cy="4400550"/>
          </a:xfrm>
          <a:prstGeom prst="rect">
            <a:avLst/>
          </a:prstGeom>
        </p:spPr>
      </p:pic>
      <p:sp>
        <p:nvSpPr>
          <p:cNvPr id="11" name="مستطيل 10"/>
          <p:cNvSpPr/>
          <p:nvPr/>
        </p:nvSpPr>
        <p:spPr>
          <a:xfrm>
            <a:off x="1092200" y="4089400"/>
            <a:ext cx="9105746"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ستطيل 11"/>
          <p:cNvSpPr/>
          <p:nvPr/>
        </p:nvSpPr>
        <p:spPr>
          <a:xfrm>
            <a:off x="2755900" y="5994400"/>
            <a:ext cx="85979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0178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0"/>
            <a:ext cx="11137900" cy="327660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00" y="3276600"/>
            <a:ext cx="11137900" cy="3581400"/>
          </a:xfrm>
          <a:prstGeom prst="rect">
            <a:avLst/>
          </a:prstGeom>
        </p:spPr>
      </p:pic>
      <p:sp>
        <p:nvSpPr>
          <p:cNvPr id="6" name="مستطيل 5"/>
          <p:cNvSpPr/>
          <p:nvPr/>
        </p:nvSpPr>
        <p:spPr>
          <a:xfrm>
            <a:off x="1092200" y="558800"/>
            <a:ext cx="6692900" cy="116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6"/>
          <p:cNvSpPr/>
          <p:nvPr/>
        </p:nvSpPr>
        <p:spPr>
          <a:xfrm>
            <a:off x="1092200" y="2413000"/>
            <a:ext cx="108077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ستطيل 7"/>
          <p:cNvSpPr/>
          <p:nvPr/>
        </p:nvSpPr>
        <p:spPr>
          <a:xfrm>
            <a:off x="4229100" y="5537200"/>
            <a:ext cx="34671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ستطيل 8"/>
          <p:cNvSpPr/>
          <p:nvPr/>
        </p:nvSpPr>
        <p:spPr>
          <a:xfrm>
            <a:off x="3683000" y="6477000"/>
            <a:ext cx="77597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5143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87900" y="2781301"/>
            <a:ext cx="6731000" cy="3593591"/>
          </a:xfrm>
        </p:spPr>
        <p:txBody>
          <a:bodyPr>
            <a:normAutofit/>
          </a:bodyPr>
          <a:lstStyle/>
          <a:p>
            <a:r>
              <a:rPr lang="ar-LB" sz="3600" dirty="0" smtClean="0"/>
              <a:t>باقي </a:t>
            </a:r>
            <a:r>
              <a:rPr lang="ar-LB" sz="3600" dirty="0" err="1" smtClean="0"/>
              <a:t>الاسئله</a:t>
            </a:r>
            <a:r>
              <a:rPr lang="ar-LB" sz="3600" dirty="0" smtClean="0"/>
              <a:t> واجب منزلي</a:t>
            </a:r>
            <a:endParaRPr lang="en-US" sz="3600" dirty="0"/>
          </a:p>
        </p:txBody>
      </p:sp>
      <p:pic>
        <p:nvPicPr>
          <p:cNvPr id="4" name="صورة 3"/>
          <p:cNvPicPr>
            <a:picLocks noChangeAspect="1"/>
          </p:cNvPicPr>
          <p:nvPr/>
        </p:nvPicPr>
        <p:blipFill>
          <a:blip r:embed="rId2"/>
          <a:stretch>
            <a:fillRect/>
          </a:stretch>
        </p:blipFill>
        <p:spPr>
          <a:xfrm>
            <a:off x="2654300" y="1936750"/>
            <a:ext cx="1600200" cy="2857500"/>
          </a:xfrm>
          <a:prstGeom prst="rect">
            <a:avLst/>
          </a:prstGeom>
          <a:ln>
            <a:noFill/>
          </a:ln>
          <a:effectLst>
            <a:softEdge rad="112500"/>
          </a:effectLst>
        </p:spPr>
      </p:pic>
    </p:spTree>
    <p:extLst>
      <p:ext uri="{BB962C8B-B14F-4D97-AF65-F5344CB8AC3E}">
        <p14:creationId xmlns:p14="http://schemas.microsoft.com/office/powerpoint/2010/main" val="3071099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5000" y="2414385"/>
            <a:ext cx="5956300" cy="1492132"/>
          </a:xfrm>
        </p:spPr>
        <p:txBody>
          <a:bodyPr>
            <a:normAutofit/>
          </a:bodyPr>
          <a:lstStyle/>
          <a:p>
            <a:r>
              <a:rPr lang="ar-LB" sz="6600" dirty="0" smtClean="0"/>
              <a:t>وداعا</a:t>
            </a:r>
            <a:endParaRPr lang="en-US" sz="6600" dirty="0"/>
          </a:p>
        </p:txBody>
      </p:sp>
      <p:pic>
        <p:nvPicPr>
          <p:cNvPr id="4" name="صورة 3"/>
          <p:cNvPicPr>
            <a:picLocks noChangeAspect="1"/>
          </p:cNvPicPr>
          <p:nvPr/>
        </p:nvPicPr>
        <p:blipFill>
          <a:blip r:embed="rId2"/>
          <a:stretch>
            <a:fillRect/>
          </a:stretch>
        </p:blipFill>
        <p:spPr>
          <a:xfrm>
            <a:off x="2501900" y="1418963"/>
            <a:ext cx="2997200" cy="3152775"/>
          </a:xfrm>
          <a:prstGeom prst="rect">
            <a:avLst/>
          </a:prstGeom>
          <a:ln>
            <a:noFill/>
          </a:ln>
          <a:effectLst>
            <a:softEdge rad="112500"/>
          </a:effectLst>
        </p:spPr>
      </p:pic>
    </p:spTree>
    <p:extLst>
      <p:ext uri="{BB962C8B-B14F-4D97-AF65-F5344CB8AC3E}">
        <p14:creationId xmlns:p14="http://schemas.microsoft.com/office/powerpoint/2010/main" val="3610059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2705101" y="1651000"/>
            <a:ext cx="9321800" cy="4826000"/>
          </a:xfrm>
        </p:spPr>
        <p:txBody>
          <a:bodyPr>
            <a:normAutofit/>
          </a:bodyPr>
          <a:lstStyle/>
          <a:p>
            <a:r>
              <a:rPr lang="ar-LB" sz="4800" dirty="0" smtClean="0"/>
              <a:t>جاهزات؟؟؟؟؟؟؟؟؟؟؟؟؟؟؟؟؟؟؟؟؟       </a:t>
            </a:r>
            <a:endParaRPr lang="ar-LB" sz="1600" dirty="0"/>
          </a:p>
          <a:p>
            <a:endParaRPr lang="ar-LB" sz="2400" dirty="0"/>
          </a:p>
          <a:p>
            <a:r>
              <a:rPr lang="ar-LB" sz="2400" dirty="0" smtClean="0"/>
              <a:t> </a:t>
            </a:r>
          </a:p>
          <a:p>
            <a:r>
              <a:rPr lang="ar-LB" sz="2400" dirty="0" smtClean="0"/>
              <a:t>                    </a:t>
            </a:r>
          </a:p>
          <a:p>
            <a:endParaRPr lang="ar-LB" sz="2400" dirty="0"/>
          </a:p>
          <a:p>
            <a:endParaRPr lang="ar-LB" sz="2400" dirty="0" smtClean="0"/>
          </a:p>
          <a:p>
            <a:endParaRPr lang="ar-LB" sz="2400" dirty="0"/>
          </a:p>
          <a:p>
            <a:pPr algn="ctr"/>
            <a:r>
              <a:rPr lang="ar-LB" sz="2800" dirty="0" smtClean="0"/>
              <a:t>اذا يحرصكن تعلين صوتكن                    </a:t>
            </a:r>
          </a:p>
          <a:p>
            <a:pPr algn="ctr"/>
            <a:r>
              <a:rPr lang="ar-LB" sz="2800" dirty="0" smtClean="0"/>
              <a:t>استاذه حنان تسمعيهن؟        </a:t>
            </a:r>
          </a:p>
        </p:txBody>
      </p:sp>
      <p:pic>
        <p:nvPicPr>
          <p:cNvPr id="6" name="صورة 5"/>
          <p:cNvPicPr>
            <a:picLocks noChangeAspect="1"/>
          </p:cNvPicPr>
          <p:nvPr/>
        </p:nvPicPr>
        <p:blipFill>
          <a:blip r:embed="rId2"/>
          <a:stretch>
            <a:fillRect/>
          </a:stretch>
        </p:blipFill>
        <p:spPr>
          <a:xfrm>
            <a:off x="5824537" y="2624137"/>
            <a:ext cx="1990725" cy="2295525"/>
          </a:xfrm>
          <a:prstGeom prst="rect">
            <a:avLst/>
          </a:prstGeom>
          <a:ln>
            <a:noFill/>
          </a:ln>
          <a:effectLst>
            <a:softEdge rad="112500"/>
          </a:effectLst>
        </p:spPr>
      </p:pic>
      <p:pic>
        <p:nvPicPr>
          <p:cNvPr id="7" name="صورة 6"/>
          <p:cNvPicPr>
            <a:picLocks noChangeAspect="1"/>
          </p:cNvPicPr>
          <p:nvPr/>
        </p:nvPicPr>
        <p:blipFill>
          <a:blip r:embed="rId3"/>
          <a:stretch>
            <a:fillRect/>
          </a:stretch>
        </p:blipFill>
        <p:spPr>
          <a:xfrm>
            <a:off x="2334974" y="1651000"/>
            <a:ext cx="1929845" cy="1057275"/>
          </a:xfrm>
          <a:prstGeom prst="rect">
            <a:avLst/>
          </a:prstGeom>
          <a:ln>
            <a:noFill/>
          </a:ln>
          <a:effectLst>
            <a:softEdge rad="112500"/>
          </a:effectLst>
        </p:spPr>
      </p:pic>
    </p:spTree>
    <p:extLst>
      <p:ext uri="{BB962C8B-B14F-4D97-AF65-F5344CB8AC3E}">
        <p14:creationId xmlns:p14="http://schemas.microsoft.com/office/powerpoint/2010/main" val="1308181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anim calcmode="lin" valueType="num">
                                      <p:cBhvr>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527800" y="222989"/>
            <a:ext cx="5448300" cy="4018812"/>
          </a:xfrm>
        </p:spPr>
        <p:txBody>
          <a:bodyPr/>
          <a:lstStyle/>
          <a:p>
            <a:r>
              <a:rPr lang="ar-LB" dirty="0" smtClean="0"/>
              <a:t>نشوف</a:t>
            </a:r>
            <a:endParaRPr lang="en-US" dirty="0"/>
          </a:p>
        </p:txBody>
      </p:sp>
      <p:pic>
        <p:nvPicPr>
          <p:cNvPr id="4" name="صورة 3"/>
          <p:cNvPicPr>
            <a:picLocks noChangeAspect="1"/>
          </p:cNvPicPr>
          <p:nvPr/>
        </p:nvPicPr>
        <p:blipFill>
          <a:blip r:embed="rId2"/>
          <a:stretch>
            <a:fillRect/>
          </a:stretch>
        </p:blipFill>
        <p:spPr>
          <a:xfrm>
            <a:off x="3505201" y="2298700"/>
            <a:ext cx="2538412" cy="2089150"/>
          </a:xfrm>
          <a:prstGeom prst="rect">
            <a:avLst/>
          </a:prstGeom>
          <a:ln>
            <a:noFill/>
          </a:ln>
          <a:effectLst>
            <a:softEdge rad="112500"/>
          </a:effectLst>
        </p:spPr>
      </p:pic>
    </p:spTree>
    <p:extLst>
      <p:ext uri="{BB962C8B-B14F-4D97-AF65-F5344CB8AC3E}">
        <p14:creationId xmlns:p14="http://schemas.microsoft.com/office/powerpoint/2010/main" val="1220807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1678" y="382384"/>
            <a:ext cx="10178322" cy="6183515"/>
          </a:xfrm>
        </p:spPr>
        <p:txBody>
          <a:bodyPr>
            <a:normAutofit fontScale="90000"/>
          </a:bodyPr>
          <a:lstStyle/>
          <a:p>
            <a:pPr algn="ctr"/>
            <a:r>
              <a:rPr lang="ar-LB" sz="6000" dirty="0" smtClean="0">
                <a:latin typeface="Andalus" panose="02020603050405020304" pitchFamily="18" charset="-78"/>
                <a:cs typeface="Andalus" panose="02020603050405020304" pitchFamily="18" charset="-78"/>
              </a:rPr>
              <a:t>اهداف درس</a:t>
            </a:r>
            <a:br>
              <a:rPr lang="ar-LB" sz="6000" dirty="0" smtClean="0">
                <a:latin typeface="Andalus" panose="02020603050405020304" pitchFamily="18" charset="-78"/>
                <a:cs typeface="Andalus" panose="02020603050405020304" pitchFamily="18" charset="-78"/>
              </a:rPr>
            </a:br>
            <a:r>
              <a:rPr lang="ar-LB" sz="6000" dirty="0" smtClean="0">
                <a:latin typeface="Andalus" panose="02020603050405020304" pitchFamily="18" charset="-78"/>
                <a:cs typeface="Andalus" panose="02020603050405020304" pitchFamily="18" charset="-78"/>
              </a:rPr>
              <a:t>1مشهد تمثيلي عن القصة</a:t>
            </a:r>
            <a:br>
              <a:rPr lang="ar-LB" sz="6000" dirty="0" smtClean="0">
                <a:latin typeface="Andalus" panose="02020603050405020304" pitchFamily="18" charset="-78"/>
                <a:cs typeface="Andalus" panose="02020603050405020304" pitchFamily="18" charset="-78"/>
              </a:rPr>
            </a:br>
            <a:r>
              <a:rPr lang="ar-LB" sz="6000" dirty="0" smtClean="0">
                <a:latin typeface="Andalus" panose="02020603050405020304" pitchFamily="18" charset="-78"/>
                <a:cs typeface="Andalus" panose="02020603050405020304" pitchFamily="18" charset="-78"/>
              </a:rPr>
              <a:t>2بطاقه النص</a:t>
            </a:r>
            <a:br>
              <a:rPr lang="ar-LB" sz="6000" dirty="0" smtClean="0">
                <a:latin typeface="Andalus" panose="02020603050405020304" pitchFamily="18" charset="-78"/>
                <a:cs typeface="Andalus" panose="02020603050405020304" pitchFamily="18" charset="-78"/>
              </a:rPr>
            </a:br>
            <a:r>
              <a:rPr lang="ar-LB" sz="6000" dirty="0" smtClean="0">
                <a:latin typeface="Andalus" panose="02020603050405020304" pitchFamily="18" charset="-78"/>
                <a:cs typeface="Andalus" panose="02020603050405020304" pitchFamily="18" charset="-78"/>
              </a:rPr>
              <a:t>3الافكار مع شرحها</a:t>
            </a:r>
            <a:br>
              <a:rPr lang="ar-LB" sz="6000" dirty="0" smtClean="0">
                <a:latin typeface="Andalus" panose="02020603050405020304" pitchFamily="18" charset="-78"/>
                <a:cs typeface="Andalus" panose="02020603050405020304" pitchFamily="18" charset="-78"/>
              </a:rPr>
            </a:br>
            <a:r>
              <a:rPr lang="ar-LB" sz="6000" dirty="0" smtClean="0">
                <a:latin typeface="Andalus" panose="02020603050405020304" pitchFamily="18" charset="-78"/>
                <a:cs typeface="Andalus" panose="02020603050405020304" pitchFamily="18" charset="-78"/>
              </a:rPr>
              <a:t>4 المعاني</a:t>
            </a:r>
            <a:br>
              <a:rPr lang="ar-LB" sz="6000" dirty="0" smtClean="0">
                <a:latin typeface="Andalus" panose="02020603050405020304" pitchFamily="18" charset="-78"/>
                <a:cs typeface="Andalus" panose="02020603050405020304" pitchFamily="18" charset="-78"/>
              </a:rPr>
            </a:br>
            <a:r>
              <a:rPr lang="ar-LB" sz="6000" dirty="0" smtClean="0">
                <a:latin typeface="Andalus" panose="02020603050405020304" pitchFamily="18" charset="-78"/>
                <a:cs typeface="Andalus" panose="02020603050405020304" pitchFamily="18" charset="-78"/>
              </a:rPr>
              <a:t>5حل </a:t>
            </a:r>
            <a:r>
              <a:rPr lang="ar-LB" sz="6000" dirty="0" err="1" smtClean="0">
                <a:latin typeface="Andalus" panose="02020603050405020304" pitchFamily="18" charset="-78"/>
                <a:cs typeface="Andalus" panose="02020603050405020304" pitchFamily="18" charset="-78"/>
              </a:rPr>
              <a:t>الاسئله</a:t>
            </a:r>
            <a:r>
              <a:rPr lang="ar-LB" sz="6000" dirty="0" smtClean="0">
                <a:latin typeface="Andalus" panose="02020603050405020304" pitchFamily="18" charset="-78"/>
                <a:cs typeface="Andalus" panose="02020603050405020304" pitchFamily="18" charset="-78"/>
              </a:rPr>
              <a:t/>
            </a:r>
            <a:br>
              <a:rPr lang="ar-LB" sz="6000" dirty="0" smtClean="0">
                <a:latin typeface="Andalus" panose="02020603050405020304" pitchFamily="18" charset="-78"/>
                <a:cs typeface="Andalus" panose="02020603050405020304" pitchFamily="18" charset="-78"/>
              </a:rPr>
            </a:br>
            <a:r>
              <a:rPr lang="ar-LB" sz="6000" dirty="0" smtClean="0">
                <a:latin typeface="Andalus" panose="02020603050405020304" pitchFamily="18" charset="-78"/>
                <a:cs typeface="Andalus" panose="02020603050405020304" pitchFamily="18" charset="-78"/>
              </a:rPr>
              <a:t>6الرئي الشخصي</a:t>
            </a:r>
            <a:br>
              <a:rPr lang="ar-LB" sz="6000" dirty="0" smtClean="0">
                <a:latin typeface="Andalus" panose="02020603050405020304" pitchFamily="18" charset="-78"/>
                <a:cs typeface="Andalus" panose="02020603050405020304" pitchFamily="18" charset="-78"/>
              </a:rPr>
            </a:br>
            <a:r>
              <a:rPr lang="ar-LB" sz="6000" dirty="0" smtClean="0">
                <a:latin typeface="Andalus" panose="02020603050405020304" pitchFamily="18" charset="-78"/>
                <a:cs typeface="Andalus" panose="02020603050405020304" pitchFamily="18" charset="-78"/>
              </a:rPr>
              <a:t/>
            </a:r>
            <a:br>
              <a:rPr lang="ar-LB" sz="6000" dirty="0" smtClean="0">
                <a:latin typeface="Andalus" panose="02020603050405020304" pitchFamily="18" charset="-78"/>
                <a:cs typeface="Andalus" panose="02020603050405020304" pitchFamily="18" charset="-78"/>
              </a:rPr>
            </a:br>
            <a:endParaRPr lang="en-US" sz="6000" dirty="0">
              <a:latin typeface="Andalus" panose="02020603050405020304" pitchFamily="18" charset="-78"/>
              <a:cs typeface="Andalus" panose="02020603050405020304" pitchFamily="18" charset="-78"/>
            </a:endParaRPr>
          </a:p>
        </p:txBody>
      </p:sp>
      <p:pic>
        <p:nvPicPr>
          <p:cNvPr id="4" name="صورة 3"/>
          <p:cNvPicPr>
            <a:picLocks noChangeAspect="1"/>
          </p:cNvPicPr>
          <p:nvPr/>
        </p:nvPicPr>
        <p:blipFill>
          <a:blip r:embed="rId2"/>
          <a:stretch>
            <a:fillRect/>
          </a:stretch>
        </p:blipFill>
        <p:spPr>
          <a:xfrm>
            <a:off x="849676" y="927100"/>
            <a:ext cx="2028825" cy="2257425"/>
          </a:xfrm>
          <a:prstGeom prst="rect">
            <a:avLst/>
          </a:prstGeom>
          <a:ln>
            <a:noFill/>
          </a:ln>
          <a:effectLst>
            <a:softEdge rad="112500"/>
          </a:effectLst>
        </p:spPr>
      </p:pic>
      <p:pic>
        <p:nvPicPr>
          <p:cNvPr id="6" name="صورة 5"/>
          <p:cNvPicPr>
            <a:picLocks noChangeAspect="1"/>
          </p:cNvPicPr>
          <p:nvPr/>
        </p:nvPicPr>
        <p:blipFill>
          <a:blip r:embed="rId3"/>
          <a:stretch>
            <a:fillRect/>
          </a:stretch>
        </p:blipFill>
        <p:spPr>
          <a:xfrm>
            <a:off x="1052876" y="4049712"/>
            <a:ext cx="1914525" cy="2390775"/>
          </a:xfrm>
          <a:prstGeom prst="rect">
            <a:avLst/>
          </a:prstGeom>
          <a:ln>
            <a:noFill/>
          </a:ln>
          <a:effectLst>
            <a:softEdge rad="112500"/>
          </a:effectLst>
        </p:spPr>
      </p:pic>
      <p:pic>
        <p:nvPicPr>
          <p:cNvPr id="7" name="صورة 6"/>
          <p:cNvPicPr>
            <a:picLocks noChangeAspect="1"/>
          </p:cNvPicPr>
          <p:nvPr/>
        </p:nvPicPr>
        <p:blipFill>
          <a:blip r:embed="rId4"/>
          <a:stretch>
            <a:fillRect/>
          </a:stretch>
        </p:blipFill>
        <p:spPr>
          <a:xfrm>
            <a:off x="9515475" y="927100"/>
            <a:ext cx="1914525" cy="2390775"/>
          </a:xfrm>
          <a:prstGeom prst="rect">
            <a:avLst/>
          </a:prstGeom>
          <a:ln>
            <a:noFill/>
          </a:ln>
          <a:effectLst>
            <a:softEdge rad="112500"/>
          </a:effectLst>
        </p:spPr>
      </p:pic>
      <p:pic>
        <p:nvPicPr>
          <p:cNvPr id="9" name="صورة 8"/>
          <p:cNvPicPr>
            <a:picLocks noChangeAspect="1"/>
          </p:cNvPicPr>
          <p:nvPr/>
        </p:nvPicPr>
        <p:blipFill>
          <a:blip r:embed="rId5"/>
          <a:stretch>
            <a:fillRect/>
          </a:stretch>
        </p:blipFill>
        <p:spPr>
          <a:xfrm>
            <a:off x="9715499" y="3411537"/>
            <a:ext cx="1514475" cy="3028950"/>
          </a:xfrm>
          <a:prstGeom prst="rect">
            <a:avLst/>
          </a:prstGeom>
          <a:ln>
            <a:noFill/>
          </a:ln>
          <a:effectLst>
            <a:softEdge rad="112500"/>
          </a:effectLst>
        </p:spPr>
      </p:pic>
    </p:spTree>
    <p:extLst>
      <p:ext uri="{BB962C8B-B14F-4D97-AF65-F5344CB8AC3E}">
        <p14:creationId xmlns:p14="http://schemas.microsoft.com/office/powerpoint/2010/main" val="35801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1678" y="2527299"/>
            <a:ext cx="10178322" cy="3352293"/>
          </a:xfrm>
        </p:spPr>
        <p:txBody>
          <a:bodyPr>
            <a:normAutofit/>
          </a:bodyPr>
          <a:lstStyle/>
          <a:p>
            <a:pPr algn="ctr"/>
            <a:r>
              <a:rPr lang="ar-LB" sz="8000" dirty="0" smtClean="0">
                <a:latin typeface="Andalus" panose="02020603050405020304" pitchFamily="18" charset="-78"/>
                <a:cs typeface="Andalus" panose="02020603050405020304" pitchFamily="18" charset="-78"/>
              </a:rPr>
              <a:t>يلله خلا حال البرتقال</a:t>
            </a:r>
            <a:endParaRPr lang="en-US" sz="8000" dirty="0">
              <a:latin typeface="Andalus" panose="02020603050405020304" pitchFamily="18" charset="-78"/>
              <a:cs typeface="Andalus" panose="02020603050405020304" pitchFamily="18" charset="-78"/>
            </a:endParaRPr>
          </a:p>
        </p:txBody>
      </p:sp>
      <p:pic>
        <p:nvPicPr>
          <p:cNvPr id="4" name="صورة 3"/>
          <p:cNvPicPr>
            <a:picLocks noChangeAspect="1"/>
          </p:cNvPicPr>
          <p:nvPr/>
        </p:nvPicPr>
        <p:blipFill>
          <a:blip r:embed="rId2"/>
          <a:stretch>
            <a:fillRect/>
          </a:stretch>
        </p:blipFill>
        <p:spPr>
          <a:xfrm>
            <a:off x="1684337" y="2060320"/>
            <a:ext cx="2143125" cy="2143125"/>
          </a:xfrm>
          <a:prstGeom prst="rect">
            <a:avLst/>
          </a:prstGeom>
          <a:ln>
            <a:noFill/>
          </a:ln>
          <a:effectLst>
            <a:softEdge rad="112500"/>
          </a:effectLst>
        </p:spPr>
      </p:pic>
    </p:spTree>
    <p:extLst>
      <p:ext uri="{BB962C8B-B14F-4D97-AF65-F5344CB8AC3E}">
        <p14:creationId xmlns:p14="http://schemas.microsoft.com/office/powerpoint/2010/main" val="162464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34100" y="1137389"/>
            <a:ext cx="6057900" cy="2939312"/>
          </a:xfrm>
        </p:spPr>
        <p:txBody>
          <a:bodyPr>
            <a:normAutofit/>
          </a:bodyPr>
          <a:lstStyle/>
          <a:p>
            <a:r>
              <a:rPr lang="ar-LB" sz="9600" dirty="0" smtClean="0"/>
              <a:t>مشهد تمثيلي</a:t>
            </a:r>
            <a:endParaRPr lang="en-US" sz="9600" dirty="0"/>
          </a:p>
        </p:txBody>
      </p:sp>
      <p:sp>
        <p:nvSpPr>
          <p:cNvPr id="3" name="عنصر نائب للنص 2"/>
          <p:cNvSpPr>
            <a:spLocks noGrp="1"/>
          </p:cNvSpPr>
          <p:nvPr>
            <p:ph type="body" idx="1"/>
          </p:nvPr>
        </p:nvSpPr>
        <p:spPr/>
        <p:txBody>
          <a:bodyPr/>
          <a:lstStyle/>
          <a:p>
            <a:endParaRPr lang="en-US" dirty="0"/>
          </a:p>
        </p:txBody>
      </p:sp>
      <p:pic>
        <p:nvPicPr>
          <p:cNvPr id="4" name="صورة 3"/>
          <p:cNvPicPr>
            <a:picLocks noChangeAspect="1"/>
          </p:cNvPicPr>
          <p:nvPr/>
        </p:nvPicPr>
        <p:blipFill>
          <a:blip r:embed="rId2"/>
          <a:stretch>
            <a:fillRect/>
          </a:stretch>
        </p:blipFill>
        <p:spPr>
          <a:xfrm>
            <a:off x="3541712" y="2430462"/>
            <a:ext cx="2314575" cy="1971675"/>
          </a:xfrm>
          <a:prstGeom prst="rect">
            <a:avLst/>
          </a:prstGeom>
          <a:ln>
            <a:noFill/>
          </a:ln>
          <a:effectLst>
            <a:softEdge rad="112500"/>
          </a:effectLst>
        </p:spPr>
      </p:pic>
    </p:spTree>
    <p:extLst>
      <p:ext uri="{BB962C8B-B14F-4D97-AF65-F5344CB8AC3E}">
        <p14:creationId xmlns:p14="http://schemas.microsoft.com/office/powerpoint/2010/main" val="127367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14529" y="413489"/>
            <a:ext cx="8187071" cy="1262912"/>
          </a:xfrm>
        </p:spPr>
        <p:txBody>
          <a:bodyPr/>
          <a:lstStyle/>
          <a:p>
            <a:r>
              <a:rPr lang="ar-OM" dirty="0" smtClean="0">
                <a:latin typeface="Aldhabi" panose="01000000000000000000" pitchFamily="2" charset="-78"/>
                <a:cs typeface="Aldhabi" panose="01000000000000000000" pitchFamily="2" charset="-78"/>
              </a:rPr>
              <a:t>بطاقة النص</a:t>
            </a:r>
            <a:endParaRPr lang="en-US" dirty="0">
              <a:latin typeface="Aldhabi" panose="01000000000000000000" pitchFamily="2" charset="-78"/>
              <a:cs typeface="Aldhabi" panose="01000000000000000000" pitchFamily="2" charset="-78"/>
            </a:endParaRPr>
          </a:p>
        </p:txBody>
      </p:sp>
      <p:sp>
        <p:nvSpPr>
          <p:cNvPr id="4" name="مستطيل مستدير الزوايا 3"/>
          <p:cNvSpPr/>
          <p:nvPr/>
        </p:nvSpPr>
        <p:spPr>
          <a:xfrm>
            <a:off x="3403600" y="2171700"/>
            <a:ext cx="6235700" cy="416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2800" dirty="0" smtClean="0">
                <a:latin typeface="Aldhabi" panose="01000000000000000000" pitchFamily="2" charset="-78"/>
                <a:cs typeface="Aldhabi" panose="01000000000000000000" pitchFamily="2" charset="-78"/>
              </a:rPr>
              <a:t>الكاتب :  يحي بن سالم المنذري                                                                      </a:t>
            </a:r>
          </a:p>
          <a:p>
            <a:pPr algn="ctr"/>
            <a:endParaRPr lang="ar-OM" dirty="0"/>
          </a:p>
          <a:p>
            <a:pPr algn="ctr"/>
            <a:endParaRPr lang="ar-OM" dirty="0" smtClean="0"/>
          </a:p>
          <a:p>
            <a:pPr algn="ctr"/>
            <a:endParaRPr lang="ar-OM" dirty="0"/>
          </a:p>
          <a:p>
            <a:pPr algn="ctr"/>
            <a:r>
              <a:rPr lang="ar-OM" sz="2800" dirty="0" smtClean="0">
                <a:latin typeface="Aldhabi" panose="01000000000000000000" pitchFamily="2" charset="-78"/>
                <a:cs typeface="Aldhabi" panose="01000000000000000000" pitchFamily="2" charset="-78"/>
              </a:rPr>
              <a:t>مصدر </a:t>
            </a:r>
            <a:r>
              <a:rPr lang="ar-OM" sz="2800" dirty="0" err="1" smtClean="0">
                <a:latin typeface="Aldhabi" panose="01000000000000000000" pitchFamily="2" charset="-78"/>
                <a:cs typeface="Aldhabi" panose="01000000000000000000" pitchFamily="2" charset="-78"/>
              </a:rPr>
              <a:t>النص:نافذتان</a:t>
            </a:r>
            <a:r>
              <a:rPr lang="ar-OM" sz="2800" dirty="0" smtClean="0">
                <a:latin typeface="Aldhabi" panose="01000000000000000000" pitchFamily="2" charset="-78"/>
                <a:cs typeface="Aldhabi" panose="01000000000000000000" pitchFamily="2" charset="-78"/>
              </a:rPr>
              <a:t> لذللك البحر                                                               </a:t>
            </a:r>
          </a:p>
          <a:p>
            <a:pPr algn="ctr"/>
            <a:endParaRPr lang="ar-OM" dirty="0"/>
          </a:p>
          <a:p>
            <a:pPr algn="ctr"/>
            <a:endParaRPr lang="ar-OM" dirty="0" smtClean="0"/>
          </a:p>
          <a:p>
            <a:pPr algn="ctr"/>
            <a:r>
              <a:rPr lang="ar-OM" sz="3600" dirty="0" smtClean="0">
                <a:latin typeface="Aldhabi" panose="01000000000000000000" pitchFamily="2" charset="-78"/>
                <a:cs typeface="Aldhabi" panose="01000000000000000000" pitchFamily="2" charset="-78"/>
              </a:rPr>
              <a:t>نوع </a:t>
            </a:r>
            <a:r>
              <a:rPr lang="ar-OM" sz="3600" dirty="0" err="1" smtClean="0">
                <a:latin typeface="Aldhabi" panose="01000000000000000000" pitchFamily="2" charset="-78"/>
                <a:cs typeface="Aldhabi" panose="01000000000000000000" pitchFamily="2" charset="-78"/>
              </a:rPr>
              <a:t>النص:قصة</a:t>
            </a:r>
            <a:r>
              <a:rPr lang="ar-OM" sz="3600" dirty="0" smtClean="0">
                <a:latin typeface="Aldhabi" panose="01000000000000000000" pitchFamily="2" charset="-78"/>
                <a:cs typeface="Aldhabi" panose="01000000000000000000" pitchFamily="2" charset="-78"/>
              </a:rPr>
              <a:t>                                                    </a:t>
            </a:r>
            <a:endParaRPr lang="ar-OM" sz="3600" dirty="0">
              <a:latin typeface="Aldhabi" panose="01000000000000000000" pitchFamily="2" charset="-78"/>
              <a:cs typeface="Aldhabi" panose="01000000000000000000" pitchFamily="2" charset="-78"/>
            </a:endParaRPr>
          </a:p>
          <a:p>
            <a:pPr algn="ctr"/>
            <a:endParaRPr lang="ar-OM" dirty="0"/>
          </a:p>
          <a:p>
            <a:pPr algn="ctr"/>
            <a:endParaRPr lang="ar-OM" dirty="0" smtClean="0"/>
          </a:p>
          <a:p>
            <a:pPr algn="ctr"/>
            <a:r>
              <a:rPr lang="ar-OM" sz="3200" dirty="0" smtClean="0">
                <a:latin typeface="Aldhabi" panose="01000000000000000000" pitchFamily="2" charset="-78"/>
                <a:cs typeface="Aldhabi" panose="01000000000000000000" pitchFamily="2" charset="-78"/>
              </a:rPr>
              <a:t>عنوان </a:t>
            </a:r>
            <a:r>
              <a:rPr lang="ar-OM" sz="3200" dirty="0" err="1" smtClean="0">
                <a:latin typeface="Aldhabi" panose="01000000000000000000" pitchFamily="2" charset="-78"/>
                <a:cs typeface="Aldhabi" panose="01000000000000000000" pitchFamily="2" charset="-78"/>
              </a:rPr>
              <a:t>النص:حبات</a:t>
            </a:r>
            <a:r>
              <a:rPr lang="ar-OM" sz="3200" dirty="0" smtClean="0">
                <a:latin typeface="Aldhabi" panose="01000000000000000000" pitchFamily="2" charset="-78"/>
                <a:cs typeface="Aldhabi" panose="01000000000000000000" pitchFamily="2" charset="-78"/>
              </a:rPr>
              <a:t> البرتقال                                                </a:t>
            </a:r>
          </a:p>
        </p:txBody>
      </p:sp>
    </p:spTree>
    <p:extLst>
      <p:ext uri="{BB962C8B-B14F-4D97-AF65-F5344CB8AC3E}">
        <p14:creationId xmlns:p14="http://schemas.microsoft.com/office/powerpoint/2010/main" val="21402037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32412" y="382385"/>
            <a:ext cx="7597588" cy="1492132"/>
          </a:xfrm>
        </p:spPr>
        <p:txBody>
          <a:bodyPr/>
          <a:lstStyle/>
          <a:p>
            <a:r>
              <a:rPr lang="ar-OM" dirty="0" err="1" smtClean="0">
                <a:latin typeface="Aldhabi" panose="01000000000000000000" pitchFamily="2" charset="-78"/>
                <a:cs typeface="Aldhabi" panose="01000000000000000000" pitchFamily="2" charset="-78"/>
              </a:rPr>
              <a:t>معاومات</a:t>
            </a:r>
            <a:r>
              <a:rPr lang="ar-OM" dirty="0" smtClean="0">
                <a:latin typeface="Aldhabi" panose="01000000000000000000" pitchFamily="2" charset="-78"/>
                <a:cs typeface="Aldhabi" panose="01000000000000000000" pitchFamily="2" charset="-78"/>
              </a:rPr>
              <a:t> عن الكاتب</a:t>
            </a:r>
            <a:endParaRPr lang="en-US" dirty="0">
              <a:latin typeface="Aldhabi" panose="01000000000000000000" pitchFamily="2" charset="-78"/>
              <a:cs typeface="Aldhabi" panose="01000000000000000000" pitchFamily="2" charset="-78"/>
            </a:endParaRPr>
          </a:p>
        </p:txBody>
      </p:sp>
      <p:pic>
        <p:nvPicPr>
          <p:cNvPr id="4" name="عنصر نائب للمحتوى 3"/>
          <p:cNvPicPr>
            <a:picLocks noGrp="1" noChangeAspect="1"/>
          </p:cNvPicPr>
          <p:nvPr>
            <p:ph idx="1"/>
          </p:nvPr>
        </p:nvPicPr>
        <p:blipFill>
          <a:blip r:embed="rId2"/>
          <a:stretch>
            <a:fillRect/>
          </a:stretch>
        </p:blipFill>
        <p:spPr>
          <a:xfrm>
            <a:off x="1482725" y="2407024"/>
            <a:ext cx="2349687" cy="2583469"/>
          </a:xfrm>
          <a:prstGeom prst="rect">
            <a:avLst/>
          </a:prstGeom>
          <a:ln>
            <a:noFill/>
          </a:ln>
          <a:effectLst>
            <a:softEdge rad="112500"/>
          </a:effectLst>
        </p:spPr>
      </p:pic>
      <p:sp>
        <p:nvSpPr>
          <p:cNvPr id="5" name="مستطيل 4"/>
          <p:cNvSpPr/>
          <p:nvPr/>
        </p:nvSpPr>
        <p:spPr>
          <a:xfrm>
            <a:off x="4123765" y="2498429"/>
            <a:ext cx="6096000" cy="2862322"/>
          </a:xfrm>
          <a:prstGeom prst="rect">
            <a:avLst/>
          </a:prstGeom>
        </p:spPr>
        <p:txBody>
          <a:bodyPr>
            <a:spAutoFit/>
          </a:bodyPr>
          <a:lstStyle/>
          <a:p>
            <a:r>
              <a:rPr lang="ar-LY" sz="3600" dirty="0">
                <a:latin typeface="Aldhabi" panose="01000000000000000000" pitchFamily="2" charset="-78"/>
                <a:cs typeface="Aldhabi" panose="01000000000000000000" pitchFamily="2" charset="-78"/>
              </a:rPr>
              <a:t>ويحيى سلام المنذري من مواليد مطرح عام 1970، حاصل على الماجستير في الإحصاء وبحوث العمليات من جامعة </a:t>
            </a:r>
            <a:r>
              <a:rPr lang="en-US" sz="3600" dirty="0">
                <a:latin typeface="Aldhabi" panose="01000000000000000000" pitchFamily="2" charset="-78"/>
                <a:cs typeface="Aldhabi" panose="01000000000000000000" pitchFamily="2" charset="-78"/>
              </a:rPr>
              <a:t>RMIT </a:t>
            </a:r>
            <a:r>
              <a:rPr lang="ar-LY" sz="3600" dirty="0">
                <a:latin typeface="Aldhabi" panose="01000000000000000000" pitchFamily="2" charset="-78"/>
                <a:cs typeface="Aldhabi" panose="01000000000000000000" pitchFamily="2" charset="-78"/>
              </a:rPr>
              <a:t>الأسترالية، وتقلّد مناصب عدة أبرزها الملحق الثقافي بماليزيا، ومدير عام مركز القبول الموحّد، والمشرف على مكتب متابعة تنفيذ رؤية عُمان 2040.</a:t>
            </a:r>
            <a:endParaRPr lang="en-US" sz="36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01376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5282" y="382385"/>
            <a:ext cx="8834718" cy="1492132"/>
          </a:xfrm>
        </p:spPr>
        <p:txBody>
          <a:bodyPr>
            <a:normAutofit/>
          </a:bodyPr>
          <a:lstStyle/>
          <a:p>
            <a:r>
              <a:rPr lang="ar-OM" sz="5400" dirty="0" smtClean="0">
                <a:latin typeface="Aldhabi" panose="01000000000000000000" pitchFamily="2" charset="-78"/>
                <a:cs typeface="Aldhabi" panose="01000000000000000000" pitchFamily="2" charset="-78"/>
              </a:rPr>
              <a:t>معلومات عن كتاب نافذتان لذللك البحر</a:t>
            </a:r>
            <a:endParaRPr lang="en-US" sz="5400" dirty="0">
              <a:latin typeface="Aldhabi" panose="01000000000000000000" pitchFamily="2" charset="-78"/>
              <a:cs typeface="Aldhabi" panose="01000000000000000000" pitchFamily="2" charset="-78"/>
            </a:endParaRPr>
          </a:p>
        </p:txBody>
      </p:sp>
      <p:pic>
        <p:nvPicPr>
          <p:cNvPr id="6" name="صورة 5"/>
          <p:cNvPicPr>
            <a:picLocks noChangeAspect="1"/>
          </p:cNvPicPr>
          <p:nvPr/>
        </p:nvPicPr>
        <p:blipFill>
          <a:blip r:embed="rId2"/>
          <a:stretch>
            <a:fillRect/>
          </a:stretch>
        </p:blipFill>
        <p:spPr>
          <a:xfrm>
            <a:off x="1809469" y="2077290"/>
            <a:ext cx="1876425" cy="2954152"/>
          </a:xfrm>
          <a:prstGeom prst="rect">
            <a:avLst/>
          </a:prstGeom>
          <a:ln>
            <a:noFill/>
          </a:ln>
          <a:effectLst>
            <a:softEdge rad="112500"/>
          </a:effectLst>
        </p:spPr>
      </p:pic>
      <p:sp>
        <p:nvSpPr>
          <p:cNvPr id="7" name="مستطيل 6"/>
          <p:cNvSpPr/>
          <p:nvPr/>
        </p:nvSpPr>
        <p:spPr>
          <a:xfrm>
            <a:off x="4502524" y="2188802"/>
            <a:ext cx="6096000" cy="3416320"/>
          </a:xfrm>
          <a:prstGeom prst="rect">
            <a:avLst/>
          </a:prstGeom>
        </p:spPr>
        <p:txBody>
          <a:bodyPr>
            <a:spAutoFit/>
          </a:bodyPr>
          <a:lstStyle/>
          <a:p>
            <a:r>
              <a:rPr lang="ar-LY" sz="3600" dirty="0">
                <a:latin typeface="Aldhabi" panose="01000000000000000000" pitchFamily="2" charset="-78"/>
                <a:cs typeface="Aldhabi" panose="01000000000000000000" pitchFamily="2" charset="-78"/>
              </a:rPr>
              <a:t>"نافذتان لذلك البحر" هي عنوان رواية للكاتب العماني يحيى المنذري، وهو من مواليد عام 1970 في مطرح، ويُعرف بحرصه على الكتابة وتأنيه في النشر، إلى جانب انشغاله بشؤون الأسرة والعمل والحياة الاجتماعية، وفقاً لما يوضح في لقاءاته. يدرس الإحصاء في جامعة السلطان قابوس ونال منها شهادة البكالوريوس عام 1995. </a:t>
            </a:r>
          </a:p>
        </p:txBody>
      </p:sp>
    </p:spTree>
    <p:extLst>
      <p:ext uri="{BB962C8B-B14F-4D97-AF65-F5344CB8AC3E}">
        <p14:creationId xmlns:p14="http://schemas.microsoft.com/office/powerpoint/2010/main" val="24059317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