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7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6" d="100"/>
          <a:sy n="76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FAD61C44-050F-49C1-9471-069586B662BB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C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C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6D54B30A-99B6-49CE-B68B-3E75F774AA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120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54B30A-99B6-49CE-B68B-3E75F774AAD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049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10301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539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36895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006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837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1259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350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991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4544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62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94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0D2C322-18B8-46C2-81C3-0F14B3612388}" type="datetimeFigureOut">
              <a:rPr lang="en-CA" smtClean="0"/>
              <a:t>2022-10-30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54869B8-7007-4264-A4BD-75A560E6E1C9}" type="slidenum">
              <a:rPr lang="en-CA" smtClean="0"/>
              <a:t>‹#›</a:t>
            </a:fld>
            <a:endParaRPr lang="en-CA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4886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C3A180E-C15E-3E90-4EE4-01CE2A1B2C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>
                <a:solidFill>
                  <a:srgbClr val="FF0000"/>
                </a:solidFill>
              </a:rPr>
              <a:t>نسيم الصبح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80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61415DD-8435-FACE-47B9-1F685688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1-نسيمُ الصبحِ باكرني بَليِلا  فأبراَ طيبهُ قلبا عليلا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EBFD48C-CE82-A44F-856C-3C5F604C9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 يتحدث عن ظهور نسيم الصبح باكرا فأشفى بهوائه الصافي اللطيف القلب السقيم المريض.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أبرا: أشفى.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فأبرا طيبه قلبا عليلا: شبه نسيم الصباح بالدواء الذي يشفي الأمراض .</a:t>
            </a:r>
          </a:p>
          <a:p>
            <a:r>
              <a:rPr lang="ar-AE" dirty="0"/>
              <a:t>الفاء: تدل على سرعة إشفاء المرض بالنسيم.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006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D4A1C1-B171-935C-0062-7B12C554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2-وأشرقتِ الغزالةُ من سماءٍ  كبلورٍ غدا ملآن نيلا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84E1EEA-D8DB-5EF0-37BF-505AABFF1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أشرقت الشمس من سماء صافية كزجاج البلور الصافي الذي يعكس ضوء السماء الأزرق ويأخذ لونه.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الغزالة: الشمس.</a:t>
            </a:r>
          </a:p>
          <a:p>
            <a:r>
              <a:rPr lang="ar-AE" dirty="0"/>
              <a:t>البلور: الزجاج شديد النقاء.</a:t>
            </a:r>
          </a:p>
          <a:p>
            <a:r>
              <a:rPr lang="ar-AE" dirty="0"/>
              <a:t>نيلا: اللون الأزرق.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أشرقت الغزالة: شبه الشمس بالغزالة .</a:t>
            </a:r>
          </a:p>
          <a:p>
            <a:r>
              <a:rPr lang="ar-AE" dirty="0"/>
              <a:t>وشبه السماء بالبلور الصافي الذي يعكس ضوءه الأزرق.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291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4330A-DCD1-7510-DDAE-C9AB2166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3-فتحتُ لها الفؤادَ جناحَ نسرٍ  فأدفأَ نورها جسمي النحيلا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C4E1D4E-6DD4-125C-FCB5-F9C374329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فتح الشاعر قلبه لضوء الشمس وكأنه جناح نسر حتى يحتضن أشعة الشمس فالأشعة تعطيه الدفء لجسده الهزيل.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الفؤاد: القلب.</a:t>
            </a:r>
          </a:p>
          <a:p>
            <a:r>
              <a:rPr lang="ar-AE" dirty="0"/>
              <a:t>النحيل: الهزيل ،الضعيف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فتحت لها الفؤاد: شبه الفؤاد بالباب الذي يفتح وكأنه جناح نسر.</a:t>
            </a:r>
          </a:p>
        </p:txBody>
      </p:sp>
    </p:spTree>
    <p:extLst>
      <p:ext uri="{BB962C8B-B14F-4D97-AF65-F5344CB8AC3E}">
        <p14:creationId xmlns:p14="http://schemas.microsoft.com/office/powerpoint/2010/main" val="338568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2C56CA1-9CDA-1909-1F0C-FAAB459AE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4-وفاح الوردُ يجمعُ كل لونٍ  لدى شجرٍ عليه حنا ظليلا</a:t>
            </a:r>
            <a:r>
              <a:rPr lang="ar-AE" sz="4000" dirty="0">
                <a:solidFill>
                  <a:schemeClr val="accent6"/>
                </a:solidFill>
              </a:rPr>
              <a:t>.</a:t>
            </a:r>
            <a:endParaRPr lang="en-CA" sz="40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62D754F-0127-6F0D-CF7B-B284D870C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انتشرت روائح الورد الجميلة مختلفة الألوان بجانب الشجر المائل بأغصانه عليها.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فاح: انتشرت رائحته.</a:t>
            </a:r>
          </a:p>
          <a:p>
            <a:r>
              <a:rPr lang="ar-AE" dirty="0"/>
              <a:t>حنا: مال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390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C8279E-8494-3D3D-2604-1F49B2BA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5-فَخِلتُ الحقلَ طاووسا تمشى  يجررُ ريشهُ ذيلا خضيلا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F28A1C7-C9F5-57E9-8B1B-3BC8EF0AF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الشرح:</a:t>
            </a:r>
          </a:p>
          <a:p>
            <a:r>
              <a:rPr lang="ar-AE" dirty="0"/>
              <a:t>تخيل الشاعر الحقل بألوانه وأشجاره ووروده كالطاؤوس الذي يمشي متمايلا بذيله الزاهي الجميل.</a:t>
            </a:r>
          </a:p>
          <a:p>
            <a:r>
              <a:rPr lang="ar-AE" dirty="0"/>
              <a:t>الجماليات:</a:t>
            </a:r>
          </a:p>
          <a:p>
            <a:r>
              <a:rPr lang="ar-AE" dirty="0"/>
              <a:t>فخلت الحقل طاؤوس: تخيل الحقل من روعة جمال أزهاره وتعدد ألوانه كأنها طاؤوس يمشي متمايلا.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218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F097DE9-8211-D494-2890-2F51BF1B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2800" dirty="0">
                <a:solidFill>
                  <a:schemeClr val="accent6"/>
                </a:solidFill>
              </a:rPr>
              <a:t>6-وغردت الطيورُ بألفِ لحنٍ  تحيي المشهد الحسن الجليلا</a:t>
            </a:r>
            <a:endParaRPr lang="en-CA" sz="28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213A0CF-9533-6EDF-18FB-CC256F687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يتحدث الشاعر عن تغريد الطيور بألحان وأصوات كثيرة مستقبلة مشهد الشروق الجميل.</a:t>
            </a:r>
          </a:p>
          <a:p>
            <a:r>
              <a:rPr lang="ar-AE" dirty="0"/>
              <a:t>المفردات:</a:t>
            </a:r>
          </a:p>
          <a:p>
            <a:r>
              <a:rPr lang="ar-AE" dirty="0"/>
              <a:t>غردت: غنت</a:t>
            </a:r>
          </a:p>
          <a:p>
            <a:r>
              <a:rPr lang="ar-AE" dirty="0"/>
              <a:t>المشهد: المنظر</a:t>
            </a:r>
          </a:p>
          <a:p>
            <a:r>
              <a:rPr lang="ar-AE" dirty="0"/>
              <a:t>الجليلا: العظيم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غردت الطيور بألف لحن: شبه الطيور بالمطرب الذي يغني بألحان كثيرة مبهجة استقبالا للشروق.</a:t>
            </a:r>
          </a:p>
          <a:p>
            <a:endParaRPr lang="ar-AE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212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6012E98-4864-F332-9E7B-B77E921A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7-فهاج الشوقُ فيَّ إلى ربوعٍ  سأذهبُ في محبتها قتيلا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E3626F1-CB09-4588-F2B0-AA40C6ABD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مشهد شروق الشمس وصوت الطيور الذي ألهب بداخله الشوق إلى الأماكن الجميلة في الطبيعة التي عشق رؤيتها في ذلك الوقت.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هاج:زاد</a:t>
            </a:r>
          </a:p>
          <a:p>
            <a:r>
              <a:rPr lang="ar-AE" dirty="0"/>
              <a:t>ربوع: نواحي متفرقة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فهاج الشوق: شبه الشوق بالنار المشتعلة التي أودت به قتيلا من شدة حبه لتلك الأماكن.</a:t>
            </a:r>
          </a:p>
        </p:txBody>
      </p:sp>
    </p:spTree>
    <p:extLst>
      <p:ext uri="{BB962C8B-B14F-4D97-AF65-F5344CB8AC3E}">
        <p14:creationId xmlns:p14="http://schemas.microsoft.com/office/powerpoint/2010/main" val="327290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36202D8-390B-78D6-4075-398A1DAE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8-بها علقتُ آمالي وفكري  فقلبي لن يملَّ ولن يميلا 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E28F625-4ED7-F6C9-A3DC-ADA87A1C1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هنا يتحدث الشاعر عن الأماكن التي تعلق قلبه وفكره بها فيقول لن أمل ولن اسأم من زيارتها.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يمل: يسأم، يضجر</a:t>
            </a:r>
          </a:p>
          <a:p>
            <a:pPr marL="0" indent="0">
              <a:buNone/>
            </a:pP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97545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1288600-717F-DC9D-5614-009752EF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2800" dirty="0">
                <a:solidFill>
                  <a:schemeClr val="accent6"/>
                </a:solidFill>
              </a:rPr>
              <a:t>9-أأرتعُ في حماها بين صحبي   وأشفي من أطايبها الغليلا؟</a:t>
            </a:r>
            <a:endParaRPr lang="en-CA" sz="28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28ED364-D678-1412-63ED-AF36CE605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في هذه الأماكن ألعب وأمرح مع أصحابي واستنشق الهواء الصافي الجميل.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أأرتع في حماها: استفهام غرضه التقرير.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367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B109D4-FCEB-062E-0660-4470BDEE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10-وبعد الموتِ أُدفنُ في ثراها  فأبقى بين أحبابي نزيلا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227D85E-3E25-A2D7-0AA1-70F3028CB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u="sng" dirty="0">
                <a:solidFill>
                  <a:schemeClr val="accent1"/>
                </a:solidFill>
              </a:rPr>
              <a:t>الشرح: </a:t>
            </a:r>
          </a:p>
          <a:p>
            <a:r>
              <a:rPr lang="ar-AE" dirty="0"/>
              <a:t>ذلك المكان هو وطني الغالي الذي أعشق الحياة به وإذا مت دفنت في ترابه بين أهلي وأحبابي يزوروني.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ثراها: ترابها </a:t>
            </a:r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79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33A3FB3-E03A-0CA0-D687-EF6D8BF3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3200" dirty="0">
                <a:solidFill>
                  <a:schemeClr val="accent6"/>
                </a:solidFill>
              </a:rPr>
              <a:t>11-وتسقي زهرهُ رشاتُ مزنٍ   مكأفاةَ لمن صنع الجميلا</a:t>
            </a:r>
            <a:endParaRPr lang="en-CA" sz="32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C76D31E-F9A3-9ABB-D510-567CCC9C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بعد موتي أجد من يسقي أزهار قبري وفاء وإخلاصا لحسن عشرتي وجميلي في الحياة.</a:t>
            </a:r>
          </a:p>
          <a:p>
            <a:r>
              <a:rPr lang="ar-AE" dirty="0"/>
              <a:t>الجميلا: المعروف.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264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F9D150-4C82-E34B-27ED-C49F59D76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sz="2800" dirty="0">
                <a:solidFill>
                  <a:schemeClr val="accent6"/>
                </a:solidFill>
              </a:rPr>
              <a:t>12-وحينَ ينوحُ غصنُ الدوحِ فوقي  صدى قبري يجاوبهُ طويلا</a:t>
            </a:r>
            <a:endParaRPr lang="en-CA" sz="2800" dirty="0">
              <a:solidFill>
                <a:schemeClr val="accent6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8C5D691-65A3-BD97-674B-6B0F2437E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AE" u="sng" dirty="0">
                <a:solidFill>
                  <a:schemeClr val="accent1"/>
                </a:solidFill>
              </a:rPr>
              <a:t>الشرح:</a:t>
            </a:r>
          </a:p>
          <a:p>
            <a:r>
              <a:rPr lang="ar-AE" dirty="0"/>
              <a:t>حين يبكي وينوح الغصن عند وفاتي يرد عليه القبر مطمئنا له بحسن نزلي.</a:t>
            </a:r>
          </a:p>
          <a:p>
            <a:r>
              <a:rPr lang="ar-AE" u="sng" dirty="0">
                <a:solidFill>
                  <a:schemeClr val="accent1"/>
                </a:solidFill>
              </a:rPr>
              <a:t>المفردات:</a:t>
            </a:r>
          </a:p>
          <a:p>
            <a:r>
              <a:rPr lang="ar-AE" dirty="0"/>
              <a:t>ينوح: يبكي بصوت حزين.</a:t>
            </a:r>
          </a:p>
          <a:p>
            <a:r>
              <a:rPr lang="ar-AE" dirty="0"/>
              <a:t>الدوح: الموت.</a:t>
            </a:r>
          </a:p>
          <a:p>
            <a:pPr marL="0" indent="0">
              <a:buNone/>
            </a:pPr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pPr marL="0" indent="0">
              <a:buNone/>
            </a:pPr>
            <a:r>
              <a:rPr lang="ar-AE" dirty="0"/>
              <a:t>ينوح غصن :تعبير جميل حيث شبه الغصن بالإنسان الذي يبكي وينوح على من مات.</a:t>
            </a:r>
          </a:p>
          <a:p>
            <a:pPr marL="0" indent="0">
              <a:buNone/>
            </a:pPr>
            <a:r>
              <a:rPr lang="ar-AE" dirty="0"/>
              <a:t>يجاوبه طويلا: شبه القبر بالشخص المجيب ويتكلم.</a:t>
            </a:r>
          </a:p>
        </p:txBody>
      </p:sp>
    </p:spTree>
    <p:extLst>
      <p:ext uri="{BB962C8B-B14F-4D97-AF65-F5344CB8AC3E}">
        <p14:creationId xmlns:p14="http://schemas.microsoft.com/office/powerpoint/2010/main" val="205417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49953A2-8E1F-F1CC-4BFE-D7058FC67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u="sng" dirty="0">
                <a:solidFill>
                  <a:schemeClr val="accent1"/>
                </a:solidFill>
              </a:rPr>
              <a:t>الجماليات:</a:t>
            </a:r>
          </a:p>
          <a:p>
            <a:r>
              <a:rPr lang="ar-AE" dirty="0"/>
              <a:t>استخدام الشاعر لأفعال المضارعة تدل على التجدد والاستمرار مثل: يجرر، تحبي، تميلا، أبقى، يجاوبه...</a:t>
            </a:r>
          </a:p>
          <a:p>
            <a:r>
              <a:rPr lang="ar-AE" dirty="0"/>
              <a:t>استخدام ألفاظ من حقل الطبيعة مثل: نسيم، سماء، الورد، طاؤوس، ثرى، الغصن ،زهرة، الدوح.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9064691"/>
      </p:ext>
    </p:extLst>
  </p:cSld>
  <p:clrMapOvr>
    <a:masterClrMapping/>
  </p:clrMapOvr>
</p:sld>
</file>

<file path=ppt/theme/theme1.xml><?xml version="1.0" encoding="utf-8"?>
<a:theme xmlns:a="http://schemas.openxmlformats.org/drawingml/2006/main" name="قص">
  <a:themeElements>
    <a:clrScheme name="قص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قص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قص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قص</Template>
  <TotalTime>134</TotalTime>
  <Words>607</Words>
  <Application>Microsoft Office PowerPoint</Application>
  <PresentationFormat>شاشة عريضة</PresentationFormat>
  <Paragraphs>89</Paragraphs>
  <Slides>14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Calibri</vt:lpstr>
      <vt:lpstr>Franklin Gothic Book</vt:lpstr>
      <vt:lpstr>قص</vt:lpstr>
      <vt:lpstr>نسيم الصبح</vt:lpstr>
      <vt:lpstr>1-نسيمُ الصبحِ باكرني بَليِلا  فأبراَ طيبهُ قلبا عليلا</vt:lpstr>
      <vt:lpstr>2-وأشرقتِ الغزالةُ من سماءٍ  كبلورٍ غدا ملآن نيلا</vt:lpstr>
      <vt:lpstr>3-فتحتُ لها الفؤادَ جناحَ نسرٍ  فأدفأَ نورها جسمي النحيلا</vt:lpstr>
      <vt:lpstr>4-وفاح الوردُ يجمعُ كل لونٍ  لدى شجرٍ عليه حنا ظليلا.</vt:lpstr>
      <vt:lpstr>5-فَخِلتُ الحقلَ طاووسا تمشى  يجررُ ريشهُ ذيلا خضيلا</vt:lpstr>
      <vt:lpstr>6-وغردت الطيورُ بألفِ لحنٍ  تحيي المشهد الحسن الجليلا</vt:lpstr>
      <vt:lpstr>7-فهاج الشوقُ فيَّ إلى ربوعٍ  سأذهبُ في محبتها قتيلا</vt:lpstr>
      <vt:lpstr>8-بها علقتُ آمالي وفكري  فقلبي لن يملَّ ولن يميلا </vt:lpstr>
      <vt:lpstr>9-أأرتعُ في حماها بين صحبي   وأشفي من أطايبها الغليلا؟</vt:lpstr>
      <vt:lpstr>10-وبعد الموتِ أُدفنُ في ثراها  فأبقى بين أحبابي نزيلا</vt:lpstr>
      <vt:lpstr>11-وتسقي زهرهُ رشاتُ مزنٍ   مكأفاةَ لمن صنع الجميلا</vt:lpstr>
      <vt:lpstr>12-وحينَ ينوحُ غصنُ الدوحِ فوقي  صدى قبري يجاوبهُ طويلا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نسيم الصبح</dc:title>
  <dc:creator>ازهار المونسي</dc:creator>
  <cp:lastModifiedBy>ازهار المونسي</cp:lastModifiedBy>
  <cp:revision>6</cp:revision>
  <dcterms:created xsi:type="dcterms:W3CDTF">2022-10-29T16:52:03Z</dcterms:created>
  <dcterms:modified xsi:type="dcterms:W3CDTF">2022-10-30T15:15:40Z</dcterms:modified>
</cp:coreProperties>
</file>