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94" r:id="rId4"/>
    <p:sldId id="295" r:id="rId5"/>
    <p:sldId id="296" r:id="rId6"/>
    <p:sldId id="297" r:id="rId7"/>
    <p:sldId id="298" r:id="rId8"/>
    <p:sldId id="299" r:id="rId9"/>
    <p:sldId id="272" r:id="rId10"/>
    <p:sldId id="300" r:id="rId11"/>
    <p:sldId id="301" r:id="rId12"/>
    <p:sldId id="258" r:id="rId13"/>
    <p:sldId id="261" r:id="rId14"/>
    <p:sldId id="282" r:id="rId15"/>
  </p:sldIdLst>
  <p:sldSz cx="9721850" cy="5715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384" y="-84"/>
      </p:cViewPr>
      <p:guideLst>
        <p:guide orient="horz" pos="1800"/>
        <p:guide pos="30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25D7BA-BB1C-43AD-A7A5-9EFFA2DDC7EE}" type="datetimeFigureOut">
              <a:rPr lang="ar-AE" smtClean="0"/>
              <a:t>16/06/1439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512763" y="685800"/>
            <a:ext cx="5832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3F10ED-F05B-47E2-A094-AD1B81D672D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8694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     المفعول لأجله  </a:t>
            </a:r>
            <a:r>
              <a:rPr lang="ar-AE" dirty="0" smtClean="0"/>
              <a:t> </a:t>
            </a:r>
            <a:r>
              <a:rPr lang="ar-SA" dirty="0" smtClean="0"/>
              <a:t>         </a:t>
            </a:r>
            <a:r>
              <a:rPr lang="ar-AE" dirty="0" smtClean="0"/>
              <a:t>الصف ال</a:t>
            </a:r>
            <a:r>
              <a:rPr lang="ar-SA" dirty="0" smtClean="0"/>
              <a:t>تاسع</a:t>
            </a:r>
            <a:r>
              <a:rPr lang="ar-SA" baseline="0" dirty="0" smtClean="0"/>
              <a:t>  </a:t>
            </a:r>
            <a:r>
              <a:rPr lang="ar-AE" dirty="0" smtClean="0"/>
              <a:t>         الفصل ال</a:t>
            </a:r>
            <a:r>
              <a:rPr lang="ar-SA" dirty="0" smtClean="0"/>
              <a:t>ثاني</a:t>
            </a:r>
            <a:r>
              <a:rPr lang="ar-SA" baseline="0" dirty="0" smtClean="0"/>
              <a:t> </a:t>
            </a:r>
            <a:r>
              <a:rPr lang="ar-AE" dirty="0" smtClean="0"/>
              <a:t>  </a:t>
            </a:r>
            <a:r>
              <a:rPr lang="ar-SA" dirty="0" smtClean="0"/>
              <a:t>2017/2018</a:t>
            </a:r>
            <a:r>
              <a:rPr lang="ar-AE" dirty="0" smtClean="0"/>
              <a:t>                إعداد المعلم : محمد حامد العقيلي </a:t>
            </a: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36998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325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10805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675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481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06616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98060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9612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99162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4511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66591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56712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56712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المفعول لأجله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الصف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تاسع 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الفصل ال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2017/2018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إعداد المعلم : محمد حامد العقيلي </a:t>
            </a: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F10ED-F05B-47E2-A094-AD1B81D672DC}" type="slidenum">
              <a:rPr lang="ar-AE" smtClean="0"/>
              <a:t>14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86740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29139" y="1775356"/>
            <a:ext cx="8263573" cy="1225021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58278" y="3238500"/>
            <a:ext cx="6805295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7959" y="3672418"/>
            <a:ext cx="8263573" cy="1135063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67959" y="2422261"/>
            <a:ext cx="8263573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86093" y="1333500"/>
            <a:ext cx="4293817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941940" y="1333500"/>
            <a:ext cx="4293817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86093" y="1279262"/>
            <a:ext cx="429550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86093" y="1812396"/>
            <a:ext cx="429550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938566" y="1279262"/>
            <a:ext cx="4297193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938566" y="1812396"/>
            <a:ext cx="4297193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6094" y="227543"/>
            <a:ext cx="3198422" cy="968375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00973" y="227542"/>
            <a:ext cx="5434784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86094" y="1195918"/>
            <a:ext cx="3198422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05551" y="4000500"/>
            <a:ext cx="5833110" cy="47228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905551" y="510646"/>
            <a:ext cx="583311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905551" y="4472782"/>
            <a:ext cx="583311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048341" y="228866"/>
            <a:ext cx="2187416" cy="4876271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86092" y="228866"/>
            <a:ext cx="6400218" cy="4876271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86093" y="228865"/>
            <a:ext cx="8749665" cy="952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86093" y="1333500"/>
            <a:ext cx="8749665" cy="377163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967326" y="5296960"/>
            <a:ext cx="2268432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16/06/39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321632" y="5296960"/>
            <a:ext cx="3078586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86092" y="5296960"/>
            <a:ext cx="2268432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116509" y="3865612"/>
            <a:ext cx="7732409" cy="15481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solidFill>
                  <a:srgbClr val="FF0000"/>
                </a:solidFill>
              </a:rPr>
              <a:t>إعداد : محمد حامد العقيلي </a:t>
            </a:r>
            <a:endParaRPr lang="ar-AE" sz="6600" b="1" dirty="0">
              <a:solidFill>
                <a:srgbClr val="FF0000"/>
              </a:solidFill>
            </a:endParaRPr>
          </a:p>
        </p:txBody>
      </p:sp>
      <p:sp>
        <p:nvSpPr>
          <p:cNvPr id="3" name="نجمة مكونة من 7 نقاط 2"/>
          <p:cNvSpPr/>
          <p:nvPr/>
        </p:nvSpPr>
        <p:spPr>
          <a:xfrm>
            <a:off x="1260524" y="1921396"/>
            <a:ext cx="7444377" cy="1728192"/>
          </a:xfrm>
          <a:prstGeom prst="star7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solidFill>
                  <a:srgbClr val="002060"/>
                </a:solidFill>
              </a:rPr>
              <a:t>المَفْعولُ لِأَجْلِهِ   </a:t>
            </a:r>
            <a:endParaRPr lang="ar-AE" sz="6600" b="1" dirty="0">
              <a:solidFill>
                <a:srgbClr val="00206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2916709" y="121196"/>
            <a:ext cx="4248472" cy="13681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solidFill>
                  <a:schemeClr val="bg2">
                    <a:lumMod val="10000"/>
                  </a:schemeClr>
                </a:solidFill>
              </a:rPr>
              <a:t>القَواعِدُ</a:t>
            </a:r>
            <a:r>
              <a:rPr lang="ar-SA" dirty="0" smtClean="0"/>
              <a:t>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39291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مس عادي 1"/>
          <p:cNvSpPr/>
          <p:nvPr/>
        </p:nvSpPr>
        <p:spPr>
          <a:xfrm>
            <a:off x="3024721" y="337220"/>
            <a:ext cx="3996444" cy="1152128"/>
          </a:xfrm>
          <a:prstGeom prst="pentagon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solidFill>
                  <a:srgbClr val="FF0000"/>
                </a:solidFill>
              </a:rPr>
              <a:t>تَذكّر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6" name="وسيلة شرح مع سهم إلى الأسفل 5"/>
          <p:cNvSpPr/>
          <p:nvPr/>
        </p:nvSpPr>
        <p:spPr>
          <a:xfrm>
            <a:off x="1980605" y="1993404"/>
            <a:ext cx="6984776" cy="1368152"/>
          </a:xfrm>
          <a:prstGeom prst="downArrowCallou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6000" b="1" dirty="0">
                <a:solidFill>
                  <a:srgbClr val="FFFF00"/>
                </a:solidFill>
              </a:rPr>
              <a:t> الجملة الفعلية </a:t>
            </a:r>
            <a:r>
              <a:rPr lang="ar-SA" sz="6000" b="1" dirty="0" smtClean="0">
                <a:solidFill>
                  <a:srgbClr val="FFFF00"/>
                </a:solidFill>
              </a:rPr>
              <a:t>تتكوّن مِنْ:</a:t>
            </a:r>
            <a:endParaRPr lang="ar-AE" sz="6000" b="1" dirty="0">
              <a:solidFill>
                <a:srgbClr val="FFFF00"/>
              </a:solidFill>
            </a:endParaRPr>
          </a:p>
        </p:txBody>
      </p:sp>
      <p:sp>
        <p:nvSpPr>
          <p:cNvPr id="32" name="مخطط انسيابي: عرض 31"/>
          <p:cNvSpPr/>
          <p:nvPr/>
        </p:nvSpPr>
        <p:spPr>
          <a:xfrm>
            <a:off x="6733133" y="3361556"/>
            <a:ext cx="2160240" cy="1728192"/>
          </a:xfrm>
          <a:prstGeom prst="flowChartDispla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chemeClr val="accent6">
                    <a:lumMod val="50000"/>
                  </a:schemeClr>
                </a:solidFill>
              </a:rPr>
              <a:t>فعل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34" name="سهم إلى اليسار واليمين 33"/>
          <p:cNvSpPr/>
          <p:nvPr/>
        </p:nvSpPr>
        <p:spPr>
          <a:xfrm>
            <a:off x="4428877" y="3793604"/>
            <a:ext cx="2088232" cy="1008112"/>
          </a:xfrm>
          <a:prstGeom prst="left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FF0000"/>
              </a:solidFill>
            </a:endParaRPr>
          </a:p>
        </p:txBody>
      </p:sp>
      <p:sp>
        <p:nvSpPr>
          <p:cNvPr id="36" name="خماسي 35"/>
          <p:cNvSpPr/>
          <p:nvPr/>
        </p:nvSpPr>
        <p:spPr>
          <a:xfrm>
            <a:off x="1620565" y="3577580"/>
            <a:ext cx="2520280" cy="1512168"/>
          </a:xfrm>
          <a:prstGeom prst="homePlat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chemeClr val="accent2">
                    <a:lumMod val="50000"/>
                  </a:schemeClr>
                </a:solidFill>
              </a:rPr>
              <a:t>فاعل</a:t>
            </a:r>
            <a:r>
              <a:rPr lang="ar-SA" dirty="0" smtClean="0"/>
              <a:t>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0410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2" grpId="0" animBg="1"/>
      <p:bldP spid="34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540445" y="265212"/>
            <a:ext cx="8928992" cy="1584176"/>
          </a:xfrm>
          <a:prstGeom prst="flowChartDocumen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أمَّا المفاعيل فهي مِنْ مُكمِّلات الجملة الفعليّة:</a:t>
            </a:r>
            <a:endParaRPr lang="ar-AE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شمس 2"/>
          <p:cNvSpPr/>
          <p:nvPr/>
        </p:nvSpPr>
        <p:spPr>
          <a:xfrm>
            <a:off x="7021165" y="2209428"/>
            <a:ext cx="2448272" cy="1584176"/>
          </a:xfrm>
          <a:prstGeom prst="su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rgbClr val="C00000"/>
                </a:solidFill>
              </a:rPr>
              <a:t>مثل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4" name="مخطط انسيابي: عرض 3"/>
          <p:cNvSpPr/>
          <p:nvPr/>
        </p:nvSpPr>
        <p:spPr>
          <a:xfrm>
            <a:off x="4788917" y="1993404"/>
            <a:ext cx="2088232" cy="1584176"/>
          </a:xfrm>
          <a:prstGeom prst="flowChartDisplay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المَفْعولُ بِهِ </a:t>
            </a:r>
            <a:endParaRPr lang="ar-AE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خطط انسيابي: رابط 4"/>
          <p:cNvSpPr/>
          <p:nvPr/>
        </p:nvSpPr>
        <p:spPr>
          <a:xfrm>
            <a:off x="2844701" y="2173885"/>
            <a:ext cx="1724549" cy="2160240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المَفْعولُ المُطْلَقُ </a:t>
            </a:r>
            <a:endParaRPr lang="ar-AE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مخطط انسيابي: تخزين بالوصول التسلسلي 5"/>
          <p:cNvSpPr/>
          <p:nvPr/>
        </p:nvSpPr>
        <p:spPr>
          <a:xfrm>
            <a:off x="540445" y="2967707"/>
            <a:ext cx="1944216" cy="2304256"/>
          </a:xfrm>
          <a:prstGeom prst="flowChartMagnetic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bg2">
                    <a:lumMod val="10000"/>
                  </a:schemeClr>
                </a:solidFill>
              </a:rPr>
              <a:t>المَفْعول لأِجْلِهِ </a:t>
            </a:r>
            <a:endParaRPr lang="ar-AE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سهم إلى اليمين 6"/>
          <p:cNvSpPr/>
          <p:nvPr/>
        </p:nvSpPr>
        <p:spPr>
          <a:xfrm>
            <a:off x="2844701" y="4657700"/>
            <a:ext cx="1584176" cy="6142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شكل بيضاوي 7"/>
          <p:cNvSpPr/>
          <p:nvPr/>
        </p:nvSpPr>
        <p:spPr>
          <a:xfrm>
            <a:off x="4860925" y="4119835"/>
            <a:ext cx="4248472" cy="115212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وهو موضوع درسنا اليوم</a:t>
            </a:r>
            <a:endParaRPr lang="ar-AE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1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/>
          <p:cNvSpPr/>
          <p:nvPr/>
        </p:nvSpPr>
        <p:spPr>
          <a:xfrm>
            <a:off x="324421" y="121196"/>
            <a:ext cx="9289032" cy="1080120"/>
          </a:xfrm>
          <a:prstGeom prst="flowChartTermina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نقرأ الأمثلة الآتية ونُلاحظ الكلمات الّتي تَحْتَها خُطوط:-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3" name="مخطط انسيابي: تخزين بالوصول التسلسلي 2"/>
          <p:cNvSpPr/>
          <p:nvPr/>
        </p:nvSpPr>
        <p:spPr>
          <a:xfrm>
            <a:off x="361161" y="1416067"/>
            <a:ext cx="9217024" cy="721353"/>
          </a:xfrm>
          <a:prstGeom prst="flowChartMagnetic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1- سافَرَ يوسُفُ إلى الرّياضِ </a:t>
            </a:r>
            <a:r>
              <a:rPr lang="ar-SA" sz="3200" b="1" u="sng" dirty="0" smtClean="0">
                <a:solidFill>
                  <a:srgbClr val="FF0000"/>
                </a:solidFill>
              </a:rPr>
              <a:t>رَغْبَةً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في العِلاجِ.</a:t>
            </a:r>
            <a:endParaRPr lang="ar-AE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تمرير عمودي 3"/>
          <p:cNvSpPr/>
          <p:nvPr/>
        </p:nvSpPr>
        <p:spPr>
          <a:xfrm>
            <a:off x="289153" y="2281436"/>
            <a:ext cx="9289032" cy="864096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2- تَهْتَمُّ الدّوْلَةُ بالمَرْضى </a:t>
            </a:r>
            <a:r>
              <a:rPr lang="ar-SA" sz="3200" b="1" u="sng" dirty="0" smtClean="0">
                <a:solidFill>
                  <a:srgbClr val="FF0000"/>
                </a:solidFill>
              </a:rPr>
              <a:t>حِفاظاً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عَلى حَياتِهِم وَمُسْتَقْبَلِهِم.</a:t>
            </a:r>
            <a:endParaRPr lang="ar-AE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مخطط انسيابي: شريط مثقب 4"/>
          <p:cNvSpPr/>
          <p:nvPr/>
        </p:nvSpPr>
        <p:spPr>
          <a:xfrm>
            <a:off x="324421" y="3361556"/>
            <a:ext cx="9217024" cy="792088"/>
          </a:xfrm>
          <a:prstGeom prst="flowChartPunchedTap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3- تَرْعى الدّوْلَةُ المُعاقينَ </a:t>
            </a:r>
            <a:r>
              <a:rPr lang="ar-SA" sz="3200" b="1" u="sng" dirty="0" smtClean="0">
                <a:solidFill>
                  <a:srgbClr val="FF0000"/>
                </a:solidFill>
              </a:rPr>
              <a:t>تَشْجيعا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ً وَدَعماً لَهُم.</a:t>
            </a:r>
            <a:endParaRPr lang="ar-AE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تمرير أفقي 5"/>
          <p:cNvSpPr/>
          <p:nvPr/>
        </p:nvSpPr>
        <p:spPr>
          <a:xfrm>
            <a:off x="361161" y="4297660"/>
            <a:ext cx="9117844" cy="1224136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4- يُهاجِمُ الجُنودُ الأطفالَ </a:t>
            </a:r>
            <a:r>
              <a:rPr lang="ar-SA" sz="3200" b="1" u="sng" dirty="0" smtClean="0">
                <a:solidFill>
                  <a:srgbClr val="FF0000"/>
                </a:solidFill>
              </a:rPr>
              <a:t>خَوْفاً </a:t>
            </a:r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مِنْ أَحلامِهم.</a:t>
            </a:r>
            <a:endParaRPr lang="ar-AE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0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تخزين بالوصول التسلسلي 1"/>
          <p:cNvSpPr/>
          <p:nvPr/>
        </p:nvSpPr>
        <p:spPr>
          <a:xfrm>
            <a:off x="828477" y="265212"/>
            <a:ext cx="8784976" cy="721353"/>
          </a:xfrm>
          <a:prstGeom prst="flowChartMagnetic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1- سافَرَ يوسُفُ إلى الرّياضِ </a:t>
            </a:r>
            <a:r>
              <a:rPr lang="ar-SA" sz="3200" b="1" u="sng" dirty="0" smtClean="0">
                <a:solidFill>
                  <a:srgbClr val="FF0000"/>
                </a:solidFill>
              </a:rPr>
              <a:t>رَغْبَةً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في العلاجِ.</a:t>
            </a:r>
            <a:endParaRPr lang="ar-AE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مخطط انسيابي: قرار 2"/>
          <p:cNvSpPr/>
          <p:nvPr/>
        </p:nvSpPr>
        <p:spPr>
          <a:xfrm>
            <a:off x="7381205" y="1273324"/>
            <a:ext cx="2016224" cy="864096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رَغْبَةً</a:t>
            </a:r>
            <a:endParaRPr lang="ar-AE" sz="3200" dirty="0"/>
          </a:p>
        </p:txBody>
      </p:sp>
      <p:sp>
        <p:nvSpPr>
          <p:cNvPr id="4" name="مستطيل مخدوش من كلا الطرفين 3"/>
          <p:cNvSpPr/>
          <p:nvPr/>
        </p:nvSpPr>
        <p:spPr>
          <a:xfrm>
            <a:off x="4500885" y="1273324"/>
            <a:ext cx="2520280" cy="864096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مصدرٌ</a:t>
            </a:r>
            <a:r>
              <a:rPr lang="ar-SA" sz="3600" b="1" dirty="0" smtClean="0"/>
              <a:t> 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5" name="شكل بيضاوي 4"/>
          <p:cNvSpPr/>
          <p:nvPr/>
        </p:nvSpPr>
        <p:spPr>
          <a:xfrm>
            <a:off x="540445" y="1129308"/>
            <a:ext cx="3456384" cy="100811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حركة آخره الفتحة </a:t>
            </a:r>
            <a:endParaRPr lang="ar-AE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انفجار 2 5"/>
          <p:cNvSpPr/>
          <p:nvPr/>
        </p:nvSpPr>
        <p:spPr>
          <a:xfrm>
            <a:off x="7525221" y="3821974"/>
            <a:ext cx="2088232" cy="1728192"/>
          </a:xfrm>
          <a:prstGeom prst="irregularSeal2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إذا قلنا 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7" name="مخطط انسيابي: قرص ممغنط 6"/>
          <p:cNvSpPr/>
          <p:nvPr/>
        </p:nvSpPr>
        <p:spPr>
          <a:xfrm>
            <a:off x="3312753" y="4146010"/>
            <a:ext cx="4104456" cy="108012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لِماذا سافرَ يوسف إلى الرّياض؟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مخطط انسيابي: عرض 8"/>
          <p:cNvSpPr/>
          <p:nvPr/>
        </p:nvSpPr>
        <p:spPr>
          <a:xfrm>
            <a:off x="509163" y="4102372"/>
            <a:ext cx="2407546" cy="1123758"/>
          </a:xfrm>
          <a:prstGeom prst="flowChartDisplay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بماذا نجيب؟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مخطط انسيابي: إدخال يدوي 9"/>
          <p:cNvSpPr/>
          <p:nvPr/>
        </p:nvSpPr>
        <p:spPr>
          <a:xfrm>
            <a:off x="1116509" y="2569468"/>
            <a:ext cx="5616624" cy="936104"/>
          </a:xfrm>
          <a:prstGeom prst="flowChartManualInp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</a:rPr>
              <a:t>يُذْكَرُ لبَيانِ سَبَبِ وُقوعِ الفعل </a:t>
            </a:r>
            <a:endParaRPr lang="ar-AE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عمودي 1"/>
          <p:cNvSpPr/>
          <p:nvPr/>
        </p:nvSpPr>
        <p:spPr>
          <a:xfrm>
            <a:off x="289153" y="337220"/>
            <a:ext cx="9289032" cy="864096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2- تَهْتَمُّ الدّوْلَةُ بالمَرْضى </a:t>
            </a:r>
            <a:r>
              <a:rPr lang="ar-SA" sz="3200" b="1" u="sng" dirty="0" smtClean="0">
                <a:solidFill>
                  <a:srgbClr val="FF0000"/>
                </a:solidFill>
              </a:rPr>
              <a:t>حِفاظاً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عَلى حَياتِهِم وَمُسْتَقْبَلِهِم.</a:t>
            </a:r>
            <a:endParaRPr lang="ar-AE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مخطط انسيابي: عرض 2"/>
          <p:cNvSpPr/>
          <p:nvPr/>
        </p:nvSpPr>
        <p:spPr>
          <a:xfrm>
            <a:off x="4212853" y="1345332"/>
            <a:ext cx="5365332" cy="1008112"/>
          </a:xfrm>
          <a:prstGeom prst="flowChartDisplay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ماذا نسمي كلمة  (حفاظاً)</a:t>
            </a:r>
            <a:endParaRPr lang="ar-AE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انفجار 1 3"/>
          <p:cNvSpPr/>
          <p:nvPr/>
        </p:nvSpPr>
        <p:spPr>
          <a:xfrm>
            <a:off x="846847" y="1200043"/>
            <a:ext cx="2952328" cy="1080120"/>
          </a:xfrm>
          <a:prstGeom prst="irregularSeal1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مصدر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4068837" y="2425452"/>
            <a:ext cx="5400600" cy="792088"/>
          </a:xfrm>
          <a:prstGeom prst="flowChartOnlineStorag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بأيّةِ حركةٍ ضبط آخر  هذا المصدر </a:t>
            </a:r>
            <a:endParaRPr lang="ar-AE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289153" y="2425452"/>
            <a:ext cx="3510022" cy="792088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ضبط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آخره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بحركة الفتح </a:t>
            </a:r>
            <a:endParaRPr lang="ar-A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4555259" y="3361556"/>
            <a:ext cx="4680520" cy="936104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لماذا تهتمُّ الدولةُ بالمرضى؟ </a:t>
            </a:r>
            <a:endParaRPr lang="ar-AE" sz="2800" b="1" dirty="0">
              <a:solidFill>
                <a:srgbClr val="002060"/>
              </a:solidFill>
            </a:endParaRPr>
          </a:p>
        </p:txBody>
      </p:sp>
      <p:sp>
        <p:nvSpPr>
          <p:cNvPr id="8" name="مخطط انسيابي: مهلة 7"/>
          <p:cNvSpPr/>
          <p:nvPr/>
        </p:nvSpPr>
        <p:spPr>
          <a:xfrm>
            <a:off x="540445" y="3505572"/>
            <a:ext cx="3672408" cy="792088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حفاظاً على حياتهم ومستقبلهم </a:t>
            </a:r>
            <a:endParaRPr lang="ar-AE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4787763" y="4441676"/>
            <a:ext cx="4608512" cy="720080"/>
          </a:xfrm>
          <a:prstGeom prst="doubleWav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3">
                    <a:lumMod val="50000"/>
                  </a:schemeClr>
                </a:solidFill>
              </a:rPr>
              <a:t>على ماذا دلّت هذه المصادر المنصوبة؟</a:t>
            </a:r>
            <a:endParaRPr lang="ar-AE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مضلع اثنا عشري 9"/>
          <p:cNvSpPr/>
          <p:nvPr/>
        </p:nvSpPr>
        <p:spPr>
          <a:xfrm>
            <a:off x="289153" y="4513684"/>
            <a:ext cx="4067716" cy="576064"/>
          </a:xfrm>
          <a:prstGeom prst="dodecag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دلّت على سبب وقوع الفعل </a:t>
            </a:r>
            <a:endParaRPr lang="ar-AE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عرض 2"/>
          <p:cNvSpPr/>
          <p:nvPr/>
        </p:nvSpPr>
        <p:spPr>
          <a:xfrm>
            <a:off x="3924821" y="1345332"/>
            <a:ext cx="5653364" cy="1008112"/>
          </a:xfrm>
          <a:prstGeom prst="flowChartDisplay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ماذا نسمي كلمة  (تشجيعاً)</a:t>
            </a:r>
            <a:endParaRPr lang="ar-AE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انفجار 1 3"/>
          <p:cNvSpPr/>
          <p:nvPr/>
        </p:nvSpPr>
        <p:spPr>
          <a:xfrm>
            <a:off x="846847" y="1200043"/>
            <a:ext cx="2952328" cy="1080120"/>
          </a:xfrm>
          <a:prstGeom prst="irregularSeal1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مصدر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4068837" y="2425452"/>
            <a:ext cx="5400600" cy="792088"/>
          </a:xfrm>
          <a:prstGeom prst="flowChartOnlineStorag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بأيّةِ حركةٍ ضبط آخر  هذا المصدر </a:t>
            </a:r>
            <a:endParaRPr lang="ar-AE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289153" y="2425452"/>
            <a:ext cx="3510022" cy="792088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ضبط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آخره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بحركة الفتح </a:t>
            </a:r>
            <a:endParaRPr lang="ar-A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4555259" y="3361556"/>
            <a:ext cx="4680520" cy="936104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لماذا ترعى الدولةُ </a:t>
            </a:r>
            <a:r>
              <a:rPr lang="ar-SA" sz="2800" b="1" dirty="0" smtClean="0">
                <a:solidFill>
                  <a:srgbClr val="002060"/>
                </a:solidFill>
              </a:rPr>
              <a:t>المعاقين</a:t>
            </a:r>
            <a:r>
              <a:rPr lang="ar-SA" sz="2800" b="1" dirty="0" smtClean="0">
                <a:solidFill>
                  <a:srgbClr val="002060"/>
                </a:solidFill>
              </a:rPr>
              <a:t>؟ </a:t>
            </a:r>
            <a:endParaRPr lang="ar-AE" sz="2800" b="1" dirty="0">
              <a:solidFill>
                <a:srgbClr val="002060"/>
              </a:solidFill>
            </a:endParaRPr>
          </a:p>
        </p:txBody>
      </p:sp>
      <p:sp>
        <p:nvSpPr>
          <p:cNvPr id="8" name="مخطط انسيابي: مهلة 7"/>
          <p:cNvSpPr/>
          <p:nvPr/>
        </p:nvSpPr>
        <p:spPr>
          <a:xfrm>
            <a:off x="540445" y="3505572"/>
            <a:ext cx="3672408" cy="792088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تشجيعاً ودعماً لهم</a:t>
            </a:r>
            <a:endParaRPr lang="ar-AE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4787763" y="4441676"/>
            <a:ext cx="4608512" cy="720080"/>
          </a:xfrm>
          <a:prstGeom prst="doubleWav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3">
                    <a:lumMod val="50000"/>
                  </a:schemeClr>
                </a:solidFill>
              </a:rPr>
              <a:t>على ماذا دلّت هذه المصادر المنصوبة؟</a:t>
            </a:r>
            <a:endParaRPr lang="ar-AE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مضلع اثنا عشري 9"/>
          <p:cNvSpPr/>
          <p:nvPr/>
        </p:nvSpPr>
        <p:spPr>
          <a:xfrm>
            <a:off x="289153" y="4513684"/>
            <a:ext cx="4067716" cy="576064"/>
          </a:xfrm>
          <a:prstGeom prst="dodecag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دلّت على سبب وقوع الفعل </a:t>
            </a:r>
            <a:endParaRPr lang="ar-AE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مخطط انسيابي: شريط مثقب 10"/>
          <p:cNvSpPr/>
          <p:nvPr/>
        </p:nvSpPr>
        <p:spPr>
          <a:xfrm>
            <a:off x="300937" y="193204"/>
            <a:ext cx="9217024" cy="792088"/>
          </a:xfrm>
          <a:prstGeom prst="flowChartPunchedTap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3- تَرْعى الدّوْلَةُ المُعاقينَ </a:t>
            </a:r>
            <a:r>
              <a:rPr lang="ar-SA" sz="3200" b="1" u="sng" dirty="0" smtClean="0">
                <a:solidFill>
                  <a:srgbClr val="FF0000"/>
                </a:solidFill>
              </a:rPr>
              <a:t>تَشْجيعا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ً وَدَعماً لَهُم.</a:t>
            </a:r>
            <a:endParaRPr lang="ar-AE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6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عرض 2"/>
          <p:cNvSpPr/>
          <p:nvPr/>
        </p:nvSpPr>
        <p:spPr>
          <a:xfrm>
            <a:off x="3924821" y="1345332"/>
            <a:ext cx="5653364" cy="1008112"/>
          </a:xfrm>
          <a:prstGeom prst="flowChartDisplay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ماذا نسمي كلمة  (خوفاً)</a:t>
            </a:r>
            <a:endParaRPr lang="ar-AE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انفجار 1 3"/>
          <p:cNvSpPr/>
          <p:nvPr/>
        </p:nvSpPr>
        <p:spPr>
          <a:xfrm>
            <a:off x="846847" y="1200043"/>
            <a:ext cx="2952328" cy="1080120"/>
          </a:xfrm>
          <a:prstGeom prst="irregularSeal1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مصدر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5" name="مخطط انسيابي: بيانات مخزّنة 4"/>
          <p:cNvSpPr/>
          <p:nvPr/>
        </p:nvSpPr>
        <p:spPr>
          <a:xfrm>
            <a:off x="4068837" y="2425452"/>
            <a:ext cx="5400600" cy="792088"/>
          </a:xfrm>
          <a:prstGeom prst="flowChartOnlineStorag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بأيّةِ حركةٍ ضبط </a:t>
            </a:r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آخر </a:t>
            </a:r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هذا المصدر </a:t>
            </a:r>
            <a:endParaRPr lang="ar-AE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دبوس زينة 5"/>
          <p:cNvSpPr/>
          <p:nvPr/>
        </p:nvSpPr>
        <p:spPr>
          <a:xfrm>
            <a:off x="289153" y="2425452"/>
            <a:ext cx="3510022" cy="792088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ضبط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آخره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بحركة الفتح </a:t>
            </a:r>
            <a:endParaRPr lang="ar-A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4555259" y="3361556"/>
            <a:ext cx="4680520" cy="936104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لماذا يهاجمُ الجنودُ الأطفالَ؟ </a:t>
            </a:r>
            <a:endParaRPr lang="ar-AE" sz="2800" b="1" dirty="0">
              <a:solidFill>
                <a:srgbClr val="002060"/>
              </a:solidFill>
            </a:endParaRPr>
          </a:p>
        </p:txBody>
      </p:sp>
      <p:sp>
        <p:nvSpPr>
          <p:cNvPr id="8" name="مخطط انسيابي: مهلة 7"/>
          <p:cNvSpPr/>
          <p:nvPr/>
        </p:nvSpPr>
        <p:spPr>
          <a:xfrm>
            <a:off x="540445" y="3505572"/>
            <a:ext cx="3672408" cy="792088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خوفاً من أحلامهم</a:t>
            </a:r>
            <a:endParaRPr lang="ar-AE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وجة مزدوجة 8"/>
          <p:cNvSpPr/>
          <p:nvPr/>
        </p:nvSpPr>
        <p:spPr>
          <a:xfrm>
            <a:off x="4787763" y="4441676"/>
            <a:ext cx="4608512" cy="720080"/>
          </a:xfrm>
          <a:prstGeom prst="doubleWav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3">
                    <a:lumMod val="50000"/>
                  </a:schemeClr>
                </a:solidFill>
              </a:rPr>
              <a:t>على ماذا دلّت هذه المصادر المنصوبة؟</a:t>
            </a:r>
            <a:endParaRPr lang="ar-AE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مضلع اثنا عشري 9"/>
          <p:cNvSpPr/>
          <p:nvPr/>
        </p:nvSpPr>
        <p:spPr>
          <a:xfrm>
            <a:off x="289153" y="4513684"/>
            <a:ext cx="4067716" cy="576064"/>
          </a:xfrm>
          <a:prstGeom prst="dodecag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دلّت على سبب وقوع الفعل </a:t>
            </a:r>
            <a:endParaRPr lang="ar-AE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تمرير أفقي 11"/>
          <p:cNvSpPr/>
          <p:nvPr/>
        </p:nvSpPr>
        <p:spPr>
          <a:xfrm>
            <a:off x="278431" y="0"/>
            <a:ext cx="9117844" cy="1224136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4- يُهاجِمُ الجُنودُ الأطفالَ </a:t>
            </a:r>
            <a:r>
              <a:rPr lang="ar-SA" sz="3200" b="1" u="sng" dirty="0" smtClean="0">
                <a:solidFill>
                  <a:srgbClr val="FF0000"/>
                </a:solidFill>
              </a:rPr>
              <a:t>خَوْفاً </a:t>
            </a:r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مِنْ أَحلامِهم.</a:t>
            </a:r>
            <a:endParaRPr lang="ar-AE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5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324421" y="1129308"/>
            <a:ext cx="7056784" cy="2376264"/>
          </a:xfrm>
          <a:prstGeom prst="flowChartDocumen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رغبةً) </a:t>
            </a:r>
            <a:r>
              <a:rPr lang="ar-SA" sz="4000" b="1" dirty="0" smtClean="0">
                <a:solidFill>
                  <a:schemeClr val="accent2">
                    <a:lumMod val="50000"/>
                  </a:schemeClr>
                </a:solidFill>
              </a:rPr>
              <a:t>، </a:t>
            </a:r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(حِفاظاً) </a:t>
            </a:r>
            <a:r>
              <a:rPr lang="ar-SA" sz="4000" b="1" dirty="0" smtClean="0">
                <a:solidFill>
                  <a:schemeClr val="accent2">
                    <a:lumMod val="50000"/>
                  </a:schemeClr>
                </a:solidFill>
              </a:rPr>
              <a:t>، </a:t>
            </a:r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(تشجيعاً ) </a:t>
            </a:r>
            <a:r>
              <a:rPr lang="ar-SA" sz="4000" b="1" dirty="0" smtClean="0">
                <a:solidFill>
                  <a:schemeClr val="accent2">
                    <a:lumMod val="50000"/>
                  </a:schemeClr>
                </a:solidFill>
              </a:rPr>
              <a:t>، </a:t>
            </a:r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(خَوْفاً </a:t>
            </a:r>
            <a:r>
              <a:rPr lang="ar-SA" sz="4000" b="1" u="sng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  </a:t>
            </a:r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جاءت جَميعُها </a:t>
            </a:r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منصوبة ، وأنّها </a:t>
            </a:r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مصادِرُ </a:t>
            </a:r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قلبيّةٌ جاءت سبباً </a:t>
            </a:r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لفعل.</a:t>
            </a:r>
            <a:endParaRPr lang="ar-AE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شريط منحني إلى الأسفل 2"/>
          <p:cNvSpPr/>
          <p:nvPr/>
        </p:nvSpPr>
        <p:spPr>
          <a:xfrm>
            <a:off x="2196629" y="3721596"/>
            <a:ext cx="4968552" cy="1761328"/>
          </a:xfrm>
          <a:prstGeom prst="ellipseRibbon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</a:rPr>
              <a:t> المَفْعولُ لأجْلِهِ   </a:t>
            </a:r>
            <a:endParaRPr lang="ar-AE" sz="4800" b="1" dirty="0">
              <a:solidFill>
                <a:srgbClr val="FF0000"/>
              </a:solidFill>
            </a:endParaRPr>
          </a:p>
        </p:txBody>
      </p:sp>
      <p:sp>
        <p:nvSpPr>
          <p:cNvPr id="4" name="شمس 3"/>
          <p:cNvSpPr/>
          <p:nvPr/>
        </p:nvSpPr>
        <p:spPr>
          <a:xfrm>
            <a:off x="7502493" y="265212"/>
            <a:ext cx="2088232" cy="1800200"/>
          </a:xfrm>
          <a:prstGeom prst="su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لاحظ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5" name="سهم منحني إلى اليسار 4"/>
          <p:cNvSpPr/>
          <p:nvPr/>
        </p:nvSpPr>
        <p:spPr>
          <a:xfrm>
            <a:off x="7525221" y="2569468"/>
            <a:ext cx="648072" cy="1656184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972493" y="265212"/>
            <a:ext cx="6048672" cy="72008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الكلمات الّتي تحتها </a:t>
            </a:r>
            <a:r>
              <a:rPr lang="ar-SA" sz="3600" b="1" dirty="0" smtClean="0">
                <a:solidFill>
                  <a:srgbClr val="FF0000"/>
                </a:solidFill>
              </a:rPr>
              <a:t>خُطوطٌ:</a:t>
            </a:r>
            <a:endParaRPr lang="ar-SA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9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حابة 1"/>
          <p:cNvSpPr/>
          <p:nvPr/>
        </p:nvSpPr>
        <p:spPr>
          <a:xfrm>
            <a:off x="3204741" y="1993404"/>
            <a:ext cx="5112568" cy="2808312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rgbClr val="FF0000"/>
                </a:solidFill>
              </a:rPr>
              <a:t>نستنتجُ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17427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نفجار 2 1"/>
          <p:cNvSpPr/>
          <p:nvPr/>
        </p:nvSpPr>
        <p:spPr>
          <a:xfrm>
            <a:off x="6877149" y="1129308"/>
            <a:ext cx="3096344" cy="2880320"/>
          </a:xfrm>
          <a:prstGeom prst="irregularSeal2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المفعول لأجله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3" name="تمرير عمودي 2"/>
          <p:cNvSpPr/>
          <p:nvPr/>
        </p:nvSpPr>
        <p:spPr>
          <a:xfrm>
            <a:off x="252413" y="199870"/>
            <a:ext cx="6624736" cy="4968552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tx2">
                    <a:lumMod val="50000"/>
                  </a:schemeClr>
                </a:solidFill>
              </a:rPr>
              <a:t>اسْمٌ مَنْصوبٌ ، يُذْكَرُ لِبَيانِ سَبَبِ وُقوعِ الفِعْل ،  وَيَكونُ جَواباً عَنِ السُّؤالِ بِـ (لِماذا)</a:t>
            </a:r>
            <a:endParaRPr lang="ar-AE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8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1116509" y="337220"/>
            <a:ext cx="5328592" cy="1296144"/>
          </a:xfrm>
          <a:prstGeom prst="horizont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المصادر القلبيّة: </a:t>
            </a:r>
            <a:endParaRPr lang="ar-AE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صور 2017\بطة 33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629" y="265212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خطط انسيابي: معالجة متعاقبة 5"/>
          <p:cNvSpPr/>
          <p:nvPr/>
        </p:nvSpPr>
        <p:spPr>
          <a:xfrm>
            <a:off x="540445" y="3073524"/>
            <a:ext cx="8568952" cy="23762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AE" sz="4400" b="1" dirty="0" smtClean="0">
                <a:solidFill>
                  <a:schemeClr val="bg2">
                    <a:lumMod val="10000"/>
                  </a:schemeClr>
                </a:solidFill>
                <a:latin typeface="DroidArabicKufi-Regular"/>
              </a:rPr>
              <a:t>هي </a:t>
            </a:r>
            <a:r>
              <a:rPr lang="ar-AE" sz="4400" b="1" dirty="0">
                <a:solidFill>
                  <a:schemeClr val="bg2">
                    <a:lumMod val="10000"/>
                  </a:schemeClr>
                </a:solidFill>
                <a:latin typeface="DroidArabicKufi-Regular"/>
              </a:rPr>
              <a:t>المصادر المشتقة من أفعال القلوب التي تنشأ في الباطن؛ مثل: الحب، والكراهية، والتفضيل، والخوف وما </a:t>
            </a:r>
            <a:r>
              <a:rPr lang="ar-AE" sz="4400" b="1" dirty="0" smtClean="0">
                <a:solidFill>
                  <a:schemeClr val="bg2">
                    <a:lumMod val="10000"/>
                  </a:schemeClr>
                </a:solidFill>
                <a:latin typeface="DroidArabicKufi-Regular"/>
              </a:rPr>
              <a:t>شابهها</a:t>
            </a:r>
            <a:r>
              <a:rPr lang="ar-SA" sz="4400" b="1" dirty="0" smtClean="0">
                <a:solidFill>
                  <a:schemeClr val="bg2">
                    <a:lumMod val="10000"/>
                  </a:schemeClr>
                </a:solidFill>
                <a:latin typeface="DroidArabicKufi-Regular"/>
              </a:rPr>
              <a:t>.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42747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صور 2017\بطة 33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57" y="193718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وسيلة شرح مع سهم إلى الأسفل 9"/>
          <p:cNvSpPr/>
          <p:nvPr/>
        </p:nvSpPr>
        <p:spPr>
          <a:xfrm>
            <a:off x="180405" y="193718"/>
            <a:ext cx="6480720" cy="2552700"/>
          </a:xfrm>
          <a:prstGeom prst="downArrow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solidFill>
                  <a:schemeClr val="tx1"/>
                </a:solidFill>
              </a:rPr>
              <a:t>يَجوزُ أَنْ يَتَقَدَّم المفعول لأِجْلِهِ على فاعِلِهِ</a:t>
            </a:r>
            <a:r>
              <a:rPr lang="ar-SA" dirty="0" smtClean="0">
                <a:solidFill>
                  <a:schemeClr val="tx1"/>
                </a:solidFill>
              </a:rPr>
              <a:t>  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شريط مثقب 2"/>
          <p:cNvSpPr/>
          <p:nvPr/>
        </p:nvSpPr>
        <p:spPr>
          <a:xfrm>
            <a:off x="612453" y="3649588"/>
            <a:ext cx="6048672" cy="1895027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إعْجاباً بِالقَصيدَةِ صَفَّقَ الجُمْهورُ. </a:t>
            </a:r>
            <a:endParaRPr lang="ar-AE" sz="4000" b="1" dirty="0"/>
          </a:p>
        </p:txBody>
      </p:sp>
      <p:sp>
        <p:nvSpPr>
          <p:cNvPr id="5" name="سهم للأسفل 4"/>
          <p:cNvSpPr/>
          <p:nvPr/>
        </p:nvSpPr>
        <p:spPr>
          <a:xfrm>
            <a:off x="2052613" y="2929508"/>
            <a:ext cx="2592288" cy="7200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مثل</a:t>
            </a:r>
            <a:endParaRPr lang="ar-A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0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ذات 32 نقطة 1"/>
          <p:cNvSpPr/>
          <p:nvPr/>
        </p:nvSpPr>
        <p:spPr>
          <a:xfrm>
            <a:off x="1116509" y="1057300"/>
            <a:ext cx="6264696" cy="3528392"/>
          </a:xfrm>
          <a:prstGeom prst="star32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rgbClr val="C00000"/>
                </a:solidFill>
              </a:rPr>
              <a:t>النّهاية</a:t>
            </a:r>
            <a:r>
              <a:rPr lang="ar-SA" dirty="0" smtClean="0"/>
              <a:t>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50418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580</Words>
  <Application>Microsoft Office PowerPoint</Application>
  <PresentationFormat>مخصص</PresentationFormat>
  <Paragraphs>95</Paragraphs>
  <Slides>14</Slides>
  <Notes>14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mohamed hamed aloqil</dc:creator>
  <cp:lastModifiedBy>محمد حامد العقيلي </cp:lastModifiedBy>
  <cp:revision>133</cp:revision>
  <dcterms:created xsi:type="dcterms:W3CDTF">2017-11-10T12:10:39Z</dcterms:created>
  <dcterms:modified xsi:type="dcterms:W3CDTF">2018-03-03T09:13:33Z</dcterms:modified>
</cp:coreProperties>
</file>