
<file path=[Content_Types].xml><?xml version="1.0" encoding="utf-8"?>
<Types xmlns="http://schemas.openxmlformats.org/package/2006/content-types">
  <Default ContentType="image/svg+xml" Extension="sv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2" Type="http://schemas.openxmlformats.org/officeDocument/2006/relationships/slide" Target="slides/slide9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21/10/1441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العوامل وقابلية القسمة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(1-3)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21059"/>
            <a:ext cx="92578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التعرف إلى المضاعفات والعوامل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والعوامل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المشتركة الكبرى والعوامل المشتركة الصغرى والمضاعفات والأعداد الأولية المشتركة الصغرى، باستخدام اختبارات القسمة البسيطة؛ واستخدام «الغربال » لتكوين الأعداد الأولية التي طورها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أراتوستين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، وكتابة العدد وفقًا لعوامله الأولية مثل 500 = 2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 5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B1EB19-AF35-4F90-AD11-AD6515CE4ED3}"/>
              </a:ext>
            </a:extLst>
          </p:cNvPr>
          <p:cNvSpPr txBox="1"/>
          <p:nvPr/>
        </p:nvSpPr>
        <p:spPr>
          <a:xfrm>
            <a:off x="5758103" y="3429000"/>
            <a:ext cx="370646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عوامل الأعداد التالية: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8B23979-95E8-4C44-B409-9058174DC7A2}"/>
              </a:ext>
            </a:extLst>
          </p:cNvPr>
          <p:cNvSpPr/>
          <p:nvPr/>
        </p:nvSpPr>
        <p:spPr>
          <a:xfrm>
            <a:off x="4445242" y="72653"/>
            <a:ext cx="1457828" cy="523220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العوامل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00567C23-8043-4523-84CA-2C2E4A488708}"/>
              </a:ext>
            </a:extLst>
          </p:cNvPr>
          <p:cNvSpPr txBox="1"/>
          <p:nvPr/>
        </p:nvSpPr>
        <p:spPr>
          <a:xfrm>
            <a:off x="8207236" y="3690610"/>
            <a:ext cx="1005403" cy="17081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lnSpc>
                <a:spcPct val="200000"/>
              </a:lnSpc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  <a:p>
            <a:pPr marL="457200" indent="-457200" algn="r" rtl="1">
              <a:lnSpc>
                <a:spcPct val="200000"/>
              </a:lnSpc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64" name="مستطيل: زوايا مستديرة 63" hidden="1">
            <a:extLst>
              <a:ext uri="{FF2B5EF4-FFF2-40B4-BE49-F238E27FC236}">
                <a16:creationId xmlns:a16="http://schemas.microsoft.com/office/drawing/2014/main" id="{59F33E55-263A-426E-9C05-EF1019F4E317}"/>
              </a:ext>
            </a:extLst>
          </p:cNvPr>
          <p:cNvSpPr/>
          <p:nvPr/>
        </p:nvSpPr>
        <p:spPr>
          <a:xfrm>
            <a:off x="656467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ستطيل: زوايا مستديرة 43" hidden="1">
            <a:extLst>
              <a:ext uri="{FF2B5EF4-FFF2-40B4-BE49-F238E27FC236}">
                <a16:creationId xmlns:a16="http://schemas.microsoft.com/office/drawing/2014/main" id="{90E1D763-58A1-4FA3-B3B6-BAD1646EC93E}"/>
              </a:ext>
            </a:extLst>
          </p:cNvPr>
          <p:cNvSpPr/>
          <p:nvPr/>
        </p:nvSpPr>
        <p:spPr>
          <a:xfrm>
            <a:off x="6922031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5" name="مستطيل: زوايا مستديرة 44" hidden="1">
            <a:extLst>
              <a:ext uri="{FF2B5EF4-FFF2-40B4-BE49-F238E27FC236}">
                <a16:creationId xmlns:a16="http://schemas.microsoft.com/office/drawing/2014/main" id="{1805D65A-7887-4575-B501-7F89CDF4186F}"/>
              </a:ext>
            </a:extLst>
          </p:cNvPr>
          <p:cNvSpPr/>
          <p:nvPr/>
        </p:nvSpPr>
        <p:spPr>
          <a:xfrm>
            <a:off x="734172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6" name="مستطيل: زوايا مستديرة 45" hidden="1">
            <a:extLst>
              <a:ext uri="{FF2B5EF4-FFF2-40B4-BE49-F238E27FC236}">
                <a16:creationId xmlns:a16="http://schemas.microsoft.com/office/drawing/2014/main" id="{47EEBC1C-E609-493D-9594-0CDE81BD31F6}"/>
              </a:ext>
            </a:extLst>
          </p:cNvPr>
          <p:cNvSpPr/>
          <p:nvPr/>
        </p:nvSpPr>
        <p:spPr>
          <a:xfrm>
            <a:off x="7723092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ستطيل: زوايا مستديرة 46" hidden="1">
            <a:extLst>
              <a:ext uri="{FF2B5EF4-FFF2-40B4-BE49-F238E27FC236}">
                <a16:creationId xmlns:a16="http://schemas.microsoft.com/office/drawing/2014/main" id="{C2D324FF-5813-48C4-945F-0CB75212F6B1}"/>
              </a:ext>
            </a:extLst>
          </p:cNvPr>
          <p:cNvSpPr/>
          <p:nvPr/>
        </p:nvSpPr>
        <p:spPr>
          <a:xfrm>
            <a:off x="6922031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مستطيل: زوايا مستديرة 48" hidden="1">
            <a:extLst>
              <a:ext uri="{FF2B5EF4-FFF2-40B4-BE49-F238E27FC236}">
                <a16:creationId xmlns:a16="http://schemas.microsoft.com/office/drawing/2014/main" id="{1DF139D9-A4F1-4D35-B8F2-2488D2A3C879}"/>
              </a:ext>
            </a:extLst>
          </p:cNvPr>
          <p:cNvSpPr/>
          <p:nvPr/>
        </p:nvSpPr>
        <p:spPr>
          <a:xfrm>
            <a:off x="7341727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مستطيل: زوايا مستديرة 49" hidden="1">
            <a:extLst>
              <a:ext uri="{FF2B5EF4-FFF2-40B4-BE49-F238E27FC236}">
                <a16:creationId xmlns:a16="http://schemas.microsoft.com/office/drawing/2014/main" id="{2B240A01-AD8A-4BD7-94CD-D12D05FFD7D0}"/>
              </a:ext>
            </a:extLst>
          </p:cNvPr>
          <p:cNvSpPr/>
          <p:nvPr/>
        </p:nvSpPr>
        <p:spPr>
          <a:xfrm>
            <a:off x="7723092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مستطيل: زوايا مستديرة 50" hidden="1">
            <a:extLst>
              <a:ext uri="{FF2B5EF4-FFF2-40B4-BE49-F238E27FC236}">
                <a16:creationId xmlns:a16="http://schemas.microsoft.com/office/drawing/2014/main" id="{087436B2-843A-4B99-85A5-5E497ED48A96}"/>
              </a:ext>
            </a:extLst>
          </p:cNvPr>
          <p:cNvSpPr/>
          <p:nvPr/>
        </p:nvSpPr>
        <p:spPr>
          <a:xfrm>
            <a:off x="6158373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BDD2A64-9B5C-463B-9401-E398B0F0F50E}"/>
              </a:ext>
            </a:extLst>
          </p:cNvPr>
          <p:cNvSpPr txBox="1"/>
          <p:nvPr/>
        </p:nvSpPr>
        <p:spPr>
          <a:xfrm>
            <a:off x="5534508" y="4004244"/>
            <a:ext cx="25555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3 ، 4 ، 6 ، 12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2D3F95FA-5B24-4DD5-B4FC-FA8C75CE28EC}"/>
              </a:ext>
            </a:extLst>
          </p:cNvPr>
          <p:cNvSpPr txBox="1"/>
          <p:nvPr/>
        </p:nvSpPr>
        <p:spPr>
          <a:xfrm>
            <a:off x="5534508" y="4861864"/>
            <a:ext cx="25555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3 ، 6 ، 9 ، 18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6DE518A3-BF50-4E24-A181-B9FA4756CC47}"/>
              </a:ext>
            </a:extLst>
          </p:cNvPr>
          <p:cNvSpPr txBox="1"/>
          <p:nvPr/>
        </p:nvSpPr>
        <p:spPr>
          <a:xfrm>
            <a:off x="4342651" y="5646342"/>
            <a:ext cx="51219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العوامل المشتركة بين العددين 12 ، 18؟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7F1CA6D4-5042-42AF-A989-6E8B928B3943}"/>
              </a:ext>
            </a:extLst>
          </p:cNvPr>
          <p:cNvSpPr txBox="1"/>
          <p:nvPr/>
        </p:nvSpPr>
        <p:spPr>
          <a:xfrm>
            <a:off x="2873978" y="5653054"/>
            <a:ext cx="157126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3 ، 6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4CD0679A-5633-4948-9C85-FCF611E43F10}"/>
              </a:ext>
            </a:extLst>
          </p:cNvPr>
          <p:cNvSpPr txBox="1"/>
          <p:nvPr/>
        </p:nvSpPr>
        <p:spPr>
          <a:xfrm>
            <a:off x="4086170" y="6138837"/>
            <a:ext cx="53783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العامل المشترك الأكبر للعدديين 12 ، 18 ؟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DC5A34FB-5BBF-424D-9BEE-879635C0889E}"/>
              </a:ext>
            </a:extLst>
          </p:cNvPr>
          <p:cNvSpPr txBox="1"/>
          <p:nvPr/>
        </p:nvSpPr>
        <p:spPr>
          <a:xfrm>
            <a:off x="2930885" y="6138837"/>
            <a:ext cx="127791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م ك = 6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FCEC1D08-65BF-4709-BB34-62DDFBB5D1E1}"/>
              </a:ext>
            </a:extLst>
          </p:cNvPr>
          <p:cNvSpPr/>
          <p:nvPr/>
        </p:nvSpPr>
        <p:spPr>
          <a:xfrm>
            <a:off x="7762265" y="4014099"/>
            <a:ext cx="309127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2" name="مستطيل 51">
            <a:extLst>
              <a:ext uri="{FF2B5EF4-FFF2-40B4-BE49-F238E27FC236}">
                <a16:creationId xmlns:a16="http://schemas.microsoft.com/office/drawing/2014/main" id="{EE3A8ED3-0435-478E-BD6E-43A4A3179B06}"/>
              </a:ext>
            </a:extLst>
          </p:cNvPr>
          <p:cNvSpPr/>
          <p:nvPr/>
        </p:nvSpPr>
        <p:spPr>
          <a:xfrm>
            <a:off x="7391401" y="4014099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B398778D-6525-4609-8839-B437D8CEFD4B}"/>
              </a:ext>
            </a:extLst>
          </p:cNvPr>
          <p:cNvSpPr/>
          <p:nvPr/>
        </p:nvSpPr>
        <p:spPr>
          <a:xfrm>
            <a:off x="7012095" y="4014099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FD9F3ABA-66EC-4F04-B8B2-8626A105B9DD}"/>
              </a:ext>
            </a:extLst>
          </p:cNvPr>
          <p:cNvSpPr/>
          <p:nvPr/>
        </p:nvSpPr>
        <p:spPr>
          <a:xfrm>
            <a:off x="6607940" y="4014099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5" name="مستطيل 54">
            <a:extLst>
              <a:ext uri="{FF2B5EF4-FFF2-40B4-BE49-F238E27FC236}">
                <a16:creationId xmlns:a16="http://schemas.microsoft.com/office/drawing/2014/main" id="{76207D5C-1902-4281-AEE1-F8C2DCC61E57}"/>
              </a:ext>
            </a:extLst>
          </p:cNvPr>
          <p:cNvSpPr/>
          <p:nvPr/>
        </p:nvSpPr>
        <p:spPr>
          <a:xfrm>
            <a:off x="6203785" y="4014099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3BC2FAB3-7496-4455-B678-91EA91D03ED2}"/>
              </a:ext>
            </a:extLst>
          </p:cNvPr>
          <p:cNvSpPr/>
          <p:nvPr/>
        </p:nvSpPr>
        <p:spPr>
          <a:xfrm>
            <a:off x="5676900" y="4014099"/>
            <a:ext cx="513487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5" name="مستطيل 84">
            <a:extLst>
              <a:ext uri="{FF2B5EF4-FFF2-40B4-BE49-F238E27FC236}">
                <a16:creationId xmlns:a16="http://schemas.microsoft.com/office/drawing/2014/main" id="{51533EC8-A357-4067-9649-CEC25275CF1F}"/>
              </a:ext>
            </a:extLst>
          </p:cNvPr>
          <p:cNvSpPr/>
          <p:nvPr/>
        </p:nvSpPr>
        <p:spPr>
          <a:xfrm>
            <a:off x="7762265" y="4855152"/>
            <a:ext cx="309127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6" name="مستطيل 85">
            <a:extLst>
              <a:ext uri="{FF2B5EF4-FFF2-40B4-BE49-F238E27FC236}">
                <a16:creationId xmlns:a16="http://schemas.microsoft.com/office/drawing/2014/main" id="{EBE877BF-6A68-4F31-ACB6-A79A1C5B7574}"/>
              </a:ext>
            </a:extLst>
          </p:cNvPr>
          <p:cNvSpPr/>
          <p:nvPr/>
        </p:nvSpPr>
        <p:spPr>
          <a:xfrm>
            <a:off x="7391401" y="4855152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7" name="مستطيل 86">
            <a:extLst>
              <a:ext uri="{FF2B5EF4-FFF2-40B4-BE49-F238E27FC236}">
                <a16:creationId xmlns:a16="http://schemas.microsoft.com/office/drawing/2014/main" id="{7B9CCA63-7BAE-421A-BAF7-D0EEA9691D0D}"/>
              </a:ext>
            </a:extLst>
          </p:cNvPr>
          <p:cNvSpPr/>
          <p:nvPr/>
        </p:nvSpPr>
        <p:spPr>
          <a:xfrm>
            <a:off x="7012095" y="4855152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8" name="مستطيل 87">
            <a:extLst>
              <a:ext uri="{FF2B5EF4-FFF2-40B4-BE49-F238E27FC236}">
                <a16:creationId xmlns:a16="http://schemas.microsoft.com/office/drawing/2014/main" id="{FFE97C55-C03C-4CDA-942C-80E19C34BBC9}"/>
              </a:ext>
            </a:extLst>
          </p:cNvPr>
          <p:cNvSpPr/>
          <p:nvPr/>
        </p:nvSpPr>
        <p:spPr>
          <a:xfrm>
            <a:off x="6607940" y="4855152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9" name="مستطيل 88">
            <a:extLst>
              <a:ext uri="{FF2B5EF4-FFF2-40B4-BE49-F238E27FC236}">
                <a16:creationId xmlns:a16="http://schemas.microsoft.com/office/drawing/2014/main" id="{72A6FCB0-56D3-4508-A4C0-B4A5CAEF808E}"/>
              </a:ext>
            </a:extLst>
          </p:cNvPr>
          <p:cNvSpPr/>
          <p:nvPr/>
        </p:nvSpPr>
        <p:spPr>
          <a:xfrm>
            <a:off x="6203785" y="4855152"/>
            <a:ext cx="376492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0" name="مستطيل 89">
            <a:extLst>
              <a:ext uri="{FF2B5EF4-FFF2-40B4-BE49-F238E27FC236}">
                <a16:creationId xmlns:a16="http://schemas.microsoft.com/office/drawing/2014/main" id="{486DBEAD-3039-4E7F-BECD-21E8AD784658}"/>
              </a:ext>
            </a:extLst>
          </p:cNvPr>
          <p:cNvSpPr/>
          <p:nvPr/>
        </p:nvSpPr>
        <p:spPr>
          <a:xfrm>
            <a:off x="5676900" y="4855152"/>
            <a:ext cx="513487" cy="406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289D86CE-E6E1-4D47-8029-15CC5D360F99}"/>
              </a:ext>
            </a:extLst>
          </p:cNvPr>
          <p:cNvSpPr txBox="1"/>
          <p:nvPr/>
        </p:nvSpPr>
        <p:spPr>
          <a:xfrm>
            <a:off x="3616490" y="843445"/>
            <a:ext cx="58480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جميع الأعداد التي حاصل ضربها يساوي 10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A67B54DC-0771-4868-99D7-BF5C2D1E6B2E}"/>
              </a:ext>
            </a:extLst>
          </p:cNvPr>
          <p:cNvSpPr txBox="1"/>
          <p:nvPr/>
        </p:nvSpPr>
        <p:spPr>
          <a:xfrm>
            <a:off x="6490474" y="1439455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1×10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72BBC864-EF1E-4042-9A30-5BDD9E8F801A}"/>
              </a:ext>
            </a:extLst>
          </p:cNvPr>
          <p:cNvSpPr txBox="1"/>
          <p:nvPr/>
        </p:nvSpPr>
        <p:spPr>
          <a:xfrm>
            <a:off x="4953625" y="1439455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2×5</a:t>
            </a:r>
          </a:p>
        </p:txBody>
      </p:sp>
      <p:pic>
        <p:nvPicPr>
          <p:cNvPr id="11" name="رسم 10" descr="السهم: منحنى طفيف">
            <a:extLst>
              <a:ext uri="{FF2B5EF4-FFF2-40B4-BE49-F238E27FC236}">
                <a16:creationId xmlns:a16="http://schemas.microsoft.com/office/drawing/2014/main" id="{57428182-704A-41A0-A14A-3F4B8A86C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0000">
            <a:off x="7124142" y="1745724"/>
            <a:ext cx="455036" cy="455036"/>
          </a:xfrm>
          <a:prstGeom prst="rect">
            <a:avLst/>
          </a:prstGeom>
        </p:spPr>
      </p:pic>
      <p:sp>
        <p:nvSpPr>
          <p:cNvPr id="97" name="مربع نص 96">
            <a:extLst>
              <a:ext uri="{FF2B5EF4-FFF2-40B4-BE49-F238E27FC236}">
                <a16:creationId xmlns:a16="http://schemas.microsoft.com/office/drawing/2014/main" id="{AE417C52-B130-4251-AD8E-EB6E7CB90084}"/>
              </a:ext>
            </a:extLst>
          </p:cNvPr>
          <p:cNvSpPr txBox="1"/>
          <p:nvPr/>
        </p:nvSpPr>
        <p:spPr>
          <a:xfrm>
            <a:off x="7200341" y="2136222"/>
            <a:ext cx="7537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عامل</a:t>
            </a:r>
          </a:p>
        </p:txBody>
      </p:sp>
      <p:pic>
        <p:nvPicPr>
          <p:cNvPr id="94" name="رسم 93" descr="السهم: منحنى طفيف">
            <a:extLst>
              <a:ext uri="{FF2B5EF4-FFF2-40B4-BE49-F238E27FC236}">
                <a16:creationId xmlns:a16="http://schemas.microsoft.com/office/drawing/2014/main" id="{B1FF00C8-95D9-4DA6-B41F-136497D16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00000" flipH="1">
            <a:off x="6435154" y="1745724"/>
            <a:ext cx="455036" cy="455036"/>
          </a:xfrm>
          <a:prstGeom prst="rect">
            <a:avLst/>
          </a:prstGeom>
        </p:spPr>
      </p:pic>
      <p:sp>
        <p:nvSpPr>
          <p:cNvPr id="98" name="مربع نص 97">
            <a:extLst>
              <a:ext uri="{FF2B5EF4-FFF2-40B4-BE49-F238E27FC236}">
                <a16:creationId xmlns:a16="http://schemas.microsoft.com/office/drawing/2014/main" id="{F5D6FFA0-60CF-4834-B03C-66A558254D36}"/>
              </a:ext>
            </a:extLst>
          </p:cNvPr>
          <p:cNvSpPr txBox="1"/>
          <p:nvPr/>
        </p:nvSpPr>
        <p:spPr>
          <a:xfrm>
            <a:off x="6126830" y="2136222"/>
            <a:ext cx="7537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عامل</a:t>
            </a:r>
          </a:p>
        </p:txBody>
      </p:sp>
      <p:pic>
        <p:nvPicPr>
          <p:cNvPr id="95" name="رسم 94" descr="السهم: منحنى طفيف">
            <a:extLst>
              <a:ext uri="{FF2B5EF4-FFF2-40B4-BE49-F238E27FC236}">
                <a16:creationId xmlns:a16="http://schemas.microsoft.com/office/drawing/2014/main" id="{485A954A-63D6-433B-884D-3B29A37F5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0000">
            <a:off x="5407111" y="1745724"/>
            <a:ext cx="455036" cy="455036"/>
          </a:xfrm>
          <a:prstGeom prst="rect">
            <a:avLst/>
          </a:prstGeom>
        </p:spPr>
      </p:pic>
      <p:sp>
        <p:nvSpPr>
          <p:cNvPr id="99" name="مربع نص 98">
            <a:extLst>
              <a:ext uri="{FF2B5EF4-FFF2-40B4-BE49-F238E27FC236}">
                <a16:creationId xmlns:a16="http://schemas.microsoft.com/office/drawing/2014/main" id="{B5A97D37-697E-4F90-9770-5B88E416E296}"/>
              </a:ext>
            </a:extLst>
          </p:cNvPr>
          <p:cNvSpPr txBox="1"/>
          <p:nvPr/>
        </p:nvSpPr>
        <p:spPr>
          <a:xfrm>
            <a:off x="5407393" y="2136222"/>
            <a:ext cx="7537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عامل</a:t>
            </a:r>
          </a:p>
        </p:txBody>
      </p:sp>
      <p:pic>
        <p:nvPicPr>
          <p:cNvPr id="96" name="رسم 95" descr="السهم: منحنى طفيف">
            <a:extLst>
              <a:ext uri="{FF2B5EF4-FFF2-40B4-BE49-F238E27FC236}">
                <a16:creationId xmlns:a16="http://schemas.microsoft.com/office/drawing/2014/main" id="{C9C9C423-B3DF-4835-AFB7-4AB374B8B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00000" flipH="1">
            <a:off x="4779767" y="1745724"/>
            <a:ext cx="455036" cy="455036"/>
          </a:xfrm>
          <a:prstGeom prst="rect">
            <a:avLst/>
          </a:prstGeom>
        </p:spPr>
      </p:pic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42F4ABF4-DE8F-418E-97EB-F668774345AD}"/>
              </a:ext>
            </a:extLst>
          </p:cNvPr>
          <p:cNvSpPr txBox="1"/>
          <p:nvPr/>
        </p:nvSpPr>
        <p:spPr>
          <a:xfrm>
            <a:off x="4414084" y="2136222"/>
            <a:ext cx="7537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عامل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83215679-6D4C-4231-946F-72ECE98082B8}"/>
              </a:ext>
            </a:extLst>
          </p:cNvPr>
          <p:cNvSpPr txBox="1"/>
          <p:nvPr/>
        </p:nvSpPr>
        <p:spPr>
          <a:xfrm>
            <a:off x="3731598" y="2711466"/>
            <a:ext cx="420339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عوامل العدد 10 هي :  1 ، 2 ، 5 ، 10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42B3060B-811D-4612-AF43-41C9D7134005}"/>
              </a:ext>
            </a:extLst>
          </p:cNvPr>
          <p:cNvSpPr txBox="1"/>
          <p:nvPr/>
        </p:nvSpPr>
        <p:spPr>
          <a:xfrm>
            <a:off x="763545" y="709891"/>
            <a:ext cx="2542684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والعدد 10 يقبل </a:t>
            </a:r>
          </a:p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القسمة على كل عوامله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7E1EA78-73AE-432D-B828-DF809F34E5F6}"/>
              </a:ext>
            </a:extLst>
          </p:cNvPr>
          <p:cNvSpPr/>
          <p:nvPr/>
        </p:nvSpPr>
        <p:spPr>
          <a:xfrm>
            <a:off x="657546" y="595873"/>
            <a:ext cx="2733903" cy="1055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5293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8" grpId="0"/>
      <p:bldP spid="64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59" grpId="0"/>
      <p:bldP spid="77" grpId="0"/>
      <p:bldP spid="60" grpId="0"/>
      <p:bldP spid="3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/>
      <p:bldP spid="93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8B23979-95E8-4C44-B409-9058174DC7A2}"/>
              </a:ext>
            </a:extLst>
          </p:cNvPr>
          <p:cNvSpPr/>
          <p:nvPr/>
        </p:nvSpPr>
        <p:spPr>
          <a:xfrm>
            <a:off x="4086170" y="72653"/>
            <a:ext cx="2175972" cy="523220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قابلية القسمة</a:t>
            </a:r>
          </a:p>
        </p:txBody>
      </p:sp>
      <p:sp>
        <p:nvSpPr>
          <p:cNvPr id="64" name="مستطيل: زوايا مستديرة 63" hidden="1">
            <a:extLst>
              <a:ext uri="{FF2B5EF4-FFF2-40B4-BE49-F238E27FC236}">
                <a16:creationId xmlns:a16="http://schemas.microsoft.com/office/drawing/2014/main" id="{59F33E55-263A-426E-9C05-EF1019F4E317}"/>
              </a:ext>
            </a:extLst>
          </p:cNvPr>
          <p:cNvSpPr/>
          <p:nvPr/>
        </p:nvSpPr>
        <p:spPr>
          <a:xfrm>
            <a:off x="656467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ستطيل: زوايا مستديرة 43" hidden="1">
            <a:extLst>
              <a:ext uri="{FF2B5EF4-FFF2-40B4-BE49-F238E27FC236}">
                <a16:creationId xmlns:a16="http://schemas.microsoft.com/office/drawing/2014/main" id="{90E1D763-58A1-4FA3-B3B6-BAD1646EC93E}"/>
              </a:ext>
            </a:extLst>
          </p:cNvPr>
          <p:cNvSpPr/>
          <p:nvPr/>
        </p:nvSpPr>
        <p:spPr>
          <a:xfrm>
            <a:off x="6922031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5" name="مستطيل: زوايا مستديرة 44" hidden="1">
            <a:extLst>
              <a:ext uri="{FF2B5EF4-FFF2-40B4-BE49-F238E27FC236}">
                <a16:creationId xmlns:a16="http://schemas.microsoft.com/office/drawing/2014/main" id="{1805D65A-7887-4575-B501-7F89CDF4186F}"/>
              </a:ext>
            </a:extLst>
          </p:cNvPr>
          <p:cNvSpPr/>
          <p:nvPr/>
        </p:nvSpPr>
        <p:spPr>
          <a:xfrm>
            <a:off x="734172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6" name="مستطيل: زوايا مستديرة 45" hidden="1">
            <a:extLst>
              <a:ext uri="{FF2B5EF4-FFF2-40B4-BE49-F238E27FC236}">
                <a16:creationId xmlns:a16="http://schemas.microsoft.com/office/drawing/2014/main" id="{47EEBC1C-E609-493D-9594-0CDE81BD31F6}"/>
              </a:ext>
            </a:extLst>
          </p:cNvPr>
          <p:cNvSpPr/>
          <p:nvPr/>
        </p:nvSpPr>
        <p:spPr>
          <a:xfrm>
            <a:off x="7723092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ستطيل: زوايا مستديرة 46" hidden="1">
            <a:extLst>
              <a:ext uri="{FF2B5EF4-FFF2-40B4-BE49-F238E27FC236}">
                <a16:creationId xmlns:a16="http://schemas.microsoft.com/office/drawing/2014/main" id="{C2D324FF-5813-48C4-945F-0CB75212F6B1}"/>
              </a:ext>
            </a:extLst>
          </p:cNvPr>
          <p:cNvSpPr/>
          <p:nvPr/>
        </p:nvSpPr>
        <p:spPr>
          <a:xfrm>
            <a:off x="6922031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مستطيل: زوايا مستديرة 48" hidden="1">
            <a:extLst>
              <a:ext uri="{FF2B5EF4-FFF2-40B4-BE49-F238E27FC236}">
                <a16:creationId xmlns:a16="http://schemas.microsoft.com/office/drawing/2014/main" id="{1DF139D9-A4F1-4D35-B8F2-2488D2A3C879}"/>
              </a:ext>
            </a:extLst>
          </p:cNvPr>
          <p:cNvSpPr/>
          <p:nvPr/>
        </p:nvSpPr>
        <p:spPr>
          <a:xfrm>
            <a:off x="7341727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مستطيل: زوايا مستديرة 49" hidden="1">
            <a:extLst>
              <a:ext uri="{FF2B5EF4-FFF2-40B4-BE49-F238E27FC236}">
                <a16:creationId xmlns:a16="http://schemas.microsoft.com/office/drawing/2014/main" id="{2B240A01-AD8A-4BD7-94CD-D12D05FFD7D0}"/>
              </a:ext>
            </a:extLst>
          </p:cNvPr>
          <p:cNvSpPr/>
          <p:nvPr/>
        </p:nvSpPr>
        <p:spPr>
          <a:xfrm>
            <a:off x="7723092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مستطيل: زوايا مستديرة 50" hidden="1">
            <a:extLst>
              <a:ext uri="{FF2B5EF4-FFF2-40B4-BE49-F238E27FC236}">
                <a16:creationId xmlns:a16="http://schemas.microsoft.com/office/drawing/2014/main" id="{087436B2-843A-4B99-85A5-5E497ED48A96}"/>
              </a:ext>
            </a:extLst>
          </p:cNvPr>
          <p:cNvSpPr/>
          <p:nvPr/>
        </p:nvSpPr>
        <p:spPr>
          <a:xfrm>
            <a:off x="6158373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289D86CE-E6E1-4D47-8029-15CC5D360F99}"/>
              </a:ext>
            </a:extLst>
          </p:cNvPr>
          <p:cNvSpPr txBox="1"/>
          <p:nvPr/>
        </p:nvSpPr>
        <p:spPr>
          <a:xfrm>
            <a:off x="5252142" y="636969"/>
            <a:ext cx="43973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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اختبر قابلية قسمة العدد 2520 على: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83215679-6D4C-4231-946F-72ECE98082B8}"/>
              </a:ext>
            </a:extLst>
          </p:cNvPr>
          <p:cNvSpPr txBox="1"/>
          <p:nvPr/>
        </p:nvSpPr>
        <p:spPr>
          <a:xfrm>
            <a:off x="6025053" y="5097388"/>
            <a:ext cx="276550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قابلية القسمة على 7:الطريقة الأولى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7E1EA78-73AE-432D-B828-DF809F34E5F6}"/>
              </a:ext>
            </a:extLst>
          </p:cNvPr>
          <p:cNvSpPr/>
          <p:nvPr/>
        </p:nvSpPr>
        <p:spPr>
          <a:xfrm>
            <a:off x="231809" y="381295"/>
            <a:ext cx="3123538" cy="26401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52DF4827-5DA2-4052-9EBB-074B2A0990EC}"/>
              </a:ext>
            </a:extLst>
          </p:cNvPr>
          <p:cNvGrpSpPr/>
          <p:nvPr/>
        </p:nvGrpSpPr>
        <p:grpSpPr>
          <a:xfrm>
            <a:off x="314436" y="-2323276"/>
            <a:ext cx="3081292" cy="2400657"/>
            <a:chOff x="124439" y="404617"/>
            <a:chExt cx="3081292" cy="2400657"/>
          </a:xfrm>
        </p:grpSpPr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42B3060B-811D-4612-AF43-41C9D7134005}"/>
                </a:ext>
              </a:extLst>
            </p:cNvPr>
            <p:cNvSpPr txBox="1"/>
            <p:nvPr/>
          </p:nvSpPr>
          <p:spPr>
            <a:xfrm>
              <a:off x="784073" y="404617"/>
              <a:ext cx="1617751" cy="33855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1600" b="1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يقبل العدد القسمة على :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6A7EB9C4-F17A-4D7C-8122-B1BE07D7F037}"/>
                </a:ext>
              </a:extLst>
            </p:cNvPr>
            <p:cNvSpPr txBox="1"/>
            <p:nvPr/>
          </p:nvSpPr>
          <p:spPr>
            <a:xfrm>
              <a:off x="124439" y="743171"/>
              <a:ext cx="3081292" cy="206210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 إذا كان العدد زوجياً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 إذا كان مجموع أرقامه يقبل القسمة على 3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 إذا كان أول رقمين في العدد يقبل القسمة على 4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 إذا كان آحاده صفراً أو 5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 إذا كان يقبل القسمة على 2و3 معاً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 إذا كان أول ثلاثة أرقام يقبل القسمة على8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 إذا كان مجموع أرقام العدد يقبل القسمة على 9</a:t>
              </a:r>
            </a:p>
            <a:p>
              <a:pPr algn="r" rtl="1"/>
              <a:r>
                <a:rPr lang="ar-OM" sz="1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 إذا كان آحاده صفراً</a:t>
              </a:r>
            </a:p>
          </p:txBody>
        </p:sp>
      </p:grp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5C3C4E6D-B3B5-495C-B792-A5F7BD2E2D5A}"/>
              </a:ext>
            </a:extLst>
          </p:cNvPr>
          <p:cNvSpPr txBox="1"/>
          <p:nvPr/>
        </p:nvSpPr>
        <p:spPr>
          <a:xfrm>
            <a:off x="8165801" y="1171950"/>
            <a:ext cx="1005404" cy="39703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  <a:p>
            <a:pPr marL="457200" indent="-457200" algn="r" rtl="1">
              <a:buFont typeface="Wingdings" panose="05000000000000000000" pitchFamily="2" charset="2"/>
              <a:buChar char="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2DC58C84-6215-4E81-84D1-AA6B665F45E7}"/>
              </a:ext>
            </a:extLst>
          </p:cNvPr>
          <p:cNvSpPr txBox="1"/>
          <p:nvPr/>
        </p:nvSpPr>
        <p:spPr>
          <a:xfrm>
            <a:off x="4818836" y="1170463"/>
            <a:ext cx="35637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لأنه آحاده صفر وهو عدد زوجي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41DD35A0-1337-4143-AD3B-03534D4813AC}"/>
              </a:ext>
            </a:extLst>
          </p:cNvPr>
          <p:cNvSpPr txBox="1"/>
          <p:nvPr/>
        </p:nvSpPr>
        <p:spPr>
          <a:xfrm>
            <a:off x="3802532" y="1600184"/>
            <a:ext cx="458010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 مجموع أرقامه 9 وهو يقبل القسمة على 3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146208F1-13B0-4C91-AB34-7E6D28A21A90}"/>
              </a:ext>
            </a:extLst>
          </p:cNvPr>
          <p:cNvSpPr txBox="1"/>
          <p:nvPr/>
        </p:nvSpPr>
        <p:spPr>
          <a:xfrm>
            <a:off x="3340866" y="2029905"/>
            <a:ext cx="504176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 أول رقمين عبارة عن عدد يقبل القسمة على 4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941A8925-43A9-4573-9A22-DE4DDEBED118}"/>
              </a:ext>
            </a:extLst>
          </p:cNvPr>
          <p:cNvSpPr txBox="1"/>
          <p:nvPr/>
        </p:nvSpPr>
        <p:spPr>
          <a:xfrm>
            <a:off x="6409014" y="2459626"/>
            <a:ext cx="197361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لأنه يبدأ بصفر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A98545EB-4643-4668-9A29-D073CBE8FA5B}"/>
              </a:ext>
            </a:extLst>
          </p:cNvPr>
          <p:cNvSpPr txBox="1"/>
          <p:nvPr/>
        </p:nvSpPr>
        <p:spPr>
          <a:xfrm>
            <a:off x="5028829" y="2889347"/>
            <a:ext cx="33538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لأنه يقبل القسمة على 2و3 معاً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7E4083E4-9B0A-47AB-B12D-834127433AC6}"/>
              </a:ext>
            </a:extLst>
          </p:cNvPr>
          <p:cNvSpPr txBox="1"/>
          <p:nvPr/>
        </p:nvSpPr>
        <p:spPr>
          <a:xfrm>
            <a:off x="7048613" y="3319068"/>
            <a:ext cx="133401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القسمة 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E20E20EE-5DBD-4F89-8C16-561EBBE6363B}"/>
              </a:ext>
            </a:extLst>
          </p:cNvPr>
          <p:cNvSpPr txBox="1"/>
          <p:nvPr/>
        </p:nvSpPr>
        <p:spPr>
          <a:xfrm>
            <a:off x="2888820" y="3748789"/>
            <a:ext cx="549381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 أرقامه الثلاثة الأولى تكون عدد يقبل القسمة على 8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E6297841-73C6-40A3-BA4D-94A37EBB0AB7}"/>
              </a:ext>
            </a:extLst>
          </p:cNvPr>
          <p:cNvSpPr txBox="1"/>
          <p:nvPr/>
        </p:nvSpPr>
        <p:spPr>
          <a:xfrm>
            <a:off x="4451748" y="4178510"/>
            <a:ext cx="39308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 مجموع أرقامه يقبل القسمة على 9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8968F0F0-AFE7-46A6-A0B8-F9F827F76728}"/>
              </a:ext>
            </a:extLst>
          </p:cNvPr>
          <p:cNvSpPr txBox="1"/>
          <p:nvPr/>
        </p:nvSpPr>
        <p:spPr>
          <a:xfrm>
            <a:off x="6409014" y="4608231"/>
            <a:ext cx="197361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لأنه يبدأ بصفر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1855C88E-F143-4401-8C60-0B456BFE2254}"/>
              </a:ext>
            </a:extLst>
          </p:cNvPr>
          <p:cNvSpPr/>
          <p:nvPr/>
        </p:nvSpPr>
        <p:spPr>
          <a:xfrm>
            <a:off x="472611" y="4993240"/>
            <a:ext cx="8445358" cy="1962364"/>
          </a:xfrm>
          <a:custGeom>
            <a:avLst/>
            <a:gdLst>
              <a:gd name="connsiteX0" fmla="*/ 0 w 8445358"/>
              <a:gd name="connsiteY0" fmla="*/ 0 h 1962364"/>
              <a:gd name="connsiteX1" fmla="*/ 647477 w 8445358"/>
              <a:gd name="connsiteY1" fmla="*/ 0 h 1962364"/>
              <a:gd name="connsiteX2" fmla="*/ 957141 w 8445358"/>
              <a:gd name="connsiteY2" fmla="*/ 0 h 1962364"/>
              <a:gd name="connsiteX3" fmla="*/ 1689072 w 8445358"/>
              <a:gd name="connsiteY3" fmla="*/ 0 h 1962364"/>
              <a:gd name="connsiteX4" fmla="*/ 2252095 w 8445358"/>
              <a:gd name="connsiteY4" fmla="*/ 0 h 1962364"/>
              <a:gd name="connsiteX5" fmla="*/ 2815119 w 8445358"/>
              <a:gd name="connsiteY5" fmla="*/ 0 h 1962364"/>
              <a:gd name="connsiteX6" fmla="*/ 3209236 w 8445358"/>
              <a:gd name="connsiteY6" fmla="*/ 0 h 1962364"/>
              <a:gd name="connsiteX7" fmla="*/ 3941167 w 8445358"/>
              <a:gd name="connsiteY7" fmla="*/ 0 h 1962364"/>
              <a:gd name="connsiteX8" fmla="*/ 4250830 w 8445358"/>
              <a:gd name="connsiteY8" fmla="*/ 0 h 1962364"/>
              <a:gd name="connsiteX9" fmla="*/ 4729400 w 8445358"/>
              <a:gd name="connsiteY9" fmla="*/ 0 h 1962364"/>
              <a:gd name="connsiteX10" fmla="*/ 5123517 w 8445358"/>
              <a:gd name="connsiteY10" fmla="*/ 0 h 1962364"/>
              <a:gd name="connsiteX11" fmla="*/ 5855448 w 8445358"/>
              <a:gd name="connsiteY11" fmla="*/ 0 h 1962364"/>
              <a:gd name="connsiteX12" fmla="*/ 6334018 w 8445358"/>
              <a:gd name="connsiteY12" fmla="*/ 0 h 1962364"/>
              <a:gd name="connsiteX13" fmla="*/ 6643682 w 8445358"/>
              <a:gd name="connsiteY13" fmla="*/ 0 h 1962364"/>
              <a:gd name="connsiteX14" fmla="*/ 7037798 w 8445358"/>
              <a:gd name="connsiteY14" fmla="*/ 0 h 1962364"/>
              <a:gd name="connsiteX15" fmla="*/ 7516369 w 8445358"/>
              <a:gd name="connsiteY15" fmla="*/ 0 h 1962364"/>
              <a:gd name="connsiteX16" fmla="*/ 8445358 w 8445358"/>
              <a:gd name="connsiteY16" fmla="*/ 0 h 1962364"/>
              <a:gd name="connsiteX17" fmla="*/ 8445358 w 8445358"/>
              <a:gd name="connsiteY17" fmla="*/ 490591 h 1962364"/>
              <a:gd name="connsiteX18" fmla="*/ 8445358 w 8445358"/>
              <a:gd name="connsiteY18" fmla="*/ 1000806 h 1962364"/>
              <a:gd name="connsiteX19" fmla="*/ 8445358 w 8445358"/>
              <a:gd name="connsiteY19" fmla="*/ 1432526 h 1962364"/>
              <a:gd name="connsiteX20" fmla="*/ 8445358 w 8445358"/>
              <a:gd name="connsiteY20" fmla="*/ 1962364 h 1962364"/>
              <a:gd name="connsiteX21" fmla="*/ 7966788 w 8445358"/>
              <a:gd name="connsiteY21" fmla="*/ 1962364 h 1962364"/>
              <a:gd name="connsiteX22" fmla="*/ 7488217 w 8445358"/>
              <a:gd name="connsiteY22" fmla="*/ 1962364 h 1962364"/>
              <a:gd name="connsiteX23" fmla="*/ 7094101 w 8445358"/>
              <a:gd name="connsiteY23" fmla="*/ 1962364 h 1962364"/>
              <a:gd name="connsiteX24" fmla="*/ 6615530 w 8445358"/>
              <a:gd name="connsiteY24" fmla="*/ 1962364 h 1962364"/>
              <a:gd name="connsiteX25" fmla="*/ 5883599 w 8445358"/>
              <a:gd name="connsiteY25" fmla="*/ 1962364 h 1962364"/>
              <a:gd name="connsiteX26" fmla="*/ 5573936 w 8445358"/>
              <a:gd name="connsiteY26" fmla="*/ 1962364 h 1962364"/>
              <a:gd name="connsiteX27" fmla="*/ 5179820 w 8445358"/>
              <a:gd name="connsiteY27" fmla="*/ 1962364 h 1962364"/>
              <a:gd name="connsiteX28" fmla="*/ 4870156 w 8445358"/>
              <a:gd name="connsiteY28" fmla="*/ 1962364 h 1962364"/>
              <a:gd name="connsiteX29" fmla="*/ 4222679 w 8445358"/>
              <a:gd name="connsiteY29" fmla="*/ 1962364 h 1962364"/>
              <a:gd name="connsiteX30" fmla="*/ 3659655 w 8445358"/>
              <a:gd name="connsiteY30" fmla="*/ 1962364 h 1962364"/>
              <a:gd name="connsiteX31" fmla="*/ 3096631 w 8445358"/>
              <a:gd name="connsiteY31" fmla="*/ 1962364 h 1962364"/>
              <a:gd name="connsiteX32" fmla="*/ 2364700 w 8445358"/>
              <a:gd name="connsiteY32" fmla="*/ 1962364 h 1962364"/>
              <a:gd name="connsiteX33" fmla="*/ 1717223 w 8445358"/>
              <a:gd name="connsiteY33" fmla="*/ 1962364 h 1962364"/>
              <a:gd name="connsiteX34" fmla="*/ 1407560 w 8445358"/>
              <a:gd name="connsiteY34" fmla="*/ 1962364 h 1962364"/>
              <a:gd name="connsiteX35" fmla="*/ 760082 w 8445358"/>
              <a:gd name="connsiteY35" fmla="*/ 1962364 h 1962364"/>
              <a:gd name="connsiteX36" fmla="*/ 0 w 8445358"/>
              <a:gd name="connsiteY36" fmla="*/ 1962364 h 1962364"/>
              <a:gd name="connsiteX37" fmla="*/ 0 w 8445358"/>
              <a:gd name="connsiteY37" fmla="*/ 1432526 h 1962364"/>
              <a:gd name="connsiteX38" fmla="*/ 0 w 8445358"/>
              <a:gd name="connsiteY38" fmla="*/ 922311 h 1962364"/>
              <a:gd name="connsiteX39" fmla="*/ 0 w 8445358"/>
              <a:gd name="connsiteY39" fmla="*/ 431720 h 1962364"/>
              <a:gd name="connsiteX40" fmla="*/ 0 w 8445358"/>
              <a:gd name="connsiteY40" fmla="*/ 0 h 196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445358" h="1962364" extrusionOk="0">
                <a:moveTo>
                  <a:pt x="0" y="0"/>
                </a:moveTo>
                <a:cubicBezTo>
                  <a:pt x="253679" y="-21187"/>
                  <a:pt x="412941" y="12665"/>
                  <a:pt x="647477" y="0"/>
                </a:cubicBezTo>
                <a:cubicBezTo>
                  <a:pt x="882013" y="-12665"/>
                  <a:pt x="852142" y="19197"/>
                  <a:pt x="957141" y="0"/>
                </a:cubicBezTo>
                <a:cubicBezTo>
                  <a:pt x="1062140" y="-19197"/>
                  <a:pt x="1476172" y="79324"/>
                  <a:pt x="1689072" y="0"/>
                </a:cubicBezTo>
                <a:cubicBezTo>
                  <a:pt x="1901972" y="-79324"/>
                  <a:pt x="1993344" y="18307"/>
                  <a:pt x="2252095" y="0"/>
                </a:cubicBezTo>
                <a:cubicBezTo>
                  <a:pt x="2510846" y="-18307"/>
                  <a:pt x="2552438" y="57849"/>
                  <a:pt x="2815119" y="0"/>
                </a:cubicBezTo>
                <a:cubicBezTo>
                  <a:pt x="3077800" y="-57849"/>
                  <a:pt x="3121553" y="19695"/>
                  <a:pt x="3209236" y="0"/>
                </a:cubicBezTo>
                <a:cubicBezTo>
                  <a:pt x="3296919" y="-19695"/>
                  <a:pt x="3787504" y="73964"/>
                  <a:pt x="3941167" y="0"/>
                </a:cubicBezTo>
                <a:cubicBezTo>
                  <a:pt x="4094830" y="-73964"/>
                  <a:pt x="4123719" y="7880"/>
                  <a:pt x="4250830" y="0"/>
                </a:cubicBezTo>
                <a:cubicBezTo>
                  <a:pt x="4377941" y="-7880"/>
                  <a:pt x="4606939" y="48087"/>
                  <a:pt x="4729400" y="0"/>
                </a:cubicBezTo>
                <a:cubicBezTo>
                  <a:pt x="4851861" y="-48087"/>
                  <a:pt x="4948448" y="8463"/>
                  <a:pt x="5123517" y="0"/>
                </a:cubicBezTo>
                <a:cubicBezTo>
                  <a:pt x="5298586" y="-8463"/>
                  <a:pt x="5670219" y="81900"/>
                  <a:pt x="5855448" y="0"/>
                </a:cubicBezTo>
                <a:cubicBezTo>
                  <a:pt x="6040677" y="-81900"/>
                  <a:pt x="6226226" y="44628"/>
                  <a:pt x="6334018" y="0"/>
                </a:cubicBezTo>
                <a:cubicBezTo>
                  <a:pt x="6441810" y="-44628"/>
                  <a:pt x="6558702" y="20185"/>
                  <a:pt x="6643682" y="0"/>
                </a:cubicBezTo>
                <a:cubicBezTo>
                  <a:pt x="6728662" y="-20185"/>
                  <a:pt x="6928493" y="24292"/>
                  <a:pt x="7037798" y="0"/>
                </a:cubicBezTo>
                <a:cubicBezTo>
                  <a:pt x="7147103" y="-24292"/>
                  <a:pt x="7351950" y="53124"/>
                  <a:pt x="7516369" y="0"/>
                </a:cubicBezTo>
                <a:cubicBezTo>
                  <a:pt x="7680788" y="-53124"/>
                  <a:pt x="8000371" y="50529"/>
                  <a:pt x="8445358" y="0"/>
                </a:cubicBezTo>
                <a:cubicBezTo>
                  <a:pt x="8496929" y="234704"/>
                  <a:pt x="8441925" y="380673"/>
                  <a:pt x="8445358" y="490591"/>
                </a:cubicBezTo>
                <a:cubicBezTo>
                  <a:pt x="8448791" y="600509"/>
                  <a:pt x="8396581" y="835468"/>
                  <a:pt x="8445358" y="1000806"/>
                </a:cubicBezTo>
                <a:cubicBezTo>
                  <a:pt x="8494135" y="1166144"/>
                  <a:pt x="8417075" y="1311911"/>
                  <a:pt x="8445358" y="1432526"/>
                </a:cubicBezTo>
                <a:cubicBezTo>
                  <a:pt x="8473641" y="1553141"/>
                  <a:pt x="8442309" y="1730337"/>
                  <a:pt x="8445358" y="1962364"/>
                </a:cubicBezTo>
                <a:cubicBezTo>
                  <a:pt x="8263433" y="1972017"/>
                  <a:pt x="8066551" y="1939793"/>
                  <a:pt x="7966788" y="1962364"/>
                </a:cubicBezTo>
                <a:cubicBezTo>
                  <a:pt x="7867025" y="1984935"/>
                  <a:pt x="7619372" y="1921492"/>
                  <a:pt x="7488217" y="1962364"/>
                </a:cubicBezTo>
                <a:cubicBezTo>
                  <a:pt x="7357062" y="2003236"/>
                  <a:pt x="7225832" y="1920406"/>
                  <a:pt x="7094101" y="1962364"/>
                </a:cubicBezTo>
                <a:cubicBezTo>
                  <a:pt x="6962370" y="2004322"/>
                  <a:pt x="6743804" y="1916645"/>
                  <a:pt x="6615530" y="1962364"/>
                </a:cubicBezTo>
                <a:cubicBezTo>
                  <a:pt x="6487256" y="2008083"/>
                  <a:pt x="6197712" y="1948832"/>
                  <a:pt x="5883599" y="1962364"/>
                </a:cubicBezTo>
                <a:cubicBezTo>
                  <a:pt x="5569486" y="1975896"/>
                  <a:pt x="5664985" y="1959014"/>
                  <a:pt x="5573936" y="1962364"/>
                </a:cubicBezTo>
                <a:cubicBezTo>
                  <a:pt x="5482887" y="1965714"/>
                  <a:pt x="5274934" y="1919180"/>
                  <a:pt x="5179820" y="1962364"/>
                </a:cubicBezTo>
                <a:cubicBezTo>
                  <a:pt x="5084706" y="2005548"/>
                  <a:pt x="4975697" y="1944142"/>
                  <a:pt x="4870156" y="1962364"/>
                </a:cubicBezTo>
                <a:cubicBezTo>
                  <a:pt x="4764615" y="1980586"/>
                  <a:pt x="4447541" y="1886956"/>
                  <a:pt x="4222679" y="1962364"/>
                </a:cubicBezTo>
                <a:cubicBezTo>
                  <a:pt x="3997817" y="2037772"/>
                  <a:pt x="3922387" y="1941400"/>
                  <a:pt x="3659655" y="1962364"/>
                </a:cubicBezTo>
                <a:cubicBezTo>
                  <a:pt x="3396923" y="1983328"/>
                  <a:pt x="3296974" y="1958499"/>
                  <a:pt x="3096631" y="1962364"/>
                </a:cubicBezTo>
                <a:cubicBezTo>
                  <a:pt x="2896288" y="1966229"/>
                  <a:pt x="2720866" y="1930510"/>
                  <a:pt x="2364700" y="1962364"/>
                </a:cubicBezTo>
                <a:cubicBezTo>
                  <a:pt x="2008534" y="1994218"/>
                  <a:pt x="1907774" y="1917120"/>
                  <a:pt x="1717223" y="1962364"/>
                </a:cubicBezTo>
                <a:cubicBezTo>
                  <a:pt x="1526672" y="2007608"/>
                  <a:pt x="1556480" y="1933060"/>
                  <a:pt x="1407560" y="1962364"/>
                </a:cubicBezTo>
                <a:cubicBezTo>
                  <a:pt x="1258640" y="1991668"/>
                  <a:pt x="927724" y="1929113"/>
                  <a:pt x="760082" y="1962364"/>
                </a:cubicBezTo>
                <a:cubicBezTo>
                  <a:pt x="592440" y="1995615"/>
                  <a:pt x="240574" y="1879174"/>
                  <a:pt x="0" y="1962364"/>
                </a:cubicBezTo>
                <a:cubicBezTo>
                  <a:pt x="-52503" y="1731196"/>
                  <a:pt x="63497" y="1689660"/>
                  <a:pt x="0" y="1432526"/>
                </a:cubicBezTo>
                <a:cubicBezTo>
                  <a:pt x="-63497" y="1175392"/>
                  <a:pt x="10843" y="1059052"/>
                  <a:pt x="0" y="922311"/>
                </a:cubicBezTo>
                <a:cubicBezTo>
                  <a:pt x="-10843" y="785571"/>
                  <a:pt x="3980" y="646808"/>
                  <a:pt x="0" y="431720"/>
                </a:cubicBezTo>
                <a:cubicBezTo>
                  <a:pt x="-3980" y="216632"/>
                  <a:pt x="25680" y="190128"/>
                  <a:pt x="0" y="0"/>
                </a:cubicBezTo>
                <a:close/>
              </a:path>
            </a:pathLst>
          </a:custGeom>
          <a:noFill/>
          <a:ln>
            <a:solidFill>
              <a:srgbClr val="DA9742"/>
            </a:solidFill>
            <a:extLst>
              <a:ext uri="{C807C97D-BFC1-408E-A445-0C87EB9F89A2}">
                <ask:lineSketchStyleProps xmlns:ask="http://schemas.microsoft.com/office/drawing/2018/sketchyshapes" sd="394800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7DC5B7D1-509D-4EA1-986C-C1A3743DE2BF}"/>
              </a:ext>
            </a:extLst>
          </p:cNvPr>
          <p:cNvSpPr txBox="1"/>
          <p:nvPr/>
        </p:nvSpPr>
        <p:spPr>
          <a:xfrm>
            <a:off x="6262142" y="5484859"/>
            <a:ext cx="2560316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نضرب الآحاد في 2</a:t>
            </a:r>
          </a:p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نطرح هذا الناتج من المتبقي</a:t>
            </a:r>
          </a:p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تختبر قابلية القسمة</a:t>
            </a:r>
          </a:p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نعيد الخطوات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1BB7CBA8-10CF-48B8-9139-F4821B6A953A}"/>
              </a:ext>
            </a:extLst>
          </p:cNvPr>
          <p:cNvSpPr txBox="1"/>
          <p:nvPr/>
        </p:nvSpPr>
        <p:spPr>
          <a:xfrm>
            <a:off x="1894482" y="5097388"/>
            <a:ext cx="27366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قابلية القسمة على 7:الطريقة الثانية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3F623B65-149A-4B4C-9D8E-7DA094B71316}"/>
              </a:ext>
            </a:extLst>
          </p:cNvPr>
          <p:cNvSpPr txBox="1"/>
          <p:nvPr/>
        </p:nvSpPr>
        <p:spPr>
          <a:xfrm>
            <a:off x="1992109" y="5484859"/>
            <a:ext cx="2685351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نضرب الآحاد في 5</a:t>
            </a:r>
          </a:p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نجمع الناتج إلى العدد المتبقي</a:t>
            </a:r>
          </a:p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تختبر قابلية القسمة</a:t>
            </a:r>
          </a:p>
          <a:p>
            <a:pPr marL="342900" indent="-342900" algn="r" rtl="1">
              <a:buFont typeface="Wingdings 2" panose="05020102010507070707" pitchFamily="18" charset="2"/>
              <a:buChar char="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نعيد الخطوات</a:t>
            </a:r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16CCBD10-E099-4CCC-80A3-114F31EF7F6F}"/>
              </a:ext>
            </a:extLst>
          </p:cNvPr>
          <p:cNvSpPr/>
          <p:nvPr/>
        </p:nvSpPr>
        <p:spPr>
          <a:xfrm flipH="1">
            <a:off x="4400839" y="4993241"/>
            <a:ext cx="304725" cy="1962364"/>
          </a:xfrm>
          <a:custGeom>
            <a:avLst/>
            <a:gdLst>
              <a:gd name="connsiteX0" fmla="*/ 0 w 304725"/>
              <a:gd name="connsiteY0" fmla="*/ 0 h 2661007"/>
              <a:gd name="connsiteX1" fmla="*/ 0 w 304725"/>
              <a:gd name="connsiteY1" fmla="*/ 2661007 h 266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725" h="2661007" extrusionOk="0">
                <a:moveTo>
                  <a:pt x="0" y="0"/>
                </a:moveTo>
                <a:cubicBezTo>
                  <a:pt x="-86092" y="391979"/>
                  <a:pt x="-93191" y="1757478"/>
                  <a:pt x="0" y="2661007"/>
                </a:cubicBezTo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853998062">
                  <a:custGeom>
                    <a:avLst/>
                    <a:gdLst>
                      <a:gd name="connsiteX0" fmla="*/ 0 w 0"/>
                      <a:gd name="connsiteY0" fmla="*/ 0 h 2661007"/>
                      <a:gd name="connsiteX1" fmla="*/ 0 w 0"/>
                      <a:gd name="connsiteY1" fmla="*/ 2661007 h 266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h="2661007">
                        <a:moveTo>
                          <a:pt x="0" y="0"/>
                        </a:moveTo>
                        <a:lnTo>
                          <a:pt x="0" y="266100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6588CE21-92B9-4387-B73E-33CBEB637006}"/>
              </a:ext>
            </a:extLst>
          </p:cNvPr>
          <p:cNvSpPr txBox="1"/>
          <p:nvPr/>
        </p:nvSpPr>
        <p:spPr>
          <a:xfrm>
            <a:off x="4936176" y="5484859"/>
            <a:ext cx="119855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2×2=4</a:t>
            </a:r>
          </a:p>
          <a:p>
            <a:pPr algn="r" rtl="1"/>
            <a:r>
              <a:rPr lang="ar-OM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18-4=14</a:t>
            </a:r>
          </a:p>
          <a:p>
            <a:pPr algn="r" rtl="1"/>
            <a:r>
              <a:rPr lang="ar-OM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القسمة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C9B6BC95-A6CF-4DF6-83EB-B8C701B660F2}"/>
              </a:ext>
            </a:extLst>
          </p:cNvPr>
          <p:cNvSpPr txBox="1"/>
          <p:nvPr/>
        </p:nvSpPr>
        <p:spPr>
          <a:xfrm>
            <a:off x="4936176" y="5097388"/>
            <a:ext cx="95410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182÷7=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6F14F3E6-6BAA-45DF-AED1-901A61CFECC2}"/>
              </a:ext>
            </a:extLst>
          </p:cNvPr>
          <p:cNvSpPr txBox="1"/>
          <p:nvPr/>
        </p:nvSpPr>
        <p:spPr>
          <a:xfrm>
            <a:off x="955374" y="5097388"/>
            <a:ext cx="95410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182÷7=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EBBDA401-331A-4809-8114-D04F38FC61E0}"/>
              </a:ext>
            </a:extLst>
          </p:cNvPr>
          <p:cNvSpPr txBox="1"/>
          <p:nvPr/>
        </p:nvSpPr>
        <p:spPr>
          <a:xfrm>
            <a:off x="784073" y="5484859"/>
            <a:ext cx="129571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2×5=10</a:t>
            </a:r>
          </a:p>
          <a:p>
            <a:pPr algn="r" rtl="1"/>
            <a:r>
              <a:rPr lang="ar-OM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18+10=28</a:t>
            </a:r>
          </a:p>
          <a:p>
            <a:pPr algn="r" rtl="1"/>
            <a:r>
              <a:rPr lang="ar-OM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يقبل القسمة</a:t>
            </a:r>
          </a:p>
        </p:txBody>
      </p: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6F1806DD-8F7D-456D-9E57-E729F96D50DB}"/>
              </a:ext>
            </a:extLst>
          </p:cNvPr>
          <p:cNvCxnSpPr>
            <a:cxnSpLocks/>
          </p:cNvCxnSpPr>
          <p:nvPr/>
        </p:nvCxnSpPr>
        <p:spPr>
          <a:xfrm>
            <a:off x="324276" y="497503"/>
            <a:ext cx="2948683" cy="0"/>
          </a:xfrm>
          <a:prstGeom prst="line">
            <a:avLst/>
          </a:prstGeom>
          <a:ln w="196850"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E649C6FB-659A-4EE1-B871-D009CEDE91F1}"/>
              </a:ext>
            </a:extLst>
          </p:cNvPr>
          <p:cNvSpPr/>
          <p:nvPr/>
        </p:nvSpPr>
        <p:spPr>
          <a:xfrm>
            <a:off x="0" y="-59273"/>
            <a:ext cx="3544004" cy="4620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AACCCB5C-39C8-484B-8F9A-9713284240CD}"/>
              </a:ext>
            </a:extLst>
          </p:cNvPr>
          <p:cNvGrpSpPr/>
          <p:nvPr/>
        </p:nvGrpSpPr>
        <p:grpSpPr>
          <a:xfrm>
            <a:off x="2767013" y="1452563"/>
            <a:ext cx="6668793" cy="3961420"/>
            <a:chOff x="2767013" y="1452563"/>
            <a:chExt cx="6668793" cy="3961420"/>
          </a:xfrm>
        </p:grpSpPr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id="{01F201C1-00EC-41F0-8AF7-59B294EFA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7013" y="1452563"/>
              <a:ext cx="6657975" cy="3952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56FD16F3-C517-42AE-85C2-ACFDCA024EB7}"/>
                </a:ext>
              </a:extLst>
            </p:cNvPr>
            <p:cNvSpPr txBox="1"/>
            <p:nvPr/>
          </p:nvSpPr>
          <p:spPr>
            <a:xfrm>
              <a:off x="7043806" y="4952318"/>
              <a:ext cx="239200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تشيكا </a:t>
              </a:r>
              <a:r>
                <a:rPr lang="ar-OM" sz="2400" dirty="0" err="1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أوفيلي</a:t>
              </a:r>
              <a:r>
                <a:rPr lang="ar-OM" sz="24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 من نيجيريا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0934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3.33333E-6 0.4282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101" grpId="0"/>
      <p:bldP spid="12" grpId="0" animBg="1"/>
      <p:bldP spid="62" grpId="0"/>
      <p:bldP spid="63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2" grpId="0" animBg="1"/>
      <p:bldP spid="72" grpId="0"/>
      <p:bldP spid="73" grpId="0"/>
      <p:bldP spid="74" grpId="0"/>
      <p:bldP spid="8" grpId="0" animBg="1"/>
      <p:bldP spid="76" grpId="0" uiExpand="1" build="p"/>
      <p:bldP spid="80" grpId="0"/>
      <p:bldP spid="81" grpId="0"/>
      <p:bldP spid="8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4">
            <a:extLst>
              <a:ext uri="{FF2B5EF4-FFF2-40B4-BE49-F238E27FC236}">
                <a16:creationId xmlns:a16="http://schemas.microsoft.com/office/drawing/2014/main" id="{238F9AF5-FD1D-41A2-9333-5968AC8A7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737" y="700429"/>
            <a:ext cx="10152381" cy="545714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8CE59D1B-B6DD-486E-B119-84E546695186}"/>
              </a:ext>
            </a:extLst>
          </p:cNvPr>
          <p:cNvSpPr txBox="1"/>
          <p:nvPr/>
        </p:nvSpPr>
        <p:spPr>
          <a:xfrm>
            <a:off x="7470138" y="1995495"/>
            <a:ext cx="13724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3 ، 6 ، 9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B9B01BD-4B8E-4B32-B49D-CFAF1362BD57}"/>
              </a:ext>
            </a:extLst>
          </p:cNvPr>
          <p:cNvSpPr txBox="1"/>
          <p:nvPr/>
        </p:nvSpPr>
        <p:spPr>
          <a:xfrm>
            <a:off x="8917800" y="3198167"/>
            <a:ext cx="152638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5 ، 10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D30C589-31A1-4182-9E6F-6393DE4D8106}"/>
              </a:ext>
            </a:extLst>
          </p:cNvPr>
          <p:cNvSpPr txBox="1"/>
          <p:nvPr/>
        </p:nvSpPr>
        <p:spPr>
          <a:xfrm>
            <a:off x="4190547" y="3198167"/>
            <a:ext cx="23695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4 ، 7 ، 14 ، 28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67AC680-B5AC-4809-8937-F4CBCF3DE00C}"/>
              </a:ext>
            </a:extLst>
          </p:cNvPr>
          <p:cNvSpPr txBox="1"/>
          <p:nvPr/>
        </p:nvSpPr>
        <p:spPr>
          <a:xfrm>
            <a:off x="741148" y="3198167"/>
            <a:ext cx="152638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3 ، 9 ، 27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3AA350E-0BEB-4097-89C4-35E6BCFCCFF3}"/>
              </a:ext>
            </a:extLst>
          </p:cNvPr>
          <p:cNvSpPr txBox="1"/>
          <p:nvPr/>
        </p:nvSpPr>
        <p:spPr>
          <a:xfrm>
            <a:off x="7920732" y="3845700"/>
            <a:ext cx="25234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4 ، 11 ، 22 ، 10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3930C9E-44F6-49E3-B4BE-2E1E67C71372}"/>
              </a:ext>
            </a:extLst>
          </p:cNvPr>
          <p:cNvSpPr txBox="1"/>
          <p:nvPr/>
        </p:nvSpPr>
        <p:spPr>
          <a:xfrm>
            <a:off x="5723017" y="3845700"/>
            <a:ext cx="83708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11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E261B8A3-2BCF-4619-92DC-032160176E7F}"/>
              </a:ext>
            </a:extLst>
          </p:cNvPr>
          <p:cNvSpPr txBox="1"/>
          <p:nvPr/>
        </p:nvSpPr>
        <p:spPr>
          <a:xfrm>
            <a:off x="141450" y="4143382"/>
            <a:ext cx="32127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3 ، 5 ، 6 ، 10 ، 15 ، 27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A9F0E28-FEA0-4711-987D-1F6348113FD4}"/>
              </a:ext>
            </a:extLst>
          </p:cNvPr>
          <p:cNvSpPr txBox="1"/>
          <p:nvPr/>
        </p:nvSpPr>
        <p:spPr>
          <a:xfrm>
            <a:off x="8573155" y="4472685"/>
            <a:ext cx="187102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4 ، 8 ، 16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EDE081E-1773-4F91-85E1-ECA5C2422C03}"/>
              </a:ext>
            </a:extLst>
          </p:cNvPr>
          <p:cNvSpPr txBox="1"/>
          <p:nvPr/>
        </p:nvSpPr>
        <p:spPr>
          <a:xfrm>
            <a:off x="4190547" y="4472685"/>
            <a:ext cx="23695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4 ، 8 ، 16 ، 32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82EAC32-96C4-497B-958C-3B7114E792E1}"/>
              </a:ext>
            </a:extLst>
          </p:cNvPr>
          <p:cNvSpPr txBox="1"/>
          <p:nvPr/>
        </p:nvSpPr>
        <p:spPr>
          <a:xfrm>
            <a:off x="4595064" y="5099670"/>
            <a:ext cx="16802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5 ، 19 ، 95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83CF195-679E-4EDF-9912-1D5A96013788}"/>
              </a:ext>
            </a:extLst>
          </p:cNvPr>
          <p:cNvSpPr txBox="1"/>
          <p:nvPr/>
        </p:nvSpPr>
        <p:spPr>
          <a:xfrm>
            <a:off x="1867418" y="5706180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4912</a:t>
            </a:r>
          </a:p>
        </p:txBody>
      </p:sp>
    </p:spTree>
    <p:extLst>
      <p:ext uri="{BB962C8B-B14F-4D97-AF65-F5344CB8AC3E}">
        <p14:creationId xmlns:p14="http://schemas.microsoft.com/office/powerpoint/2010/main" val="5556769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26">
            <a:extLst>
              <a:ext uri="{FF2B5EF4-FFF2-40B4-BE49-F238E27FC236}">
                <a16:creationId xmlns:a16="http://schemas.microsoft.com/office/drawing/2014/main" id="{70C124D9-B393-4D3D-893C-0F49898DCA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22"/>
          <a:stretch/>
        </p:blipFill>
        <p:spPr>
          <a:xfrm>
            <a:off x="791765" y="1262641"/>
            <a:ext cx="10608470" cy="4332718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B666DFEB-B4DE-440E-B9C6-DB0EEA70FB49}"/>
              </a:ext>
            </a:extLst>
          </p:cNvPr>
          <p:cNvSpPr txBox="1"/>
          <p:nvPr/>
        </p:nvSpPr>
        <p:spPr>
          <a:xfrm>
            <a:off x="4333108" y="1853036"/>
            <a:ext cx="36888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جميع الأعداد هي أعداد أولية ما عدا 21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2FAF2DD-A00E-41C5-ABC5-51B2A25C332F}"/>
              </a:ext>
            </a:extLst>
          </p:cNvPr>
          <p:cNvSpPr txBox="1"/>
          <p:nvPr/>
        </p:nvSpPr>
        <p:spPr>
          <a:xfrm>
            <a:off x="4900773" y="2890726"/>
            <a:ext cx="11233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 ، 49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8DB6AC9-3D2D-44AB-9992-73C9D38E4E64}"/>
              </a:ext>
            </a:extLst>
          </p:cNvPr>
          <p:cNvSpPr txBox="1"/>
          <p:nvPr/>
        </p:nvSpPr>
        <p:spPr>
          <a:xfrm>
            <a:off x="7715893" y="4000335"/>
            <a:ext cx="11233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BD69B00-01A6-4857-9F68-7E6AC7FC0557}"/>
              </a:ext>
            </a:extLst>
          </p:cNvPr>
          <p:cNvSpPr txBox="1"/>
          <p:nvPr/>
        </p:nvSpPr>
        <p:spPr>
          <a:xfrm>
            <a:off x="3777466" y="4000335"/>
            <a:ext cx="11233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03B82A8-C139-40C6-A96F-E8DA34679FAA}"/>
              </a:ext>
            </a:extLst>
          </p:cNvPr>
          <p:cNvSpPr txBox="1"/>
          <p:nvPr/>
        </p:nvSpPr>
        <p:spPr>
          <a:xfrm>
            <a:off x="7715893" y="4536042"/>
            <a:ext cx="11233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169D275-DC3A-4E81-A2D7-4D9C4BE91F8D}"/>
              </a:ext>
            </a:extLst>
          </p:cNvPr>
          <p:cNvSpPr txBox="1"/>
          <p:nvPr/>
        </p:nvSpPr>
        <p:spPr>
          <a:xfrm>
            <a:off x="3472666" y="4536042"/>
            <a:ext cx="14281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4 ، 8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68174F5-1577-4B96-9D5B-B7EF2CFA1338}"/>
              </a:ext>
            </a:extLst>
          </p:cNvPr>
          <p:cNvSpPr txBox="1"/>
          <p:nvPr/>
        </p:nvSpPr>
        <p:spPr>
          <a:xfrm>
            <a:off x="7291229" y="5075974"/>
            <a:ext cx="154797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3 ، 6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848FBE3-7889-4C13-AB87-3E312B09C46D}"/>
              </a:ext>
            </a:extLst>
          </p:cNvPr>
          <p:cNvSpPr txBox="1"/>
          <p:nvPr/>
        </p:nvSpPr>
        <p:spPr>
          <a:xfrm>
            <a:off x="3352802" y="5075974"/>
            <a:ext cx="154797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5 ، 10</a:t>
            </a:r>
          </a:p>
        </p:txBody>
      </p:sp>
    </p:spTree>
    <p:extLst>
      <p:ext uri="{BB962C8B-B14F-4D97-AF65-F5344CB8AC3E}">
        <p14:creationId xmlns:p14="http://schemas.microsoft.com/office/powerpoint/2010/main" val="1380378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203B11A6-4A5B-4F24-99F9-17E527299ABD}"/>
              </a:ext>
            </a:extLst>
          </p:cNvPr>
          <p:cNvGrpSpPr/>
          <p:nvPr/>
        </p:nvGrpSpPr>
        <p:grpSpPr>
          <a:xfrm>
            <a:off x="901744" y="1257300"/>
            <a:ext cx="10780503" cy="4343400"/>
            <a:chOff x="2187723" y="1262641"/>
            <a:chExt cx="9212512" cy="3711666"/>
          </a:xfrm>
        </p:grpSpPr>
        <p:pic>
          <p:nvPicPr>
            <p:cNvPr id="3" name="Snagit_SNG839">
              <a:extLst>
                <a:ext uri="{FF2B5EF4-FFF2-40B4-BE49-F238E27FC236}">
                  <a16:creationId xmlns:a16="http://schemas.microsoft.com/office/drawing/2014/main" id="{5B2EE15D-3293-413D-9BCD-D27386BC6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5473" y="3802878"/>
              <a:ext cx="8304762" cy="1171429"/>
            </a:xfrm>
            <a:prstGeom prst="rect">
              <a:avLst/>
            </a:prstGeom>
          </p:spPr>
        </p:pic>
        <p:pic>
          <p:nvPicPr>
            <p:cNvPr id="6" name="Snagit_SNG826">
              <a:extLst>
                <a:ext uri="{FF2B5EF4-FFF2-40B4-BE49-F238E27FC236}">
                  <a16:creationId xmlns:a16="http://schemas.microsoft.com/office/drawing/2014/main" id="{78886246-BD16-4961-942D-E25FA769B8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59" t="62929" b="-94"/>
            <a:stretch/>
          </p:blipFill>
          <p:spPr>
            <a:xfrm>
              <a:off x="2187723" y="1262641"/>
              <a:ext cx="9212512" cy="2548783"/>
            </a:xfrm>
            <a:prstGeom prst="rect">
              <a:avLst/>
            </a:prstGeom>
          </p:spPr>
        </p:pic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7038BDD-DE46-45A2-9B99-D0ADEC9210DA}"/>
              </a:ext>
            </a:extLst>
          </p:cNvPr>
          <p:cNvSpPr txBox="1"/>
          <p:nvPr/>
        </p:nvSpPr>
        <p:spPr>
          <a:xfrm>
            <a:off x="8356379" y="195246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B2556F8-C8ED-488C-AE77-38CF97CAC780}"/>
              </a:ext>
            </a:extLst>
          </p:cNvPr>
          <p:cNvSpPr txBox="1"/>
          <p:nvPr/>
        </p:nvSpPr>
        <p:spPr>
          <a:xfrm>
            <a:off x="4030959" y="195246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2C27268-595D-4EAC-B50C-BF0888958518}"/>
              </a:ext>
            </a:extLst>
          </p:cNvPr>
          <p:cNvSpPr txBox="1"/>
          <p:nvPr/>
        </p:nvSpPr>
        <p:spPr>
          <a:xfrm>
            <a:off x="8187102" y="258701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B92A2B5-CB26-4068-A5A8-B5948C48C6FC}"/>
              </a:ext>
            </a:extLst>
          </p:cNvPr>
          <p:cNvSpPr txBox="1"/>
          <p:nvPr/>
        </p:nvSpPr>
        <p:spPr>
          <a:xfrm>
            <a:off x="6456167" y="357252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1E58CA4-F7A7-4D71-A84C-FC449F629A21}"/>
              </a:ext>
            </a:extLst>
          </p:cNvPr>
          <p:cNvSpPr txBox="1"/>
          <p:nvPr/>
        </p:nvSpPr>
        <p:spPr>
          <a:xfrm>
            <a:off x="2767745" y="357252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3E050E6-7243-4FAE-813F-7ABEBAA70CDA}"/>
              </a:ext>
            </a:extLst>
          </p:cNvPr>
          <p:cNvSpPr txBox="1"/>
          <p:nvPr/>
        </p:nvSpPr>
        <p:spPr>
          <a:xfrm>
            <a:off x="4858138" y="3968281"/>
            <a:ext cx="26997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،2 ،3 ،4 ،6 ،8 ،12 ،24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37AC227-8491-46D4-990F-2998E9754750}"/>
              </a:ext>
            </a:extLst>
          </p:cNvPr>
          <p:cNvSpPr txBox="1"/>
          <p:nvPr/>
        </p:nvSpPr>
        <p:spPr>
          <a:xfrm>
            <a:off x="533661" y="3968281"/>
            <a:ext cx="35942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،2 ،3 ،4 ،6 ،8 ،12 ،16 ،24 ،48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42503A4-D5D6-4BD8-B97D-1FFABEE56025}"/>
              </a:ext>
            </a:extLst>
          </p:cNvPr>
          <p:cNvSpPr txBox="1"/>
          <p:nvPr/>
        </p:nvSpPr>
        <p:spPr>
          <a:xfrm>
            <a:off x="1106947" y="4838430"/>
            <a:ext cx="19367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 ، 21 ، 33 ،35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5BDF2E28-545F-464A-BDB1-9427B59F25EA}"/>
              </a:ext>
            </a:extLst>
          </p:cNvPr>
          <p:cNvSpPr txBox="1"/>
          <p:nvPr/>
        </p:nvSpPr>
        <p:spPr>
          <a:xfrm>
            <a:off x="1656777" y="5520170"/>
            <a:ext cx="138691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 ،63 ،75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4ECEBBC-BF07-44E9-8EFE-21980DF44009}"/>
              </a:ext>
            </a:extLst>
          </p:cNvPr>
          <p:cNvSpPr txBox="1"/>
          <p:nvPr/>
        </p:nvSpPr>
        <p:spPr>
          <a:xfrm>
            <a:off x="3154822" y="5972581"/>
            <a:ext cx="47452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الأولية: 2 ، 3 ، 5 ، 7 ، 11 ، 13 ، 17 ،...</a:t>
            </a: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749066EA-69C0-4786-B466-70253F414F92}"/>
              </a:ext>
            </a:extLst>
          </p:cNvPr>
          <p:cNvCxnSpPr>
            <a:cxnSpLocks/>
          </p:cNvCxnSpPr>
          <p:nvPr/>
        </p:nvCxnSpPr>
        <p:spPr>
          <a:xfrm flipH="1">
            <a:off x="6238849" y="5972581"/>
            <a:ext cx="83968" cy="3362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920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SNG816">
            <a:extLst>
              <a:ext uri="{FF2B5EF4-FFF2-40B4-BE49-F238E27FC236}">
                <a16:creationId xmlns:a16="http://schemas.microsoft.com/office/drawing/2014/main" id="{447B21A9-6D6D-45C4-B018-49AB0C4A2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82" y="0"/>
            <a:ext cx="11006436" cy="685800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C95DE3D1-4742-49D9-AB96-923151DFCDAF}"/>
              </a:ext>
            </a:extLst>
          </p:cNvPr>
          <p:cNvSpPr txBox="1"/>
          <p:nvPr/>
        </p:nvSpPr>
        <p:spPr>
          <a:xfrm>
            <a:off x="4794109" y="1046157"/>
            <a:ext cx="37257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222 ، 594 ، 12345 ، 67554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2988AAF-C78E-4AE8-BCF9-73B0EC14C2DD}"/>
              </a:ext>
            </a:extLst>
          </p:cNvPr>
          <p:cNvSpPr txBox="1"/>
          <p:nvPr/>
        </p:nvSpPr>
        <p:spPr>
          <a:xfrm>
            <a:off x="5914609" y="1569377"/>
            <a:ext cx="26052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222 ، 594 ، 67554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11C8741-D8D8-4A5D-B71D-A140FF29415F}"/>
              </a:ext>
            </a:extLst>
          </p:cNvPr>
          <p:cNvSpPr txBox="1"/>
          <p:nvPr/>
        </p:nvSpPr>
        <p:spPr>
          <a:xfrm>
            <a:off x="6687832" y="2092597"/>
            <a:ext cx="184377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594 ، 67554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E11DA77-6524-4C27-B39C-C210E8986658}"/>
              </a:ext>
            </a:extLst>
          </p:cNvPr>
          <p:cNvSpPr txBox="1"/>
          <p:nvPr/>
        </p:nvSpPr>
        <p:spPr>
          <a:xfrm>
            <a:off x="7978634" y="2615817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12345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3CE92E3-7758-4CBC-A088-DB56F9DB57B3}"/>
              </a:ext>
            </a:extLst>
          </p:cNvPr>
          <p:cNvSpPr txBox="1"/>
          <p:nvPr/>
        </p:nvSpPr>
        <p:spPr>
          <a:xfrm>
            <a:off x="7068544" y="4321327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55810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F6C8CBB-860B-4333-9101-29B7BCAFE23C}"/>
              </a:ext>
            </a:extLst>
          </p:cNvPr>
          <p:cNvSpPr txBox="1"/>
          <p:nvPr/>
        </p:nvSpPr>
        <p:spPr>
          <a:xfrm>
            <a:off x="5182457" y="4829418"/>
            <a:ext cx="333296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كل الأعداد لها عامل يساوي 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646ADC8-043A-4105-9BF5-24013EB03B08}"/>
              </a:ext>
            </a:extLst>
          </p:cNvPr>
          <p:cNvSpPr txBox="1"/>
          <p:nvPr/>
        </p:nvSpPr>
        <p:spPr>
          <a:xfrm>
            <a:off x="4768237" y="5335618"/>
            <a:ext cx="33826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55808 ، 55812 ، 55816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0381F1A-F344-4753-88BE-6D0EB94001B3}"/>
              </a:ext>
            </a:extLst>
          </p:cNvPr>
          <p:cNvSpPr txBox="1"/>
          <p:nvPr/>
        </p:nvSpPr>
        <p:spPr>
          <a:xfrm>
            <a:off x="5973918" y="5883846"/>
            <a:ext cx="220284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55808 ، 55816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AFF6537-0A9D-4E8A-B5E0-01390AE929A8}"/>
              </a:ext>
            </a:extLst>
          </p:cNvPr>
          <p:cNvSpPr txBox="1"/>
          <p:nvPr/>
        </p:nvSpPr>
        <p:spPr>
          <a:xfrm>
            <a:off x="3837508" y="6365038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55900</a:t>
            </a:r>
          </a:p>
        </p:txBody>
      </p:sp>
    </p:spTree>
    <p:extLst>
      <p:ext uri="{BB962C8B-B14F-4D97-AF65-F5344CB8AC3E}">
        <p14:creationId xmlns:p14="http://schemas.microsoft.com/office/powerpoint/2010/main" val="3354585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