
<file path=[Content_Types].xml><?xml version="1.0" encoding="utf-8"?>
<Types xmlns="http://schemas.openxmlformats.org/package/2006/content-types">
  <Default ContentType="image/svg+xml" Extension="sv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428178"/>
            <a:ext cx="4089030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كتابة العبارات الجبرية</a:t>
            </a:r>
          </a:p>
          <a:p>
            <a:pPr algn="ctr" rtl="1"/>
            <a:r>
              <a:rPr lang="ar-OM" sz="96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(2-1)</a:t>
            </a:r>
            <a:endParaRPr lang="ar-OM" sz="96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828835"/>
            <a:ext cx="92578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إنشاء عبارات جبرية بسيطة باستخدام الحروف لتمثيل الأعداد.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ربع نص 22">
            <a:extLst>
              <a:ext uri="{FF2B5EF4-FFF2-40B4-BE49-F238E27FC236}">
                <a16:creationId xmlns:a16="http://schemas.microsoft.com/office/drawing/2014/main" id="{09B832AD-25BD-4716-A64E-E209687D9683}"/>
              </a:ext>
            </a:extLst>
          </p:cNvPr>
          <p:cNvSpPr txBox="1"/>
          <p:nvPr/>
        </p:nvSpPr>
        <p:spPr>
          <a:xfrm>
            <a:off x="7212323" y="2065514"/>
            <a:ext cx="50045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C8CC031D-09BA-42D2-AD63-42782A6EC3DC}"/>
              </a:ext>
            </a:extLst>
          </p:cNvPr>
          <p:cNvSpPr/>
          <p:nvPr/>
        </p:nvSpPr>
        <p:spPr>
          <a:xfrm>
            <a:off x="3931066" y="111095"/>
            <a:ext cx="2939752" cy="572569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كتابة العبارات الجبرية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AB9F5227-B463-43E5-82C4-C1843B8065CB}"/>
              </a:ext>
            </a:extLst>
          </p:cNvPr>
          <p:cNvSpPr txBox="1"/>
          <p:nvPr/>
        </p:nvSpPr>
        <p:spPr>
          <a:xfrm>
            <a:off x="4150968" y="888973"/>
            <a:ext cx="518924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عبر عن العبارات اللفظية التالية بعبارات جبرية :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2A3D701D-4DDA-425E-B625-B41703B52192}"/>
              </a:ext>
            </a:extLst>
          </p:cNvPr>
          <p:cNvSpPr txBox="1"/>
          <p:nvPr/>
        </p:nvSpPr>
        <p:spPr>
          <a:xfrm>
            <a:off x="6142599" y="1667606"/>
            <a:ext cx="279595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5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عدد ما أُضيف إليه 5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C7451D8F-0757-4E53-9DD9-66529F5D833F}"/>
              </a:ext>
            </a:extLst>
          </p:cNvPr>
          <p:cNvSpPr txBox="1"/>
          <p:nvPr/>
        </p:nvSpPr>
        <p:spPr>
          <a:xfrm>
            <a:off x="5746658" y="2654886"/>
            <a:ext cx="319189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5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عدد ما طُرح منه العدد 2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231F8F6A-7A29-4342-83C8-6636EA8B746E}"/>
              </a:ext>
            </a:extLst>
          </p:cNvPr>
          <p:cNvSpPr txBox="1"/>
          <p:nvPr/>
        </p:nvSpPr>
        <p:spPr>
          <a:xfrm>
            <a:off x="3665959" y="3642166"/>
            <a:ext cx="527259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5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ضُرب العدد 3 في عدد ما ثم أُضيف للناتج 4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DF49EFC4-AE6D-4DA2-8634-FFCAD5953E08}"/>
              </a:ext>
            </a:extLst>
          </p:cNvPr>
          <p:cNvSpPr txBox="1"/>
          <p:nvPr/>
        </p:nvSpPr>
        <p:spPr>
          <a:xfrm>
            <a:off x="4411356" y="4629446"/>
            <a:ext cx="452720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5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عدد طُرح منه 6 ثم ضُرب الناتج في 2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B27719FE-FFC6-43B9-AC86-E6DFBF6DEF40}"/>
              </a:ext>
            </a:extLst>
          </p:cNvPr>
          <p:cNvSpPr txBox="1"/>
          <p:nvPr/>
        </p:nvSpPr>
        <p:spPr>
          <a:xfrm>
            <a:off x="4214186" y="5616725"/>
            <a:ext cx="472437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SzPct val="15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عدد أُضيف إليه 2 ثم قُسم الناتج على 3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CAD89B46-7911-4949-8236-81121AAD28D3}"/>
              </a:ext>
            </a:extLst>
          </p:cNvPr>
          <p:cNvSpPr txBox="1"/>
          <p:nvPr/>
        </p:nvSpPr>
        <p:spPr>
          <a:xfrm>
            <a:off x="6991398" y="20655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06D76321-ED39-4358-A4E7-635AD2336C31}"/>
              </a:ext>
            </a:extLst>
          </p:cNvPr>
          <p:cNvSpPr txBox="1"/>
          <p:nvPr/>
        </p:nvSpPr>
        <p:spPr>
          <a:xfrm>
            <a:off x="6745589" y="206551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34C9F905-DC5E-4F2A-8B68-586798E58DFF}"/>
              </a:ext>
            </a:extLst>
          </p:cNvPr>
          <p:cNvSpPr txBox="1"/>
          <p:nvPr/>
        </p:nvSpPr>
        <p:spPr>
          <a:xfrm>
            <a:off x="6991398" y="3024136"/>
            <a:ext cx="5613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ص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6AD0B2A5-16CF-4BD1-A498-CC69478B2382}"/>
              </a:ext>
            </a:extLst>
          </p:cNvPr>
          <p:cNvSpPr txBox="1"/>
          <p:nvPr/>
        </p:nvSpPr>
        <p:spPr>
          <a:xfrm>
            <a:off x="6783659" y="302413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B65CF756-1CDA-4285-8D8C-0D9AEC62E452}"/>
              </a:ext>
            </a:extLst>
          </p:cNvPr>
          <p:cNvSpPr txBox="1"/>
          <p:nvPr/>
        </p:nvSpPr>
        <p:spPr>
          <a:xfrm>
            <a:off x="6532254" y="302413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05738385-FE42-4C6E-9AFA-26E5D5A22CF3}"/>
              </a:ext>
            </a:extLst>
          </p:cNvPr>
          <p:cNvSpPr txBox="1"/>
          <p:nvPr/>
        </p:nvSpPr>
        <p:spPr>
          <a:xfrm>
            <a:off x="6380744" y="4059301"/>
            <a:ext cx="52770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3ع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D59113AF-7AF7-4B6C-AFEC-DA8DFCC60294}"/>
              </a:ext>
            </a:extLst>
          </p:cNvPr>
          <p:cNvSpPr txBox="1"/>
          <p:nvPr/>
        </p:nvSpPr>
        <p:spPr>
          <a:xfrm>
            <a:off x="6068017" y="405930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503B80F2-4C4A-416D-BC06-F771B6F4B795}"/>
              </a:ext>
            </a:extLst>
          </p:cNvPr>
          <p:cNvSpPr txBox="1"/>
          <p:nvPr/>
        </p:nvSpPr>
        <p:spPr>
          <a:xfrm>
            <a:off x="5790974" y="405930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E06BA0FF-DC20-46A4-BC1D-181E6E2C51C5}"/>
              </a:ext>
            </a:extLst>
          </p:cNvPr>
          <p:cNvSpPr txBox="1"/>
          <p:nvPr/>
        </p:nvSpPr>
        <p:spPr>
          <a:xfrm>
            <a:off x="6064811" y="5066295"/>
            <a:ext cx="3674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</a:t>
            </a: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324949CF-55E0-49AB-B780-87465205E395}"/>
              </a:ext>
            </a:extLst>
          </p:cNvPr>
          <p:cNvSpPr txBox="1"/>
          <p:nvPr/>
        </p:nvSpPr>
        <p:spPr>
          <a:xfrm>
            <a:off x="5731798" y="50662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B36575A9-4666-4641-99B3-B61781FD8855}"/>
              </a:ext>
            </a:extLst>
          </p:cNvPr>
          <p:cNvSpPr txBox="1"/>
          <p:nvPr/>
        </p:nvSpPr>
        <p:spPr>
          <a:xfrm>
            <a:off x="5454755" y="50662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1B6B875B-B976-4A70-A544-2F1B869E5E0E}"/>
              </a:ext>
            </a:extLst>
          </p:cNvPr>
          <p:cNvSpPr txBox="1"/>
          <p:nvPr/>
        </p:nvSpPr>
        <p:spPr>
          <a:xfrm>
            <a:off x="5358079" y="5075052"/>
            <a:ext cx="13724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2(             )</a:t>
            </a:r>
          </a:p>
        </p:txBody>
      </p:sp>
      <p:grpSp>
        <p:nvGrpSpPr>
          <p:cNvPr id="98" name="مجموعة 97">
            <a:extLst>
              <a:ext uri="{FF2B5EF4-FFF2-40B4-BE49-F238E27FC236}">
                <a16:creationId xmlns:a16="http://schemas.microsoft.com/office/drawing/2014/main" id="{D73E60CB-81B9-4F8F-A531-169CF6D6E14F}"/>
              </a:ext>
            </a:extLst>
          </p:cNvPr>
          <p:cNvGrpSpPr/>
          <p:nvPr/>
        </p:nvGrpSpPr>
        <p:grpSpPr>
          <a:xfrm>
            <a:off x="3615114" y="5516455"/>
            <a:ext cx="631904" cy="792128"/>
            <a:chOff x="3029219" y="4943687"/>
            <a:chExt cx="631904" cy="792128"/>
          </a:xfrm>
        </p:grpSpPr>
        <p:sp>
          <p:nvSpPr>
            <p:cNvPr id="99" name="مربع نص 98">
              <a:extLst>
                <a:ext uri="{FF2B5EF4-FFF2-40B4-BE49-F238E27FC236}">
                  <a16:creationId xmlns:a16="http://schemas.microsoft.com/office/drawing/2014/main" id="{0C83A4B8-C316-4C9A-8211-1871717F14B2}"/>
                </a:ext>
              </a:extLst>
            </p:cNvPr>
            <p:cNvSpPr txBox="1"/>
            <p:nvPr/>
          </p:nvSpPr>
          <p:spPr>
            <a:xfrm>
              <a:off x="3029219" y="4943687"/>
              <a:ext cx="63190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و+2</a:t>
              </a:r>
            </a:p>
          </p:txBody>
        </p: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209DF808-209D-4485-9BD6-C6CF9E64AC9C}"/>
                </a:ext>
              </a:extLst>
            </p:cNvPr>
            <p:cNvSpPr txBox="1"/>
            <p:nvPr/>
          </p:nvSpPr>
          <p:spPr>
            <a:xfrm>
              <a:off x="3175894" y="5274150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101" name="رابط مستقيم 100">
              <a:extLst>
                <a:ext uri="{FF2B5EF4-FFF2-40B4-BE49-F238E27FC236}">
                  <a16:creationId xmlns:a16="http://schemas.microsoft.com/office/drawing/2014/main" id="{D5F802FD-B2F7-46AC-B743-C3A768186D0B}"/>
                </a:ext>
              </a:extLst>
            </p:cNvPr>
            <p:cNvCxnSpPr>
              <a:cxnSpLocks/>
            </p:cNvCxnSpPr>
            <p:nvPr/>
          </p:nvCxnSpPr>
          <p:spPr>
            <a:xfrm>
              <a:off x="3102557" y="5315590"/>
              <a:ext cx="4852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مستطيل 7">
            <a:extLst>
              <a:ext uri="{FF2B5EF4-FFF2-40B4-BE49-F238E27FC236}">
                <a16:creationId xmlns:a16="http://schemas.microsoft.com/office/drawing/2014/main" id="{27AD55B0-BD9F-456A-930D-41385FE59B99}"/>
              </a:ext>
            </a:extLst>
          </p:cNvPr>
          <p:cNvSpPr/>
          <p:nvPr/>
        </p:nvSpPr>
        <p:spPr>
          <a:xfrm>
            <a:off x="3665959" y="5490817"/>
            <a:ext cx="548227" cy="371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2" name="مستطيل 101">
            <a:extLst>
              <a:ext uri="{FF2B5EF4-FFF2-40B4-BE49-F238E27FC236}">
                <a16:creationId xmlns:a16="http://schemas.microsoft.com/office/drawing/2014/main" id="{F9E08429-AA02-431F-83B2-41166A375BDC}"/>
              </a:ext>
            </a:extLst>
          </p:cNvPr>
          <p:cNvSpPr/>
          <p:nvPr/>
        </p:nvSpPr>
        <p:spPr>
          <a:xfrm>
            <a:off x="3665959" y="5872054"/>
            <a:ext cx="548227" cy="371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11779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8" grpId="0" animBg="1"/>
      <p:bldP spid="10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4">
            <a:extLst>
              <a:ext uri="{FF2B5EF4-FFF2-40B4-BE49-F238E27FC236}">
                <a16:creationId xmlns:a16="http://schemas.microsoft.com/office/drawing/2014/main" id="{C663D7D4-8CED-4776-B759-E18DA8F70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052"/>
            <a:ext cx="12192000" cy="6043897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07E89CC0-063B-46A9-AE65-E058CEF5FB84}"/>
              </a:ext>
            </a:extLst>
          </p:cNvPr>
          <p:cNvSpPr txBox="1"/>
          <p:nvPr/>
        </p:nvSpPr>
        <p:spPr>
          <a:xfrm>
            <a:off x="5754049" y="2905780"/>
            <a:ext cx="8258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+ 4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B8C9F43-887A-40BD-AED7-8604DB83F15D}"/>
              </a:ext>
            </a:extLst>
          </p:cNvPr>
          <p:cNvSpPr txBox="1"/>
          <p:nvPr/>
        </p:nvSpPr>
        <p:spPr>
          <a:xfrm>
            <a:off x="5813871" y="3480276"/>
            <a:ext cx="8258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 - 3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E473394-44CD-410F-A897-8E1008CF8974}"/>
              </a:ext>
            </a:extLst>
          </p:cNvPr>
          <p:cNvSpPr txBox="1"/>
          <p:nvPr/>
        </p:nvSpPr>
        <p:spPr>
          <a:xfrm>
            <a:off x="5061287" y="5381008"/>
            <a:ext cx="8691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 + 2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5AAA124-E77B-4745-897A-2F9509CED555}"/>
              </a:ext>
            </a:extLst>
          </p:cNvPr>
          <p:cNvSpPr txBox="1"/>
          <p:nvPr/>
        </p:nvSpPr>
        <p:spPr>
          <a:xfrm>
            <a:off x="5900272" y="5927728"/>
            <a:ext cx="6303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ح</a:t>
            </a:r>
          </a:p>
        </p:txBody>
      </p:sp>
    </p:spTree>
    <p:extLst>
      <p:ext uri="{BB962C8B-B14F-4D97-AF65-F5344CB8AC3E}">
        <p14:creationId xmlns:p14="http://schemas.microsoft.com/office/powerpoint/2010/main" val="188904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3">
            <a:extLst>
              <a:ext uri="{FF2B5EF4-FFF2-40B4-BE49-F238E27FC236}">
                <a16:creationId xmlns:a16="http://schemas.microsoft.com/office/drawing/2014/main" id="{55769D55-E1B5-48F3-A574-C74323439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331" y="0"/>
            <a:ext cx="9523337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A30A1CA-3147-4945-ADEA-6E32043E52C8}"/>
              </a:ext>
            </a:extLst>
          </p:cNvPr>
          <p:cNvSpPr txBox="1"/>
          <p:nvPr/>
        </p:nvSpPr>
        <p:spPr>
          <a:xfrm>
            <a:off x="543566" y="338779"/>
            <a:ext cx="85953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س+6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86DDB74-3236-4E60-B7E5-B672C544F475}"/>
              </a:ext>
            </a:extLst>
          </p:cNvPr>
          <p:cNvSpPr txBox="1"/>
          <p:nvPr/>
        </p:nvSpPr>
        <p:spPr>
          <a:xfrm>
            <a:off x="3465612" y="857905"/>
            <a:ext cx="10567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س+ص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E132C57-A40E-4D11-B6DB-306CA07CFABC}"/>
              </a:ext>
            </a:extLst>
          </p:cNvPr>
          <p:cNvSpPr txBox="1"/>
          <p:nvPr/>
        </p:nvSpPr>
        <p:spPr>
          <a:xfrm>
            <a:off x="2762373" y="1705601"/>
            <a:ext cx="6062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ل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1EA50E0-A30B-47DE-9913-E5F584475AD6}"/>
              </a:ext>
            </a:extLst>
          </p:cNvPr>
          <p:cNvSpPr txBox="1"/>
          <p:nvPr/>
        </p:nvSpPr>
        <p:spPr>
          <a:xfrm>
            <a:off x="7590747" y="3210580"/>
            <a:ext cx="6062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ل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2D2D9D2-C4A7-45EC-930D-21A65D16F412}"/>
              </a:ext>
            </a:extLst>
          </p:cNvPr>
          <p:cNvSpPr txBox="1"/>
          <p:nvPr/>
        </p:nvSpPr>
        <p:spPr>
          <a:xfrm>
            <a:off x="6202070" y="3654961"/>
            <a:ext cx="10246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 ل +1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E78E2D54-F3C4-4A42-B7A3-3CA011B02272}"/>
              </a:ext>
            </a:extLst>
          </p:cNvPr>
          <p:cNvGrpSpPr/>
          <p:nvPr/>
        </p:nvGrpSpPr>
        <p:grpSpPr>
          <a:xfrm>
            <a:off x="7855243" y="3995041"/>
            <a:ext cx="341760" cy="748913"/>
            <a:chOff x="5316645" y="3908025"/>
            <a:chExt cx="341760" cy="748913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C75A69FB-6556-414C-A3AD-E2E5BB2D51DB}"/>
                </a:ext>
              </a:extLst>
            </p:cNvPr>
            <p:cNvSpPr txBox="1"/>
            <p:nvPr/>
          </p:nvSpPr>
          <p:spPr>
            <a:xfrm>
              <a:off x="5316645" y="3908025"/>
              <a:ext cx="34176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ل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B1056439-6B4F-475F-97EF-9C60F0C847CA}"/>
                </a:ext>
              </a:extLst>
            </p:cNvPr>
            <p:cNvSpPr txBox="1"/>
            <p:nvPr/>
          </p:nvSpPr>
          <p:spPr>
            <a:xfrm>
              <a:off x="5316645" y="4195273"/>
              <a:ext cx="34176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80DE1027-7031-44A9-8A52-0ABF2E773E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02085" y="4238714"/>
              <a:ext cx="17088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57480956-56AA-41D1-BA28-24E0993F14E4}"/>
              </a:ext>
            </a:extLst>
          </p:cNvPr>
          <p:cNvGrpSpPr/>
          <p:nvPr/>
        </p:nvGrpSpPr>
        <p:grpSpPr>
          <a:xfrm>
            <a:off x="6227708" y="4430876"/>
            <a:ext cx="763490" cy="748913"/>
            <a:chOff x="7433513" y="3995041"/>
            <a:chExt cx="763490" cy="748913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F29FEAE3-C16A-4975-94DD-B2267F6C8AD5}"/>
                </a:ext>
              </a:extLst>
            </p:cNvPr>
            <p:cNvSpPr txBox="1"/>
            <p:nvPr/>
          </p:nvSpPr>
          <p:spPr>
            <a:xfrm>
              <a:off x="7433513" y="4107888"/>
              <a:ext cx="543739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-9</a:t>
              </a:r>
            </a:p>
          </p:txBody>
        </p:sp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1247BCB6-1094-41C2-BAF8-D6B1169F49B4}"/>
                </a:ext>
              </a:extLst>
            </p:cNvPr>
            <p:cNvGrpSpPr/>
            <p:nvPr/>
          </p:nvGrpSpPr>
          <p:grpSpPr>
            <a:xfrm>
              <a:off x="7855243" y="3995041"/>
              <a:ext cx="341760" cy="748913"/>
              <a:chOff x="5316645" y="3908025"/>
              <a:chExt cx="341760" cy="748913"/>
            </a:xfrm>
          </p:grpSpPr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26F5FDBF-AE88-474C-B6CE-23E00680A3F9}"/>
                  </a:ext>
                </a:extLst>
              </p:cNvPr>
              <p:cNvSpPr txBox="1"/>
              <p:nvPr/>
            </p:nvSpPr>
            <p:spPr>
              <a:xfrm>
                <a:off x="5316645" y="3908025"/>
                <a:ext cx="34176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ل</a:t>
                </a:r>
              </a:p>
            </p:txBody>
          </p:sp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BA70B79F-E619-4ED4-9171-38D54DA2A0A9}"/>
                  </a:ext>
                </a:extLst>
              </p:cNvPr>
              <p:cNvSpPr txBox="1"/>
              <p:nvPr/>
            </p:nvSpPr>
            <p:spPr>
              <a:xfrm>
                <a:off x="5316645" y="4195273"/>
                <a:ext cx="34176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</a:p>
            </p:txBody>
          </p:sp>
          <p:cxnSp>
            <p:nvCxnSpPr>
              <p:cNvPr id="23" name="رابط مستقيم 22">
                <a:extLst>
                  <a:ext uri="{FF2B5EF4-FFF2-40B4-BE49-F238E27FC236}">
                    <a16:creationId xmlns:a16="http://schemas.microsoft.com/office/drawing/2014/main" id="{D9509007-67FB-46B8-87B0-C5FCE27DAC7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02085" y="4238714"/>
                <a:ext cx="17088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010F66CD-F9EE-4A0D-AF18-6BB3A37EEBE7}"/>
              </a:ext>
            </a:extLst>
          </p:cNvPr>
          <p:cNvSpPr txBox="1"/>
          <p:nvPr/>
        </p:nvSpPr>
        <p:spPr>
          <a:xfrm>
            <a:off x="7585457" y="6030692"/>
            <a:ext cx="71045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ع+ل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A3C696A-C7F0-45FD-9292-5C1FC3A2C7E8}"/>
              </a:ext>
            </a:extLst>
          </p:cNvPr>
          <p:cNvSpPr txBox="1"/>
          <p:nvPr/>
        </p:nvSpPr>
        <p:spPr>
          <a:xfrm>
            <a:off x="3459201" y="6030692"/>
            <a:ext cx="8899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2ع+ل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0B588555-E221-47F4-ABA7-A66CF038AD7A}"/>
              </a:ext>
            </a:extLst>
          </p:cNvPr>
          <p:cNvSpPr txBox="1"/>
          <p:nvPr/>
        </p:nvSpPr>
        <p:spPr>
          <a:xfrm>
            <a:off x="6285555" y="6400268"/>
            <a:ext cx="106952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4ع+5ل</a:t>
            </a:r>
          </a:p>
        </p:txBody>
      </p:sp>
    </p:spTree>
    <p:extLst>
      <p:ext uri="{BB962C8B-B14F-4D97-AF65-F5344CB8AC3E}">
        <p14:creationId xmlns:p14="http://schemas.microsoft.com/office/powerpoint/2010/main" val="3896362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2">
            <a:extLst>
              <a:ext uri="{FF2B5EF4-FFF2-40B4-BE49-F238E27FC236}">
                <a16:creationId xmlns:a16="http://schemas.microsoft.com/office/drawing/2014/main" id="{4EB498D8-0013-4553-82EB-BF1783049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743" y="0"/>
            <a:ext cx="9552514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B271C630-57DC-47DD-81DC-1733DF7A641A}"/>
              </a:ext>
            </a:extLst>
          </p:cNvPr>
          <p:cNvSpPr txBox="1"/>
          <p:nvPr/>
        </p:nvSpPr>
        <p:spPr>
          <a:xfrm>
            <a:off x="4596711" y="4725292"/>
            <a:ext cx="11833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(ع+5)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4E0B5DA-E38D-463F-95F4-522FD5350F18}"/>
              </a:ext>
            </a:extLst>
          </p:cNvPr>
          <p:cNvGrpSpPr/>
          <p:nvPr/>
        </p:nvGrpSpPr>
        <p:grpSpPr>
          <a:xfrm>
            <a:off x="5464096" y="5071872"/>
            <a:ext cx="631904" cy="860496"/>
            <a:chOff x="3029219" y="4875319"/>
            <a:chExt cx="631904" cy="860496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82534D0E-F48C-44FE-BD45-E8C5E3A42FA7}"/>
                </a:ext>
              </a:extLst>
            </p:cNvPr>
            <p:cNvSpPr txBox="1"/>
            <p:nvPr/>
          </p:nvSpPr>
          <p:spPr>
            <a:xfrm>
              <a:off x="3029219" y="4875319"/>
              <a:ext cx="63190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ع+7</a:t>
              </a: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4FDD3C1B-4A01-4FA7-B4EF-4B883342F761}"/>
                </a:ext>
              </a:extLst>
            </p:cNvPr>
            <p:cNvSpPr txBox="1"/>
            <p:nvPr/>
          </p:nvSpPr>
          <p:spPr>
            <a:xfrm>
              <a:off x="3175894" y="5274150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00B1247E-BB0A-444D-9DA5-973F20CD29E9}"/>
                </a:ext>
              </a:extLst>
            </p:cNvPr>
            <p:cNvCxnSpPr>
              <a:cxnSpLocks/>
            </p:cNvCxnSpPr>
            <p:nvPr/>
          </p:nvCxnSpPr>
          <p:spPr>
            <a:xfrm>
              <a:off x="3102557" y="5315590"/>
              <a:ext cx="4852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62FA4B55-16D7-4EA2-A0FB-25937418BF56}"/>
              </a:ext>
            </a:extLst>
          </p:cNvPr>
          <p:cNvGrpSpPr/>
          <p:nvPr/>
        </p:nvGrpSpPr>
        <p:grpSpPr>
          <a:xfrm>
            <a:off x="5125041" y="5640100"/>
            <a:ext cx="631904" cy="860496"/>
            <a:chOff x="3029219" y="4875319"/>
            <a:chExt cx="631904" cy="860496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F2318C9B-F819-4A64-9930-29738750865B}"/>
                </a:ext>
              </a:extLst>
            </p:cNvPr>
            <p:cNvSpPr txBox="1"/>
            <p:nvPr/>
          </p:nvSpPr>
          <p:spPr>
            <a:xfrm>
              <a:off x="3029219" y="4875319"/>
              <a:ext cx="63190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ع-2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EA535EAC-4707-4147-996E-9504E6FCF0E0}"/>
                </a:ext>
              </a:extLst>
            </p:cNvPr>
            <p:cNvSpPr txBox="1"/>
            <p:nvPr/>
          </p:nvSpPr>
          <p:spPr>
            <a:xfrm>
              <a:off x="3175894" y="5274150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3BFB0D29-BF27-45A1-87DB-01A99BE2CF2D}"/>
                </a:ext>
              </a:extLst>
            </p:cNvPr>
            <p:cNvCxnSpPr>
              <a:cxnSpLocks/>
            </p:cNvCxnSpPr>
            <p:nvPr/>
          </p:nvCxnSpPr>
          <p:spPr>
            <a:xfrm>
              <a:off x="3102557" y="5315590"/>
              <a:ext cx="4852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F45A46E-8A52-487F-97AD-0BBB18F5110B}"/>
              </a:ext>
            </a:extLst>
          </p:cNvPr>
          <p:cNvSpPr txBox="1"/>
          <p:nvPr/>
        </p:nvSpPr>
        <p:spPr>
          <a:xfrm>
            <a:off x="4703150" y="6386989"/>
            <a:ext cx="118333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 (ع-9)</a:t>
            </a:r>
          </a:p>
        </p:txBody>
      </p:sp>
    </p:spTree>
    <p:extLst>
      <p:ext uri="{BB962C8B-B14F-4D97-AF65-F5344CB8AC3E}">
        <p14:creationId xmlns:p14="http://schemas.microsoft.com/office/powerpoint/2010/main" val="4157842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A">
            <a:extLst>
              <a:ext uri="{FF2B5EF4-FFF2-40B4-BE49-F238E27FC236}">
                <a16:creationId xmlns:a16="http://schemas.microsoft.com/office/drawing/2014/main" id="{2EB08490-4B6D-41C1-80BF-67E6D0AD9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"/>
          <a:stretch/>
        </p:blipFill>
        <p:spPr>
          <a:xfrm>
            <a:off x="0" y="495656"/>
            <a:ext cx="12192000" cy="5937234"/>
          </a:xfrm>
          <a:prstGeom prst="rect">
            <a:avLst/>
          </a:prstGeom>
        </p:spPr>
      </p:pic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8F1E5926-50A1-4A9C-932D-E60A977DD9D4}"/>
              </a:ext>
            </a:extLst>
          </p:cNvPr>
          <p:cNvCxnSpPr/>
          <p:nvPr/>
        </p:nvCxnSpPr>
        <p:spPr>
          <a:xfrm flipH="1">
            <a:off x="4734370" y="2110811"/>
            <a:ext cx="2375731" cy="11024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FAF9FAE3-9357-4570-925E-6A1165BF8455}"/>
              </a:ext>
            </a:extLst>
          </p:cNvPr>
          <p:cNvCxnSpPr/>
          <p:nvPr/>
        </p:nvCxnSpPr>
        <p:spPr>
          <a:xfrm flipH="1">
            <a:off x="4674550" y="2666288"/>
            <a:ext cx="2281727" cy="18117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9856D906-050F-47A5-87A7-DA196231CE05}"/>
              </a:ext>
            </a:extLst>
          </p:cNvPr>
          <p:cNvCxnSpPr/>
          <p:nvPr/>
        </p:nvCxnSpPr>
        <p:spPr>
          <a:xfrm flipH="1">
            <a:off x="4734370" y="3324314"/>
            <a:ext cx="2478280" cy="5928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5E71B43C-3BFC-4382-90DB-D09EA4CA954A}"/>
              </a:ext>
            </a:extLst>
          </p:cNvPr>
          <p:cNvCxnSpPr/>
          <p:nvPr/>
        </p:nvCxnSpPr>
        <p:spPr>
          <a:xfrm flipH="1" flipV="1">
            <a:off x="4674550" y="2110811"/>
            <a:ext cx="2897024" cy="186298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78416D8A-E536-4EEC-8E8A-C157CA15C944}"/>
              </a:ext>
            </a:extLst>
          </p:cNvPr>
          <p:cNvCxnSpPr/>
          <p:nvPr/>
        </p:nvCxnSpPr>
        <p:spPr>
          <a:xfrm flipH="1">
            <a:off x="4734370" y="4523951"/>
            <a:ext cx="2307365" cy="14837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>
            <a:extLst>
              <a:ext uri="{FF2B5EF4-FFF2-40B4-BE49-F238E27FC236}">
                <a16:creationId xmlns:a16="http://schemas.microsoft.com/office/drawing/2014/main" id="{806E85FD-96B7-4CA6-B13A-7CF7C5AC12B7}"/>
              </a:ext>
            </a:extLst>
          </p:cNvPr>
          <p:cNvCxnSpPr/>
          <p:nvPr/>
        </p:nvCxnSpPr>
        <p:spPr>
          <a:xfrm flipH="1" flipV="1">
            <a:off x="4674550" y="2662015"/>
            <a:ext cx="2897024" cy="25252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3BCAED66-FCF1-48C7-8A49-3AF785A2F84C}"/>
              </a:ext>
            </a:extLst>
          </p:cNvPr>
          <p:cNvSpPr txBox="1"/>
          <p:nvPr/>
        </p:nvSpPr>
        <p:spPr>
          <a:xfrm>
            <a:off x="223098" y="4930826"/>
            <a:ext cx="33538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اقسم ع على 3 ثم اطرح الناتج من 2</a:t>
            </a:r>
          </a:p>
        </p:txBody>
      </p:sp>
    </p:spTree>
    <p:extLst>
      <p:ext uri="{BB962C8B-B14F-4D97-AF65-F5344CB8AC3E}">
        <p14:creationId xmlns:p14="http://schemas.microsoft.com/office/powerpoint/2010/main" val="543258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