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عنوان ومحتوى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/>
          <p:nvPr>
            <p:ph idx="2" type="pic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" name="Google Shape;81;p23"/>
          <p:cNvSpPr txBox="1"/>
          <p:nvPr>
            <p:ph idx="1" type="body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2" name="Google Shape;82;p2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بانورامية مع تسمية توضيحية">
  <p:cSld name="صورة بانورامية مع تسمية توضيحية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/>
          <p:nvPr>
            <p:ph idx="2" type="pic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24"/>
          <p:cNvSpPr txBox="1"/>
          <p:nvPr>
            <p:ph idx="1" type="body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9" name="Google Shape;89;p2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العنوان والتسمية التوضيحية">
  <p:cSld name="العنوان والتسمية التوضيحية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/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" type="body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5" name="Google Shape;95;p2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اقتباس مع تسمية توضيحية">
  <p:cSld name="اقتباس مع تسمية توضيحية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/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" type="body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01" name="Google Shape;101;p26"/>
          <p:cNvSpPr txBox="1"/>
          <p:nvPr>
            <p:ph idx="2" type="body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02" name="Google Shape;102;p2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  <p:sp>
        <p:nvSpPr>
          <p:cNvPr id="105" name="Google Shape;105;p26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i="0" lang="ar-OM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6" name="Google Shape;106;p26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i="0" lang="ar-OM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بطاقة اسم">
  <p:cSld name="بطاقة اسم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1" type="body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10" name="Google Shape;110;p2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أعمدة">
  <p:cSld name="3 أعمدة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1" type="body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6" name="Google Shape;116;p28"/>
          <p:cNvSpPr txBox="1"/>
          <p:nvPr>
            <p:ph idx="2" type="body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7" name="Google Shape;117;p28"/>
          <p:cNvSpPr txBox="1"/>
          <p:nvPr>
            <p:ph idx="3" type="body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8" name="Google Shape;118;p28"/>
          <p:cNvSpPr txBox="1"/>
          <p:nvPr>
            <p:ph idx="4" type="body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9" name="Google Shape;119;p28"/>
          <p:cNvSpPr txBox="1"/>
          <p:nvPr>
            <p:ph idx="5" type="body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0" name="Google Shape;120;p28"/>
          <p:cNvSpPr txBox="1"/>
          <p:nvPr>
            <p:ph idx="6" type="body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1" name="Google Shape;121;p2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أعمدة صور">
  <p:cSld name="3 أعمدة صور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7" name="Google Shape;127;p29"/>
          <p:cNvSpPr/>
          <p:nvPr>
            <p:ph idx="2" type="pic"/>
          </p:nvPr>
        </p:nvSpPr>
        <p:spPr>
          <a:xfrm>
            <a:off x="685780" y="2063395"/>
            <a:ext cx="3310128" cy="1536725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p29"/>
          <p:cNvSpPr txBox="1"/>
          <p:nvPr>
            <p:ph idx="3" type="body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9" name="Google Shape;129;p29"/>
          <p:cNvSpPr txBox="1"/>
          <p:nvPr>
            <p:ph idx="4" type="body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30" name="Google Shape;130;p29"/>
          <p:cNvSpPr/>
          <p:nvPr>
            <p:ph idx="5" type="pic"/>
          </p:nvPr>
        </p:nvSpPr>
        <p:spPr>
          <a:xfrm>
            <a:off x="4235999" y="2063395"/>
            <a:ext cx="3310128" cy="153523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p29"/>
          <p:cNvSpPr txBox="1"/>
          <p:nvPr>
            <p:ph idx="6" type="body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32" name="Google Shape;132;p29"/>
          <p:cNvSpPr txBox="1"/>
          <p:nvPr>
            <p:ph idx="7" type="body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33" name="Google Shape;133;p29"/>
          <p:cNvSpPr/>
          <p:nvPr>
            <p:ph idx="8" type="pic"/>
          </p:nvPr>
        </p:nvSpPr>
        <p:spPr>
          <a:xfrm>
            <a:off x="7768819" y="2063394"/>
            <a:ext cx="3310128" cy="1537196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4" name="Google Shape;134;p29"/>
          <p:cNvSpPr txBox="1"/>
          <p:nvPr>
            <p:ph idx="9" type="body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35" name="Google Shape;135;p2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1" type="body"/>
          </p:nvPr>
        </p:nvSpPr>
        <p:spPr>
          <a:xfrm rot="5400000">
            <a:off x="4227559" y="-1478362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" type="body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23" name="Google Shape;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/>
          <p:nvPr/>
        </p:nvSpPr>
        <p:spPr>
          <a:xfrm>
            <a:off x="-15875" y="0"/>
            <a:ext cx="11683810" cy="6588125"/>
          </a:xfrm>
          <a:custGeom>
            <a:rect b="b" l="l" r="r" t="t"/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01600" rotWithShape="0" algn="tl" dir="4380000" dist="1524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5"/>
          <p:cNvSpPr/>
          <p:nvPr/>
        </p:nvSpPr>
        <p:spPr>
          <a:xfrm>
            <a:off x="0" y="4282257"/>
            <a:ext cx="11329257" cy="2028845"/>
          </a:xfrm>
          <a:custGeom>
            <a:rect b="b" l="l" r="r" t="t"/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6" name="Google Shape;26;p15"/>
          <p:cNvSpPr/>
          <p:nvPr/>
        </p:nvSpPr>
        <p:spPr>
          <a:xfrm>
            <a:off x="0" y="0"/>
            <a:ext cx="8719579" cy="456877"/>
          </a:xfrm>
          <a:custGeom>
            <a:rect b="b" l="l" r="r" t="t"/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7" name="Google Shape;27;p15"/>
          <p:cNvSpPr/>
          <p:nvPr/>
        </p:nvSpPr>
        <p:spPr>
          <a:xfrm rot="-180000">
            <a:off x="-161800" y="293317"/>
            <a:ext cx="11367116" cy="5751804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5"/>
          <p:cNvSpPr txBox="1"/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subTitle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  <p:sp>
        <p:nvSpPr>
          <p:cNvPr id="33" name="Google Shape;33;p15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>
  <p:cSld name="عنوان ومحتوى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ان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/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" type="body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2" type="body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" type="body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6" name="Google Shape;56;p19"/>
          <p:cNvSpPr txBox="1"/>
          <p:nvPr>
            <p:ph idx="2" type="body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3" type="body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8" name="Google Shape;58;p19"/>
          <p:cNvSpPr txBox="1"/>
          <p:nvPr>
            <p:ph idx="4" type="body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مع تسمية توضيحية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" type="body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2" type="body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6" name="Google Shape;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3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Google Shape;8;p13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98425" rotWithShape="0" algn="tl" dir="4380000" dist="76200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3"/>
            <p:cNvSpPr/>
            <p:nvPr/>
          </p:nvSpPr>
          <p:spPr>
            <a:xfrm>
              <a:off x="-25397" y="0"/>
              <a:ext cx="11773291" cy="6419514"/>
            </a:xfrm>
            <a:custGeom>
              <a:rect b="b" l="l" r="r" t="t"/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" name="Google Shape;10;p13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" name="Google Shape;11;p13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b="0" i="0" sz="5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3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11480" lvl="1" marL="9144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391160" lvl="2" marL="13716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370839" lvl="3" marL="18288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370839" lvl="4" marL="22860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370839" lvl="5" marL="27432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370839" lvl="6" marL="32004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370840" lvl="7" marL="36576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370840" lvl="8" marL="41148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OM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/>
          <p:nvPr/>
        </p:nvSpPr>
        <p:spPr>
          <a:xfrm>
            <a:off x="3509554" y="1188720"/>
            <a:ext cx="5172892" cy="1685108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860A0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OM" sz="6600" u="none" cap="none" strike="noStrike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علامَ تقولين شكراً؟</a:t>
            </a:r>
            <a:endParaRPr/>
          </a:p>
        </p:txBody>
      </p:sp>
      <p:sp>
        <p:nvSpPr>
          <p:cNvPr id="155" name="Google Shape;155;p1"/>
          <p:cNvSpPr/>
          <p:nvPr/>
        </p:nvSpPr>
        <p:spPr>
          <a:xfrm>
            <a:off x="4323806" y="3141619"/>
            <a:ext cx="3043645" cy="1685108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860A0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OM" sz="4800" u="none" cap="none" strike="noStrike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الصف السابع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</a:pPr>
            <a:r>
              <a:t/>
            </a:r>
            <a:endParaRPr/>
          </a:p>
        </p:txBody>
      </p:sp>
      <p:sp>
        <p:nvSpPr>
          <p:cNvPr id="232" name="Google Shape;232;p10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400" lvl="0" marL="22860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33" name="Google Shape;2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667"/>
            <a:ext cx="12192000" cy="686066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"/>
          <p:cNvSpPr/>
          <p:nvPr/>
        </p:nvSpPr>
        <p:spPr>
          <a:xfrm>
            <a:off x="195943" y="2643915"/>
            <a:ext cx="11599817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تتنازل عن حقوقها – ضعيفة – مستسلمة للظلم – لا تطالب بحقوقها – نعم أتفق لأن أغلبها هكذا</a:t>
            </a:r>
            <a:endParaRPr/>
          </a:p>
        </p:txBody>
      </p:sp>
      <p:sp>
        <p:nvSpPr>
          <p:cNvPr id="235" name="Google Shape;235;p10"/>
          <p:cNvSpPr/>
          <p:nvPr/>
        </p:nvSpPr>
        <p:spPr>
          <a:xfrm>
            <a:off x="195943" y="4272182"/>
            <a:ext cx="11077303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تدلّ على أن الإنسان عندما يستسلم للظلم يكون لقمة سائغة للمستغلين وحقه مهضوم منهم </a:t>
            </a:r>
            <a:endParaRPr/>
          </a:p>
        </p:txBody>
      </p:sp>
      <p:sp>
        <p:nvSpPr>
          <p:cNvPr id="236" name="Google Shape;236;p10"/>
          <p:cNvSpPr/>
          <p:nvPr/>
        </p:nvSpPr>
        <p:spPr>
          <a:xfrm>
            <a:off x="557348" y="5535280"/>
            <a:ext cx="11077303" cy="989407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نعم، لأنه تدرج في الأحداث والتشويق من بداية القصة عندما بدأ بالانتقاص من راتبها حتى النهاية ليصل بنا إلى عدم التنازل عن حقنا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</a:pPr>
            <a:r>
              <a:t/>
            </a:r>
            <a:endParaRPr/>
          </a:p>
        </p:txBody>
      </p:sp>
      <p:sp>
        <p:nvSpPr>
          <p:cNvPr id="242" name="Google Shape;242;p11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400" lvl="0" marL="22860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43" name="Google Shape;2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1"/>
          <p:cNvSpPr/>
          <p:nvPr/>
        </p:nvSpPr>
        <p:spPr>
          <a:xfrm>
            <a:off x="1685109" y="1091628"/>
            <a:ext cx="1541417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لا</a:t>
            </a:r>
            <a:endParaRPr/>
          </a:p>
        </p:txBody>
      </p:sp>
      <p:sp>
        <p:nvSpPr>
          <p:cNvPr id="245" name="Google Shape;245;p11"/>
          <p:cNvSpPr/>
          <p:nvPr/>
        </p:nvSpPr>
        <p:spPr>
          <a:xfrm>
            <a:off x="2917998" y="3322855"/>
            <a:ext cx="7924173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يا إلهي! إنّه ماكر ويستغلّني وينهب حقّي دون رحمة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</a:pPr>
            <a:r>
              <a:t/>
            </a:r>
            <a:endParaRPr/>
          </a:p>
        </p:txBody>
      </p:sp>
      <p:sp>
        <p:nvSpPr>
          <p:cNvPr id="251" name="Google Shape;251;p12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400" lvl="0" marL="22860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52" name="Google Shape;2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"/>
          <p:cNvSpPr/>
          <p:nvPr/>
        </p:nvSpPr>
        <p:spPr>
          <a:xfrm>
            <a:off x="1423851" y="4336869"/>
            <a:ext cx="8386355" cy="2090057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يوليا: </a:t>
            </a:r>
            <a:r>
              <a:rPr b="1" i="0" lang="ar-OM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سيدي... إن الإجازات الرسمية وأيام الأعياد من حقي فلماذا تخصمها من راتبي الشهري.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صاحب المنزل: </a:t>
            </a:r>
            <a:r>
              <a:rPr b="1" i="0" lang="ar-OM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وأنا من حقي أن أخصمها لأنك لم تعملي شيئاً فيها يفيدني ويفيد أسرتي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يوليا</a:t>
            </a:r>
            <a:r>
              <a:rPr b="1" i="0" lang="ar-OM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تطأطئ رأسها وتقول بحرقة) كما تريد سيدي</a:t>
            </a: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</a:pPr>
            <a:r>
              <a:t/>
            </a:r>
            <a:endParaRPr/>
          </a:p>
        </p:txBody>
      </p:sp>
      <p:pic>
        <p:nvPicPr>
          <p:cNvPr id="161" name="Google Shape;16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4025" y="0"/>
            <a:ext cx="12192000" cy="68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</a:pPr>
            <a:r>
              <a:t/>
            </a:r>
            <a:endParaRPr/>
          </a:p>
        </p:txBody>
      </p:sp>
      <p:sp>
        <p:nvSpPr>
          <p:cNvPr id="172" name="Google Shape;172;p4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400" lvl="0" marL="22860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00106"/>
            <a:ext cx="12192000" cy="6757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</a:pPr>
            <a:r>
              <a:t/>
            </a:r>
            <a:endParaRPr/>
          </a:p>
        </p:txBody>
      </p:sp>
      <p:sp>
        <p:nvSpPr>
          <p:cNvPr id="179" name="Google Shape;179;p5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400" lvl="0" marL="22860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80" name="Google Shape;1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656"/>
            <a:ext cx="12192000" cy="6825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</a:pPr>
            <a:r>
              <a:t/>
            </a:r>
            <a:endParaRPr/>
          </a:p>
        </p:txBody>
      </p:sp>
      <p:pic>
        <p:nvPicPr>
          <p:cNvPr id="186" name="Google Shape;18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"/>
          <p:cNvSpPr/>
          <p:nvPr/>
        </p:nvSpPr>
        <p:spPr>
          <a:xfrm>
            <a:off x="0" y="609600"/>
            <a:ext cx="3540034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لكي يدفع لها حسابها</a:t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>
            <a:off x="0" y="1306105"/>
            <a:ext cx="5107577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يوليا – الراوي – كوليا - فاريا</a:t>
            </a:r>
            <a:endParaRPr b="1" i="0" sz="4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3322320" y="2217421"/>
            <a:ext cx="3540034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مكتب الراوي</a:t>
            </a:r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-1" y="3044371"/>
            <a:ext cx="6270171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أهمية المطالبة بالحق مهما كلّف الأمر</a:t>
            </a:r>
            <a:endParaRPr/>
          </a:p>
        </p:txBody>
      </p:sp>
      <p:sp>
        <p:nvSpPr>
          <p:cNvPr id="191" name="Google Shape;191;p6"/>
          <p:cNvSpPr/>
          <p:nvPr/>
        </p:nvSpPr>
        <p:spPr>
          <a:xfrm>
            <a:off x="-1" y="4263570"/>
            <a:ext cx="11390811" cy="441779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علاقة تفسيريّة لأن النص يفسر سبب استنكار الراوي لشكر المربيّة له</a:t>
            </a:r>
            <a:endParaRPr/>
          </a:p>
        </p:txBody>
      </p:sp>
      <p:sp>
        <p:nvSpPr>
          <p:cNvPr id="192" name="Google Shape;192;p6"/>
          <p:cNvSpPr/>
          <p:nvPr/>
        </p:nvSpPr>
        <p:spPr>
          <a:xfrm>
            <a:off x="0" y="5638800"/>
            <a:ext cx="10367553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كسرت فنجاناً وطبقاً - تركت تدريس الأولاد بسبب ألم أسنانها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</a:pPr>
            <a:r>
              <a:t/>
            </a:r>
            <a:endParaRPr/>
          </a:p>
        </p:txBody>
      </p:sp>
      <p:sp>
        <p:nvSpPr>
          <p:cNvPr id="198" name="Google Shape;198;p7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400" lvl="0" marL="22860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3039047" y="1270000"/>
            <a:ext cx="1550369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أطراف</a:t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4961466" y="1879600"/>
            <a:ext cx="1550368" cy="583474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احمرّ</a:t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3137647" y="2300517"/>
            <a:ext cx="1550368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تدفّقت</a:t>
            </a: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0" y="3512459"/>
            <a:ext cx="4841966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ارتعش جسمي من شدة البرد</a:t>
            </a: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0" y="5101776"/>
            <a:ext cx="6043749" cy="1756223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سرق: أخذ الشيء خفية.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نهب: أخذ الشيء قهراً.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سلب: انتزع الشيء اختلاساً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</a:pPr>
            <a:r>
              <a:t/>
            </a:r>
            <a:endParaRPr/>
          </a:p>
        </p:txBody>
      </p:sp>
      <p:sp>
        <p:nvSpPr>
          <p:cNvPr id="210" name="Google Shape;210;p8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400" lvl="0" marL="22860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11" name="Google Shape;2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8"/>
          <p:cNvSpPr/>
          <p:nvPr/>
        </p:nvSpPr>
        <p:spPr>
          <a:xfrm>
            <a:off x="130629" y="74611"/>
            <a:ext cx="8386354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الراوي لأنّه هو الذي يدير الأحداث في هذه القصة</a:t>
            </a:r>
            <a:endParaRPr/>
          </a:p>
        </p:txBody>
      </p:sp>
      <p:sp>
        <p:nvSpPr>
          <p:cNvPr id="213" name="Google Shape;213;p8"/>
          <p:cNvSpPr/>
          <p:nvPr/>
        </p:nvSpPr>
        <p:spPr>
          <a:xfrm>
            <a:off x="0" y="2856705"/>
            <a:ext cx="12191999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عندما كانت أسنانها تؤلمها لأنّ هذه حالة إنسانية وكل شخص معرض للمرض</a:t>
            </a:r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5068388" y="5269495"/>
            <a:ext cx="4415245" cy="1524001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سعلت بعصيبة ...تعرّقت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احمرّت عينها وامتلأت بالدّمع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ارتعش ذقنها</a:t>
            </a:r>
            <a:endParaRPr/>
          </a:p>
        </p:txBody>
      </p:sp>
      <p:sp>
        <p:nvSpPr>
          <p:cNvPr id="215" name="Google Shape;215;p8"/>
          <p:cNvSpPr/>
          <p:nvPr/>
        </p:nvSpPr>
        <p:spPr>
          <a:xfrm>
            <a:off x="560423" y="5269494"/>
            <a:ext cx="4415245" cy="1524001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قال بصوت متهدّج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وضعتها في جيبها بأصابع مرتعشة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عبثت أصابعها بالفستان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400" lvl="0" marL="22860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22" name="Google Shape;2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9"/>
          <p:cNvSpPr/>
          <p:nvPr/>
        </p:nvSpPr>
        <p:spPr>
          <a:xfrm>
            <a:off x="-1" y="965200"/>
            <a:ext cx="7111175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تقبّلها واستسلامها لكل ما خصمه من راتبها وشكرها له. </a:t>
            </a: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209007" y="2160589"/>
            <a:ext cx="8191036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في البداية شعور كره وحقد – وفي النهاية شعور رضا وسرور</a:t>
            </a: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91440" y="3542664"/>
            <a:ext cx="5447211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روبل     - يوليا</a:t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209007" y="5613538"/>
            <a:ext cx="9766519" cy="6096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OM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كلا، لأنها اعتادت الرضا بالظلم والاستسلام له والعجز عن المطالبة بأبسط حقوقها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الحدث الرئيسي">
  <a:themeElements>
    <a:clrScheme name="الحدث الرئيسي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