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29" Type="http://schemas.openxmlformats.org/officeDocument/2006/relationships/slide" Target="slides/slide26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0" Type="http://schemas.openxmlformats.org/officeDocument/2006/relationships/slide" Target="slides/slide27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467B7B-2B86-4861-AA42-88E4AEE54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C1A669E-D48C-4D2E-90D2-A694817BD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A1B59B5-DD31-47B8-8EEB-D4205622D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9C98265-7638-447D-814C-D702E216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076DBC-FE46-4B87-886B-760BC736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00CE6C4-B963-4769-B87A-AC80244D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AF3EEB-9DFD-4D77-99E1-4C5C0D11C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2250D0D-F380-4274-81F8-F4F9C2F6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0BD1C33-8955-45C7-A57A-E1C8F0EA1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C3F20A7-8655-47A6-AA45-BF0ACD59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7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F8AA5F-6F76-47CE-8506-63D6FD2F6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9755A1D-F9E4-41AE-887C-5447C7D86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1CD0390-E4C2-4174-AB62-0C2AFAE9C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164468-5006-4B6D-BC2D-C5FFB208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0B34A37-1E52-4C2A-9C2B-40A5C304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72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0CA9D2-E622-4378-AC69-FC1E417B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F0702E9-AC00-43DB-8B9C-ECDC67AD71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25AD6A2-3771-49C0-BC3D-12CAF3392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1381B74-FAC1-4013-BE0D-CAA3F338A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8C52E48-95E2-4E9F-B8B2-B3CCC4B6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B7AA230-CCB3-4248-85C7-8122D794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431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50E54F-B45F-4CF6-BF86-32B8BAB6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CCD87FF-0AF6-47D2-876C-4276BC0BA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DE30A07-40F8-4B50-B1B4-D86448865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4276A3C-4DBD-4D2E-BCEA-98F749BEC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0B7ECD4-730B-4E6F-B2D0-A0619B81F4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87461C5F-12ED-4F0E-B66F-1FF6861F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07E44DC-251A-41C3-A57B-DAC952AA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570F1E6-2DB1-404F-9F5A-0FF06DC3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25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605BE80-309D-41DB-82A6-433201061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7E1C3E7-DA74-42C4-BE55-B7A35473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C49688D-A1B8-418E-BBA2-FE8D045E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9F3AEE1-7AC1-412D-8596-C86E45553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24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AA83955-3EED-4D0E-93FE-E7238902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193696F-68F5-49FD-ABD7-8615D7616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23C3C82-8BD8-4155-88E8-FFCF467B1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27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7603D5-02D1-4009-BCFF-EFC2D69EA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0E0B65F-B5BD-46F4-A594-F811A3823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4C94806-46B1-4102-83F9-295D25445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0C773E8-380F-4B11-8AF2-E5286EE13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B7E7638-50C2-455E-9F24-14606761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011BF96-959B-47AA-B05A-BDBD2924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02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80D1A7-2E4C-496C-976E-89374DA1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E20227C5-1B17-4462-9A60-17C17E0D79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4534366-C68C-4581-932F-DE6C4E3F6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11D95A0-4DFF-48F8-90EC-5DD9DFF61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A2F1005-B285-4BB1-8BF0-5AFB2251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E70DA3D-EE19-4DA2-9D9F-88B8E37A7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03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3462EAF-E3C2-4323-BFCA-F224F042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2C1C73D-5F32-4378-99C8-ED080FE43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B554C58-DFDA-459D-9ABA-5FB3246DC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42235F2-1CD1-44CB-9BEE-AFDD4A1DF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F604ECF-27B6-4695-99BB-5D1CB42B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38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892512A-3685-4D4F-9CFB-36CD642C9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02D644E-06F4-4549-A5D4-D90FF4CDB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A7E6A60-E681-4EDF-A79F-AD54198C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99A8D33-98E5-454B-A451-EC04D43F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0A3528-23B4-4F49-A796-4E678280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927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CE730CE-5350-4CF6-994A-0437E8A7B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73C695F-AEC0-451E-8202-680FCCB44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1C40ED2-9B79-42C5-B482-888FC3F3F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C9842-35F4-4731-8FED-AC303F7349FA}" type="datetimeFigureOut">
              <a:rPr lang="en-GB" smtClean="0"/>
              <a:t>16/01/2021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4C8F43D-EA28-4872-8E48-545C99D39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36F9176-331C-4B0C-8FFD-5824FD7AA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BB62E-9498-40EF-96B2-15C935C157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osfori.blogspot.com/2018/01/blog-post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E05F218-664A-43E0-A811-A7722F66F0A9}"/>
              </a:ext>
            </a:extLst>
          </p:cNvPr>
          <p:cNvSpPr/>
          <p:nvPr/>
        </p:nvSpPr>
        <p:spPr>
          <a:xfrm>
            <a:off x="9088468" y="2309543"/>
            <a:ext cx="2242866" cy="9201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87579" y="1407695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SA" b="1">
                <a:cs typeface="Calibri"/>
              </a:rPr>
              <a:t>أن يلقي النص الأدبي إلقاء معبرا.</a:t>
            </a:r>
          </a:p>
          <a:p>
            <a:pPr algn="r" rtl="1"/>
            <a:r>
              <a:rPr lang="ar-SA" b="1">
                <a:cs typeface="Calibri"/>
              </a:rPr>
              <a:t>أن يستخرج الفكر العامة والأفكار الجزئية.</a:t>
            </a:r>
          </a:p>
          <a:p>
            <a:pPr algn="r" rtl="1"/>
            <a:r>
              <a:rPr lang="ar-SA" b="1">
                <a:cs typeface="Calibri"/>
              </a:rPr>
              <a:t>أن يكشف عن دلالات بعض المفردات والتراكيب.</a:t>
            </a:r>
          </a:p>
          <a:p>
            <a:pPr algn="r" rtl="1"/>
            <a:r>
              <a:rPr lang="ar-SA" b="1">
                <a:cs typeface="Calibri"/>
              </a:rPr>
              <a:t>أن يبين دور الإنسان العماني في بناء الوطن.</a:t>
            </a:r>
          </a:p>
          <a:p>
            <a:pPr algn="r" rtl="1"/>
            <a:r>
              <a:rPr lang="ar-SA" b="1">
                <a:cs typeface="Calibri"/>
              </a:rPr>
              <a:t>أن يستنبط القيم المستفادة من النص.</a:t>
            </a:r>
          </a:p>
          <a:p>
            <a:pPr algn="r" rtl="1"/>
            <a:r>
              <a:rPr lang="ar-SA" b="1">
                <a:cs typeface="Calibri"/>
              </a:rPr>
              <a:t>أن يحفظ النص الشعري.</a:t>
            </a:r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2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EABED04D-34CF-4FC4-9558-D923BC832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080740" y="1471933"/>
            <a:ext cx="2268747" cy="16568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21A2DD-6A42-485F-A0F4-02FF480F6017}"/>
              </a:ext>
            </a:extLst>
          </p:cNvPr>
          <p:cNvSpPr txBox="1"/>
          <p:nvPr/>
        </p:nvSpPr>
        <p:spPr>
          <a:xfrm>
            <a:off x="4724400" y="4437063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5"/>
              </a:rPr>
              <a:t>CC BY-NC-ND</a:t>
            </a:r>
            <a:r>
              <a:rPr lang="en-US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8F160-C03F-4FF5-BD28-58B9FDEC84DC}"/>
              </a:ext>
            </a:extLst>
          </p:cNvPr>
          <p:cNvSpPr txBox="1"/>
          <p:nvPr/>
        </p:nvSpPr>
        <p:spPr>
          <a:xfrm>
            <a:off x="9210136" y="2395269"/>
            <a:ext cx="203870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/>
              <a:t>الأهداف</a:t>
            </a:r>
            <a:endParaRPr lang="en-US" err="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677102-44A8-4B0D-8CB6-3287C78AC16B}"/>
              </a:ext>
            </a:extLst>
          </p:cNvPr>
          <p:cNvSpPr/>
          <p:nvPr/>
        </p:nvSpPr>
        <p:spPr>
          <a:xfrm>
            <a:off x="3177576" y="1473860"/>
            <a:ext cx="5808451" cy="264543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8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B3508EB-BD15-4D19-AE5C-0B6922697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79" y="1348544"/>
            <a:ext cx="8386009" cy="358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7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, سرب, حزمة&#10;&#10;تم إنشاء الوصف تلقائياً">
            <a:extLst>
              <a:ext uri="{FF2B5EF4-FFF2-40B4-BE49-F238E27FC236}">
                <a16:creationId xmlns:a16="http://schemas.microsoft.com/office/drawing/2014/main" id="{16E4AE20-B87F-4931-B9F0-32C84396B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79" y="1404049"/>
            <a:ext cx="8424135" cy="297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9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87579" y="1407695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BD3CDBE9-98B8-4EC3-BC20-CBAC8C2A9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00" y="2159515"/>
            <a:ext cx="7699915" cy="1822862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84A27179-7B3D-49A0-90A0-4C2359DA1EA0}"/>
              </a:ext>
            </a:extLst>
          </p:cNvPr>
          <p:cNvSpPr txBox="1"/>
          <p:nvPr/>
        </p:nvSpPr>
        <p:spPr>
          <a:xfrm>
            <a:off x="5847347" y="1636295"/>
            <a:ext cx="3681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الفكرة العامة للنص</a:t>
            </a:r>
            <a:endParaRPr lang="en-GB" sz="2800" b="1">
              <a:solidFill>
                <a:schemeClr val="accent1">
                  <a:lumMod val="5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15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27421" y="1354311"/>
            <a:ext cx="8542422" cy="31377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                                            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عمان مصدر للفخر والعزة.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16" name="إطار 15">
            <a:extLst>
              <a:ext uri="{FF2B5EF4-FFF2-40B4-BE49-F238E27FC236}">
                <a16:creationId xmlns:a16="http://schemas.microsoft.com/office/drawing/2014/main" id="{6CC7D636-AA0A-4F98-B613-175FEA2F849A}"/>
              </a:ext>
            </a:extLst>
          </p:cNvPr>
          <p:cNvSpPr/>
          <p:nvPr/>
        </p:nvSpPr>
        <p:spPr>
          <a:xfrm>
            <a:off x="7267074" y="2099834"/>
            <a:ext cx="3826042" cy="1512888"/>
          </a:xfrm>
          <a:prstGeom prst="frame">
            <a:avLst/>
          </a:prstGeom>
          <a:solidFill>
            <a:srgbClr val="EDFAD2"/>
          </a:solidFill>
          <a:ln w="25400" cap="flat" cmpd="sng" algn="ctr">
            <a:solidFill>
              <a:srgbClr val="EDFAD2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>
            <a:defPPr>
              <a:defRPr lang="ar-S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OM" sz="1800" b="0" i="0" u="none" strike="noStrike" kern="1200" cap="none" spc="0" normalizeH="0" baseline="0" noProof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1F03F58-C6FA-4A87-A3BD-9666C5118FC5}"/>
              </a:ext>
            </a:extLst>
          </p:cNvPr>
          <p:cNvSpPr txBox="1"/>
          <p:nvPr/>
        </p:nvSpPr>
        <p:spPr>
          <a:xfrm>
            <a:off x="5185611" y="1543371"/>
            <a:ext cx="3826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      الأفكار الفرعية للنص </a:t>
            </a:r>
            <a:endParaRPr lang="en-GB" b="1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إطار 16">
            <a:extLst>
              <a:ext uri="{FF2B5EF4-FFF2-40B4-BE49-F238E27FC236}">
                <a16:creationId xmlns:a16="http://schemas.microsoft.com/office/drawing/2014/main" id="{17A272E6-1D4C-4321-82F6-E29B0C6FE92A}"/>
              </a:ext>
            </a:extLst>
          </p:cNvPr>
          <p:cNvSpPr/>
          <p:nvPr/>
        </p:nvSpPr>
        <p:spPr>
          <a:xfrm>
            <a:off x="3011906" y="2166732"/>
            <a:ext cx="3826042" cy="1512888"/>
          </a:xfrm>
          <a:prstGeom prst="frame">
            <a:avLst/>
          </a:prstGeom>
          <a:solidFill>
            <a:srgbClr val="EDFAD2"/>
          </a:solidFill>
          <a:ln w="25400" cap="flat" cmpd="sng" algn="ctr">
            <a:solidFill>
              <a:srgbClr val="EDFAD2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>
            <a:defPPr>
              <a:defRPr lang="ar-S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OM" sz="1800" b="0" i="0" u="none" strike="noStrike" kern="1200" cap="none" spc="0" normalizeH="0" baseline="0" noProof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F592284-8CFC-4A41-A337-1B9056A21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484" y="2335317"/>
            <a:ext cx="3535279" cy="112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9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27421" y="1354311"/>
            <a:ext cx="8542422" cy="31377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                                            </a:t>
            </a:r>
            <a:endParaRPr kumimoji="0" lang="ar-OM" altLang="ar-OM" sz="2800" b="1" i="0" u="none" strike="noStrike" kern="1200" cap="none" spc="0" normalizeH="0" baseline="0" noProof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>
                <a:solidFill>
                  <a:schemeClr val="tx1"/>
                </a:solidFill>
              </a:rPr>
              <a:t>الوحدات الفكرية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16" name="إطار 15">
            <a:extLst>
              <a:ext uri="{FF2B5EF4-FFF2-40B4-BE49-F238E27FC236}">
                <a16:creationId xmlns:a16="http://schemas.microsoft.com/office/drawing/2014/main" id="{6CC7D636-AA0A-4F98-B613-175FEA2F849A}"/>
              </a:ext>
            </a:extLst>
          </p:cNvPr>
          <p:cNvSpPr/>
          <p:nvPr/>
        </p:nvSpPr>
        <p:spPr>
          <a:xfrm>
            <a:off x="7267074" y="2099834"/>
            <a:ext cx="3826042" cy="1512888"/>
          </a:xfrm>
          <a:prstGeom prst="frame">
            <a:avLst/>
          </a:prstGeom>
          <a:solidFill>
            <a:srgbClr val="EDFAD2"/>
          </a:solidFill>
          <a:ln w="25400" cap="flat" cmpd="sng" algn="ctr">
            <a:solidFill>
              <a:srgbClr val="EDFAD2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>
            <a:defPPr>
              <a:defRPr lang="ar-S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OM" sz="1800" b="0" i="0" u="none" strike="noStrike" kern="1200" cap="none" spc="0" normalizeH="0" baseline="0" noProof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1F03F58-C6FA-4A87-A3BD-9666C5118FC5}"/>
              </a:ext>
            </a:extLst>
          </p:cNvPr>
          <p:cNvSpPr txBox="1"/>
          <p:nvPr/>
        </p:nvSpPr>
        <p:spPr>
          <a:xfrm>
            <a:off x="5185611" y="1543371"/>
            <a:ext cx="3826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      </a:t>
            </a:r>
            <a:r>
              <a:rPr lang="ar-OM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الوحدات الفكرية </a:t>
            </a:r>
            <a:r>
              <a:rPr lang="ar-SA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للنص </a:t>
            </a:r>
            <a:endParaRPr lang="en-GB" b="1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إطار 16">
            <a:extLst>
              <a:ext uri="{FF2B5EF4-FFF2-40B4-BE49-F238E27FC236}">
                <a16:creationId xmlns:a16="http://schemas.microsoft.com/office/drawing/2014/main" id="{17A272E6-1D4C-4321-82F6-E29B0C6FE92A}"/>
              </a:ext>
            </a:extLst>
          </p:cNvPr>
          <p:cNvSpPr/>
          <p:nvPr/>
        </p:nvSpPr>
        <p:spPr>
          <a:xfrm>
            <a:off x="3011906" y="2166732"/>
            <a:ext cx="3826042" cy="1512888"/>
          </a:xfrm>
          <a:prstGeom prst="frame">
            <a:avLst/>
          </a:prstGeom>
          <a:solidFill>
            <a:srgbClr val="EDFAD2"/>
          </a:solidFill>
          <a:ln w="25400" cap="flat" cmpd="sng" algn="ctr">
            <a:solidFill>
              <a:srgbClr val="EDFAD2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>
            <a:defPPr>
              <a:defRPr lang="ar-S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OM" sz="1800" b="0" i="0" u="none" strike="noStrike" kern="1200" cap="none" spc="0" normalizeH="0" baseline="0" noProof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5078E45-2064-494B-BD92-E604672AC519}"/>
              </a:ext>
            </a:extLst>
          </p:cNvPr>
          <p:cNvSpPr txBox="1"/>
          <p:nvPr/>
        </p:nvSpPr>
        <p:spPr>
          <a:xfrm>
            <a:off x="7461584" y="2380324"/>
            <a:ext cx="3296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١-٢ ( </a:t>
            </a:r>
            <a:r>
              <a:rPr lang="ar-OM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حب الوطن وقود الهمم)</a:t>
            </a:r>
          </a:p>
          <a:p>
            <a:endParaRPr lang="ar-OM" b="1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ar-SA" b="1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٣-٤ ( </a:t>
            </a:r>
            <a:r>
              <a:rPr lang="ar-OM" b="1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وطن المجد والكرم )</a:t>
            </a:r>
          </a:p>
          <a:p>
            <a:endParaRPr lang="en-GB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D363BBC-2E2F-4C4C-8172-445436661DB7}"/>
              </a:ext>
            </a:extLst>
          </p:cNvPr>
          <p:cNvSpPr txBox="1"/>
          <p:nvPr/>
        </p:nvSpPr>
        <p:spPr>
          <a:xfrm>
            <a:off x="3236494" y="2435001"/>
            <a:ext cx="3284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>
                <a:solidFill>
                  <a:schemeClr val="accent1">
                    <a:lumMod val="75000"/>
                  </a:schemeClr>
                </a:solidFill>
              </a:rPr>
              <a:t>٥-٧ </a:t>
            </a:r>
            <a:r>
              <a:rPr lang="ar-OM" b="1">
                <a:solidFill>
                  <a:schemeClr val="accent1">
                    <a:lumMod val="75000"/>
                  </a:schemeClr>
                </a:solidFill>
              </a:rPr>
              <a:t>( وطن يرفعنا نرتفع )</a:t>
            </a:r>
          </a:p>
          <a:p>
            <a:endParaRPr lang="ar-OM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b="1">
                <a:solidFill>
                  <a:srgbClr val="FF0000"/>
                </a:solidFill>
              </a:rPr>
              <a:t>٨-١١( </a:t>
            </a:r>
            <a:r>
              <a:rPr lang="ar-OM" b="1">
                <a:solidFill>
                  <a:srgbClr val="FF0000"/>
                </a:solidFill>
              </a:rPr>
              <a:t>فخر وفداء ) </a:t>
            </a:r>
          </a:p>
          <a:p>
            <a:endParaRPr lang="en-GB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50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316EE734-138B-4118-8693-567676335713}"/>
              </a:ext>
            </a:extLst>
          </p:cNvPr>
          <p:cNvSpPr/>
          <p:nvPr/>
        </p:nvSpPr>
        <p:spPr>
          <a:xfrm>
            <a:off x="6763755" y="1804737"/>
            <a:ext cx="1818770" cy="87830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اللغويات</a:t>
            </a:r>
            <a:endParaRPr lang="en-GB" b="1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798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703095" y="1370853"/>
            <a:ext cx="8542422" cy="31377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OM" altLang="ar-OM" sz="2800" b="1" i="0" u="none" strike="noStrike" kern="1200" cap="none" spc="0" normalizeH="0" baseline="0" noProof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0F2A1A4-4346-4693-97C3-ADF704B5E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53" y="1658355"/>
            <a:ext cx="6220693" cy="256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63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703095" y="1370853"/>
            <a:ext cx="8542422" cy="31377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البیت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الأول : شبه الشاعر عمان </a:t>
            </a: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بانسان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مبتسم 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البیت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الثاني : شبه  </a:t>
            </a: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الغیب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بالممحاة التي تمحو الحلم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البیت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التاسع : شبه المدى </a:t>
            </a: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بشئ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OM" altLang="ar-OM" sz="2800" b="1" i="0" u="none" strike="noStrike" kern="1200" cap="none" spc="0" normalizeH="0" baseline="0" noProof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یرفع</a:t>
            </a:r>
            <a:r>
              <a:rPr kumimoji="0" lang="ar-OM" altLang="ar-OM" sz="2800" b="1" i="0" u="none" strike="noStrike" kern="1200" cap="none" spc="0" normalizeH="0" baseline="0" noProof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 الإنسان إلى أعلى.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63695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48D7883-FA8E-450B-B62E-5B1F847C568D}"/>
              </a:ext>
            </a:extLst>
          </p:cNvPr>
          <p:cNvSpPr/>
          <p:nvPr/>
        </p:nvSpPr>
        <p:spPr>
          <a:xfrm>
            <a:off x="3157287" y="1670390"/>
            <a:ext cx="7940842" cy="23241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البيت الأول :  يخاطب الشاعر عمان ويقول : 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نظرة سريعة من وجهك المبتسم يا عمان جعلت لدي عزيمة وقوة وحركت فيني الهمم والرفعة والشرف 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وهنا صورة جمالية :  </a:t>
            </a:r>
            <a:r>
              <a:rPr lang="ar-OM" sz="2000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حيث شبه الشاعر عمان </a:t>
            </a:r>
            <a:r>
              <a:rPr lang="ar-OM" sz="2000" b="1" err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بانسان</a:t>
            </a:r>
            <a:r>
              <a:rPr lang="ar-OM" sz="2000" b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مبتسم </a:t>
            </a:r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GB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528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B5D4F19-0AE4-480A-8C42-29F27CA1C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08" y="1203160"/>
            <a:ext cx="9097621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6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E01E7A8-0D11-433D-A1B6-78E9837FF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08" y="1386642"/>
            <a:ext cx="8458201" cy="365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81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48D7883-FA8E-450B-B62E-5B1F847C568D}"/>
              </a:ext>
            </a:extLst>
          </p:cNvPr>
          <p:cNvSpPr/>
          <p:nvPr/>
        </p:nvSpPr>
        <p:spPr>
          <a:xfrm>
            <a:off x="3157287" y="1670390"/>
            <a:ext cx="7940842" cy="23241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البيت الثاني  :  الكون </a:t>
            </a:r>
            <a:r>
              <a:rPr lang="ar-OM" sz="2000" b="1" err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مليئ</a:t>
            </a:r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بالأشياء مثل النجوم والفلك والغيوم ، وعندما تتساقط الأمطار ولا نعلم ماذا يوجد في الغيب فهل سيزيل هذا الغيب أحلامنا ويمحيها 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وهنا صورة جمالية :حيث الشاعر شبه </a:t>
            </a:r>
            <a:r>
              <a:rPr lang="ar-OM" sz="2000" err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الغیب</a:t>
            </a:r>
            <a:r>
              <a:rPr lang="ar-OM" sz="20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بالممحاة التي تمحو الحلم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GB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455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48D7883-FA8E-450B-B62E-5B1F847C568D}"/>
              </a:ext>
            </a:extLst>
          </p:cNvPr>
          <p:cNvSpPr/>
          <p:nvPr/>
        </p:nvSpPr>
        <p:spPr>
          <a:xfrm>
            <a:off x="3000876" y="1459472"/>
            <a:ext cx="8253664" cy="261923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البيت الثالث :  وطني عمان الكرم :</a:t>
            </a: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وطني اضطرب القلب وتحرك عندما ذُكرتَ يا وطني من شدة حبي لك . كذلك  تم حذف أداة النداء ( وطني )  للقرب 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وهنا صورة جمالية :حيث الشاعر شبه القلب بالإنسان الذي يضطرب عند ذكر أحد عزيز عليه .</a:t>
            </a:r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780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CE9BC0E-DCC8-4B57-A2B2-FB074F181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08" y="1397672"/>
            <a:ext cx="8458200" cy="380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43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48D7883-FA8E-450B-B62E-5B1F847C568D}"/>
              </a:ext>
            </a:extLst>
          </p:cNvPr>
          <p:cNvSpPr/>
          <p:nvPr/>
        </p:nvSpPr>
        <p:spPr>
          <a:xfrm>
            <a:off x="3157287" y="1670390"/>
            <a:ext cx="7940842" cy="23241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البيت الرابع   :  الشاعر لا يزال ينادي عمان ويخاطبه ويقول : أن الروح تفدي الأوطان .. وأنا افدي وطني بروحي لأنه هو  الذي صان أمجادي 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وهنا صورة جمالية :حيث الشاعر شبه الوطن بالإنسان الذي يصون الشي ويحافظ عليه 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GB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649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E1F78FF3-9E2C-4D13-BB6C-28085151B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190" y="1376366"/>
            <a:ext cx="8458200" cy="36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84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48D7883-FA8E-450B-B62E-5B1F847C568D}"/>
              </a:ext>
            </a:extLst>
          </p:cNvPr>
          <p:cNvSpPr/>
          <p:nvPr/>
        </p:nvSpPr>
        <p:spPr>
          <a:xfrm>
            <a:off x="3157287" y="1670390"/>
            <a:ext cx="7940842" cy="23241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البيت الخامس   :  الشاعر لا يزال ينادي عمان ويخاطبه ويقول : أن الروح تفدي الأوطان .. وأنا افدي وطني بروحي لأنه هو  الذي صان أمجادي 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ar-OM" sz="20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وهنا صورة جمالية :حيث الشاعر شبه الوطن بالإنسان الذي يصون الشي ويحافظ عليه .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GB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136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5364D875-532A-4AF0-9AF1-0F4597E4C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813" y="1404048"/>
            <a:ext cx="8659446" cy="363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79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0F2A1A4-4346-4693-97C3-ADF704B5E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53" y="1658355"/>
            <a:ext cx="6220693" cy="2562726"/>
          </a:xfrm>
          <a:prstGeom prst="rect">
            <a:avLst/>
          </a:prstGeom>
        </p:spPr>
      </p:pic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3D68D0E-AB82-4F24-84AF-E04ED1EF9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621" y="1341526"/>
            <a:ext cx="8635492" cy="367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35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0F2A1A4-4346-4693-97C3-ADF704B5E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53" y="1658355"/>
            <a:ext cx="6220693" cy="2562726"/>
          </a:xfrm>
          <a:prstGeom prst="rect">
            <a:avLst/>
          </a:prstGeom>
        </p:spPr>
      </p:pic>
      <p:pic>
        <p:nvPicPr>
          <p:cNvPr id="4" name="صورة 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F7269349-B0E0-4C78-BADC-0DAEC98B0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13" y="1368598"/>
            <a:ext cx="8580913" cy="367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1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الأفكار الفرعية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0F2A1A4-4346-4693-97C3-ADF704B5E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53" y="1658355"/>
            <a:ext cx="6220693" cy="2562726"/>
          </a:xfrm>
          <a:prstGeom prst="rect">
            <a:avLst/>
          </a:prstGeom>
        </p:spPr>
      </p:pic>
      <p:pic>
        <p:nvPicPr>
          <p:cNvPr id="4" name="صورة 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88E565D-C865-445C-B6D9-21A1FEB6D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78" y="1404048"/>
            <a:ext cx="8361947" cy="36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12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48D7883-FA8E-450B-B62E-5B1F847C568D}"/>
              </a:ext>
            </a:extLst>
          </p:cNvPr>
          <p:cNvSpPr/>
          <p:nvPr/>
        </p:nvSpPr>
        <p:spPr>
          <a:xfrm>
            <a:off x="3157287" y="1670390"/>
            <a:ext cx="7940842" cy="23241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وفي البيت التاسع </a:t>
            </a:r>
          </a:p>
          <a:p>
            <a:pPr algn="ctr"/>
            <a:endParaRPr lang="ar-OM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ar-OM" sz="20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صورة جمالية  </a:t>
            </a:r>
            <a:endParaRPr lang="en-GB" sz="2000" b="1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A2B2C6D-7B61-4452-8BCD-468E9D688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995" y="2832440"/>
            <a:ext cx="4103771" cy="84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20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6073D97-9DE0-4EB4-9D96-954DC39FF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855" y="1331750"/>
            <a:ext cx="8600792" cy="367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9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C2382BC-9705-4DBE-A297-0E0B66C6363A}"/>
              </a:ext>
            </a:extLst>
          </p:cNvPr>
          <p:cNvSpPr/>
          <p:nvPr/>
        </p:nvSpPr>
        <p:spPr>
          <a:xfrm>
            <a:off x="2898608" y="1359571"/>
            <a:ext cx="8458200" cy="2719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SA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0282683B-4354-4D78-BAAF-47EF8663F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08" y="1386642"/>
            <a:ext cx="8458199" cy="365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21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18" name="صورة 17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EFB9FAAC-9A28-4D74-AF1D-5AC940EAA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453" y="1348543"/>
            <a:ext cx="8578515" cy="365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26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داخلي, مليء بالألوان&#10;&#10;تم إنشاء الوصف تلقائياً">
            <a:extLst>
              <a:ext uri="{FF2B5EF4-FFF2-40B4-BE49-F238E27FC236}">
                <a16:creationId xmlns:a16="http://schemas.microsoft.com/office/drawing/2014/main" id="{E2254344-AAA5-4216-945D-17E9A0A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83B562C-506F-4C06-9C4F-BE85F0C8F8AC}"/>
              </a:ext>
            </a:extLst>
          </p:cNvPr>
          <p:cNvSpPr/>
          <p:nvPr/>
        </p:nvSpPr>
        <p:spPr>
          <a:xfrm>
            <a:off x="10120560" y="263192"/>
            <a:ext cx="838203" cy="72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القصيدة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C770478-6898-4F39-A366-AC891EAE3BF8}"/>
              </a:ext>
            </a:extLst>
          </p:cNvPr>
          <p:cNvSpPr/>
          <p:nvPr/>
        </p:nvSpPr>
        <p:spPr>
          <a:xfrm>
            <a:off x="9055766" y="318087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الفكرة العامة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6DB5036-023B-483E-A03C-883471EA70FC}"/>
              </a:ext>
            </a:extLst>
          </p:cNvPr>
          <p:cNvSpPr/>
          <p:nvPr/>
        </p:nvSpPr>
        <p:spPr>
          <a:xfrm>
            <a:off x="7822529" y="312074"/>
            <a:ext cx="838202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الوحدات الفكرية 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182CE9-D285-408C-94F1-DFEC952BD39F}"/>
              </a:ext>
            </a:extLst>
          </p:cNvPr>
          <p:cNvSpPr/>
          <p:nvPr/>
        </p:nvSpPr>
        <p:spPr>
          <a:xfrm>
            <a:off x="5486399" y="334881"/>
            <a:ext cx="733927" cy="613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الشرح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9ED4DD-E989-49A4-9ABE-470B907D029A}"/>
              </a:ext>
            </a:extLst>
          </p:cNvPr>
          <p:cNvSpPr/>
          <p:nvPr/>
        </p:nvSpPr>
        <p:spPr>
          <a:xfrm>
            <a:off x="4237119" y="216568"/>
            <a:ext cx="948492" cy="770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الجماليات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548048A2-BF9F-425C-8B2F-62D3C04BB4ED}"/>
              </a:ext>
            </a:extLst>
          </p:cNvPr>
          <p:cNvSpPr/>
          <p:nvPr/>
        </p:nvSpPr>
        <p:spPr>
          <a:xfrm>
            <a:off x="3092114" y="243639"/>
            <a:ext cx="814138" cy="770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التقويم الختامي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BEC08CD-A3FE-4A73-A8BE-FBEE0CAB4B5C}"/>
              </a:ext>
            </a:extLst>
          </p:cNvPr>
          <p:cNvSpPr/>
          <p:nvPr/>
        </p:nvSpPr>
        <p:spPr>
          <a:xfrm>
            <a:off x="1906002" y="354934"/>
            <a:ext cx="797093" cy="735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الواجب المنزلي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E82BF31-8BF8-4415-9EA7-A0F4E07EC858}"/>
              </a:ext>
            </a:extLst>
          </p:cNvPr>
          <p:cNvSpPr txBox="1"/>
          <p:nvPr/>
        </p:nvSpPr>
        <p:spPr>
          <a:xfrm>
            <a:off x="6521114" y="517358"/>
            <a:ext cx="90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/>
              <a:t>اللغويات</a:t>
            </a:r>
            <a:endParaRPr lang="en-GB" b="1"/>
          </a:p>
        </p:txBody>
      </p:sp>
      <p:pic>
        <p:nvPicPr>
          <p:cNvPr id="16" name="صورة 15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FEAA3A0-3ADD-46A9-8205-4F970391A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1" y="1404048"/>
            <a:ext cx="8410074" cy="358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7805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