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87" r:id="rId5"/>
    <p:sldId id="288" r:id="rId6"/>
    <p:sldId id="296" r:id="rId7"/>
    <p:sldId id="297" r:id="rId8"/>
    <p:sldId id="295" r:id="rId9"/>
    <p:sldId id="301" r:id="rId10"/>
    <p:sldId id="293" r:id="rId11"/>
    <p:sldId id="263" r:id="rId12"/>
    <p:sldId id="291" r:id="rId13"/>
    <p:sldId id="298" r:id="rId14"/>
    <p:sldId id="292" r:id="rId15"/>
    <p:sldId id="302" r:id="rId16"/>
    <p:sldId id="300" r:id="rId17"/>
    <p:sldId id="266" r:id="rId18"/>
    <p:sldId id="282" r:id="rId19"/>
    <p:sldId id="299" r:id="rId20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8000"/>
    <a:srgbClr val="FFFF66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102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89CFE-C986-4A5B-AF72-09B802FBE16D}" type="datetimeFigureOut">
              <a:rPr lang="ar-OM" smtClean="0"/>
              <a:pPr/>
              <a:t>02/05/1442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0FE47-AC2A-4ED5-B3D4-37DF54D46932}" type="slidenum">
              <a:rPr lang="ar-OM" smtClean="0"/>
              <a:pPr/>
              <a:t>‹#›</a:t>
            </a:fld>
            <a:endParaRPr lang="ar-O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hyperlink" Target="https://www.google.com/url?sa=i&amp;url=http://www.uomisan.edu.iq/library/admin/book/25791181297.pdf&amp;psig=AOvVaw29TIdCV0BjAbdkh9Hltdyf&amp;ust=1583767047169000&amp;source=images&amp;cd=vfe&amp;ved=0CAIQjRxqFwoTCKiZi6GWi-gCFQAAAAAdAAAAABAX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rmAutofit/>
          </a:bodyPr>
          <a:lstStyle/>
          <a:p>
            <a:r>
              <a:rPr lang="ar-OM" sz="4800" dirty="0" smtClean="0">
                <a:solidFill>
                  <a:srgbClr val="C00000"/>
                </a:solidFill>
                <a:cs typeface="PT Simple Bold Ruled" pitchFamily="2" charset="-78"/>
              </a:rPr>
              <a:t>الدولة الأموية في الأندلس</a:t>
            </a:r>
            <a:endParaRPr lang="ar-OM" sz="4800" dirty="0">
              <a:solidFill>
                <a:srgbClr val="C00000"/>
              </a:solidFill>
              <a:cs typeface="PT Simple Bold Ruled" pitchFamily="2" charset="-78"/>
            </a:endParaRPr>
          </a:p>
        </p:txBody>
      </p:sp>
      <p:pic>
        <p:nvPicPr>
          <p:cNvPr id="4" name="Picture 2" descr="كم استمر حكم الدولة الأموية - موضو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05006" cy="5256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ar-OM" dirty="0" smtClean="0">
                <a:solidFill>
                  <a:srgbClr val="C00000"/>
                </a:solidFill>
                <a:cs typeface="PT Simple Bold Ruled" pitchFamily="2" charset="-78"/>
              </a:rPr>
              <a:t>عناصر الدرس</a:t>
            </a:r>
            <a:endParaRPr lang="ar-OM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728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Both"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حدود الدولة العربية الإسلامية 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(2) اتساع حدود الدولة العربية الإسلامية في العهد الراشدي والأموي والعباسي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(3)دور الخلافة العباسية فترة اتساع الدولة العباسية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(4)من هو مؤسس الدولة الأموية في الاندلس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 (</a:t>
            </a:r>
            <a:r>
              <a:rPr lang="ar-OM" b="1" dirty="0">
                <a:latin typeface="Sakkal Majalla" pitchFamily="2" charset="-78"/>
                <a:cs typeface="Sakkal Majalla" pitchFamily="2" charset="-78"/>
              </a:rPr>
              <a:t>5)مراحل تأسيس الدولة الأموية في </a:t>
            </a: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الاندلس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(6)ما هي عاصمة الدولة </a:t>
            </a:r>
            <a:r>
              <a:rPr lang="ar-OM" b="1" dirty="0">
                <a:latin typeface="Sakkal Majalla" pitchFamily="2" charset="-78"/>
                <a:cs typeface="Sakkal Majalla" pitchFamily="2" charset="-78"/>
              </a:rPr>
              <a:t>الأموية في </a:t>
            </a: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الاندلس</a:t>
            </a:r>
            <a:endParaRPr lang="ar-OM" b="1" dirty="0">
              <a:latin typeface="Sakkal Majalla" pitchFamily="2" charset="-78"/>
              <a:cs typeface="Sakkal Majalla" pitchFamily="2" charset="-78"/>
            </a:endParaRP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 (7)ما هي جهود (</a:t>
            </a:r>
            <a:r>
              <a:rPr lang="ar-OM" b="1" dirty="0" smtClean="0">
                <a:solidFill>
                  <a:schemeClr val="accent2"/>
                </a:solidFill>
                <a:latin typeface="Sakkal Majalla" pitchFamily="2" charset="-78"/>
                <a:cs typeface="Sakkal Majalla" pitchFamily="2" charset="-78"/>
              </a:rPr>
              <a:t>الأمير عبدالرحمن الداخل</a:t>
            </a:r>
            <a:r>
              <a:rPr lang="ar-OM" b="1" dirty="0"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لتطوير الدولة </a:t>
            </a:r>
            <a:r>
              <a:rPr lang="ar-OM" b="1" dirty="0">
                <a:latin typeface="Sakkal Majalla" pitchFamily="2" charset="-78"/>
                <a:cs typeface="Sakkal Majalla" pitchFamily="2" charset="-78"/>
              </a:rPr>
              <a:t>الأموية في </a:t>
            </a: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الاندلس</a:t>
            </a:r>
          </a:p>
          <a:p>
            <a:pPr marL="514350" indent="-514350">
              <a:buNone/>
            </a:pPr>
            <a:r>
              <a:rPr lang="ar-OM" b="1" dirty="0" smtClean="0">
                <a:latin typeface="Sakkal Majalla" pitchFamily="2" charset="-78"/>
                <a:cs typeface="Sakkal Majalla" pitchFamily="2" charset="-78"/>
              </a:rPr>
              <a:t>(8)وضحي موقف الخلافة العباسية من قيام الدولة </a:t>
            </a:r>
            <a:r>
              <a:rPr lang="ar-OM" b="1" dirty="0">
                <a:latin typeface="Sakkal Majalla" pitchFamily="2" charset="-78"/>
                <a:cs typeface="Sakkal Majalla" pitchFamily="2" charset="-78"/>
              </a:rPr>
              <a:t>الأموية في الاندلس</a:t>
            </a:r>
          </a:p>
          <a:p>
            <a:pPr marL="514350" indent="-514350">
              <a:buNone/>
            </a:pPr>
            <a:endParaRPr lang="ar-OM" b="1" dirty="0">
              <a:latin typeface="Sakkal Majalla" pitchFamily="2" charset="-78"/>
              <a:cs typeface="Sakkal Majalla" pitchFamily="2" charset="-78"/>
            </a:endParaRPr>
          </a:p>
          <a:p>
            <a:pPr marL="514350" indent="-514350">
              <a:buNone/>
            </a:pPr>
            <a:endParaRPr lang="ar-OM" b="1" dirty="0"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" name="Picture 4" descr="صورة ذات صل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1944216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2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8136904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ar-OM" dirty="0" smtClean="0">
                <a:solidFill>
                  <a:srgbClr val="C00000"/>
                </a:solidFill>
                <a:cs typeface="PT Simple Bold Ruled" pitchFamily="2" charset="-78"/>
              </a:rPr>
              <a:t>أتساع حدود الدولة العربية الإسلامية</a:t>
            </a:r>
            <a:endParaRPr lang="ar-OM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202524" y="1265806"/>
            <a:ext cx="2736304" cy="1152129"/>
          </a:xfrm>
          <a:solidFill>
            <a:srgbClr val="FFFF66"/>
          </a:solidFill>
        </p:spPr>
        <p:txBody>
          <a:bodyPr>
            <a:normAutofit/>
          </a:bodyPr>
          <a:lstStyle/>
          <a:p>
            <a:pPr marL="0" indent="0" algn="ctr">
              <a:buNone/>
              <a:tabLst>
                <a:tab pos="1612900" algn="l"/>
              </a:tabLst>
            </a:pPr>
            <a:r>
              <a:rPr lang="ar-OM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الدولة العربية الإسلامية </a:t>
            </a:r>
            <a:r>
              <a:rPr lang="ar-OM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في عهد الخلفاء الراشدين </a:t>
            </a:r>
            <a:r>
              <a:rPr lang="ar-OM" dirty="0">
                <a:cs typeface="MCS Wadiy S_U normal." pitchFamily="2" charset="-78"/>
              </a:rPr>
              <a:t> </a:t>
            </a:r>
            <a:endParaRPr lang="ar-OM" sz="3600" b="1" dirty="0" smtClean="0">
              <a:latin typeface="Sakkal Majalla" pitchFamily="2" charset="-78"/>
              <a:cs typeface="MCS Wadiy S_U normal.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374355" y="3266728"/>
            <a:ext cx="2495872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27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شبه </a:t>
            </a:r>
            <a:r>
              <a:rPr lang="ar-OM" sz="27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الجزيرة العربية </a:t>
            </a:r>
          </a:p>
          <a:p>
            <a:pPr algn="ctr"/>
            <a:r>
              <a:rPr lang="ar-OM" sz="27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والعراق ومصر</a:t>
            </a:r>
          </a:p>
          <a:p>
            <a:pPr algn="ctr"/>
            <a:r>
              <a:rPr lang="ar-OM" sz="27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 </a:t>
            </a:r>
            <a:r>
              <a:rPr lang="ar-OM" sz="27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وبلاد الشام </a:t>
            </a:r>
            <a:endParaRPr lang="ar-OM" sz="2700" b="1" dirty="0" smtClean="0">
              <a:solidFill>
                <a:schemeClr val="tx2">
                  <a:lumMod val="50000"/>
                </a:schemeClr>
              </a:solidFill>
              <a:cs typeface="AF_Jeddah" pitchFamily="2" charset="-78"/>
            </a:endParaRPr>
          </a:p>
          <a:p>
            <a:pPr algn="ctr"/>
            <a:r>
              <a:rPr lang="ar-OM" sz="27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وبلاد </a:t>
            </a:r>
            <a:r>
              <a:rPr lang="ar-OM" sz="27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فارس</a:t>
            </a:r>
            <a:endParaRPr lang="ar-OM" sz="2700" b="1" dirty="0"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13" name="سهم للأسفل 12"/>
          <p:cNvSpPr/>
          <p:nvPr/>
        </p:nvSpPr>
        <p:spPr>
          <a:xfrm>
            <a:off x="7246640" y="2276873"/>
            <a:ext cx="648072" cy="103940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3379902" y="1231583"/>
            <a:ext cx="2523156" cy="1152129"/>
          </a:xfrm>
          <a:prstGeom prst="rect">
            <a:avLst/>
          </a:prstGeom>
          <a:solidFill>
            <a:srgbClr val="FFFF66"/>
          </a:solidFill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OM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الدولة العربية الإسلامية في العهد الأموي</a:t>
            </a:r>
            <a:r>
              <a:rPr lang="ar-OM" dirty="0" smtClean="0">
                <a:cs typeface="MCS Wadiy S_U normal." pitchFamily="2" charset="-78"/>
              </a:rPr>
              <a:t> </a:t>
            </a:r>
            <a:endParaRPr lang="ar-OM" sz="3600" b="1" dirty="0" smtClean="0">
              <a:latin typeface="Sakkal Majalla" pitchFamily="2" charset="-78"/>
              <a:cs typeface="MCS Wadiy S_U normal." pitchFamily="2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64224" y="3290644"/>
            <a:ext cx="2523156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شمالي </a:t>
            </a:r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افريقيا</a:t>
            </a: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 </a:t>
            </a:r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والاندلس </a:t>
            </a:r>
            <a:endParaRPr lang="ar-OM" sz="2800" b="1" dirty="0" smtClean="0">
              <a:solidFill>
                <a:schemeClr val="tx2">
                  <a:lumMod val="50000"/>
                </a:schemeClr>
              </a:solidFill>
              <a:cs typeface="AF_Jeddah" pitchFamily="2" charset="-78"/>
            </a:endParaRP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وبلاد </a:t>
            </a:r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ما </a:t>
            </a:r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وراء</a:t>
            </a: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 </a:t>
            </a:r>
            <a:r>
              <a:rPr lang="ar-OM" sz="28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نهر </a:t>
            </a:r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جيحون وسيحون</a:t>
            </a:r>
            <a:endParaRPr lang="ar-OM" sz="2800" b="1" dirty="0">
              <a:solidFill>
                <a:schemeClr val="tx2">
                  <a:lumMod val="50000"/>
                </a:schemeClr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17" name="سهم للأسفل 16"/>
          <p:cNvSpPr/>
          <p:nvPr/>
        </p:nvSpPr>
        <p:spPr>
          <a:xfrm>
            <a:off x="4227476" y="2276872"/>
            <a:ext cx="709736" cy="103940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8" name="عنصر نائب للمحتوى 2"/>
          <p:cNvSpPr txBox="1">
            <a:spLocks/>
          </p:cNvSpPr>
          <p:nvPr/>
        </p:nvSpPr>
        <p:spPr>
          <a:xfrm>
            <a:off x="611560" y="1218430"/>
            <a:ext cx="2523156" cy="1133074"/>
          </a:xfrm>
          <a:prstGeom prst="rect">
            <a:avLst/>
          </a:prstGeom>
          <a:solidFill>
            <a:srgbClr val="FFFF66"/>
          </a:solidFill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ar-OM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الدولة العربية الإسلامية في العهد العباسي</a:t>
            </a:r>
            <a:endParaRPr lang="ar-OM" sz="3600" b="1" dirty="0" smtClean="0">
              <a:latin typeface="Sakkal Majalla" pitchFamily="2" charset="-78"/>
              <a:cs typeface="MCS Wadiy S_U normal." pitchFamily="2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529448" y="3316278"/>
            <a:ext cx="2448271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حدود الصين</a:t>
            </a: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 شرقا</a:t>
            </a: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latin typeface="Sakkal Majalla" pitchFamily="2" charset="-78"/>
                <a:cs typeface="AF_Jeddah" pitchFamily="2" charset="-78"/>
              </a:rPr>
              <a:t>الى المحيد الأطلسي </a:t>
            </a:r>
          </a:p>
          <a:p>
            <a:pPr algn="ctr"/>
            <a:r>
              <a:rPr lang="ar-OM" sz="2800" b="1" dirty="0" smtClean="0">
                <a:solidFill>
                  <a:schemeClr val="tx2">
                    <a:lumMod val="50000"/>
                  </a:schemeClr>
                </a:solidFill>
                <a:latin typeface="Sakkal Majalla" pitchFamily="2" charset="-78"/>
                <a:cs typeface="AF_Jeddah" pitchFamily="2" charset="-78"/>
              </a:rPr>
              <a:t>غربا</a:t>
            </a:r>
            <a:endParaRPr lang="ar-OM" sz="2800" b="1" dirty="0">
              <a:solidFill>
                <a:schemeClr val="tx2">
                  <a:lumMod val="50000"/>
                </a:schemeClr>
              </a:solidFill>
              <a:latin typeface="Sakkal Majalla" pitchFamily="2" charset="-78"/>
              <a:cs typeface="AF_Jeddah" pitchFamily="2" charset="-78"/>
            </a:endParaRPr>
          </a:p>
        </p:txBody>
      </p:sp>
      <p:cxnSp>
        <p:nvCxnSpPr>
          <p:cNvPr id="7" name="رابط بشكل مرفق 6"/>
          <p:cNvCxnSpPr/>
          <p:nvPr/>
        </p:nvCxnSpPr>
        <p:spPr>
          <a:xfrm rot="10800000" flipV="1">
            <a:off x="5724128" y="1916832"/>
            <a:ext cx="720080" cy="432048"/>
          </a:xfrm>
          <a:prstGeom prst="bent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بشكل مرفق 20"/>
          <p:cNvCxnSpPr/>
          <p:nvPr/>
        </p:nvCxnSpPr>
        <p:spPr>
          <a:xfrm rot="10800000" flipV="1">
            <a:off x="2915816" y="1916832"/>
            <a:ext cx="648072" cy="360040"/>
          </a:xfrm>
          <a:prstGeom prst="bent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 مستدير الزوايا 21"/>
          <p:cNvSpPr/>
          <p:nvPr/>
        </p:nvSpPr>
        <p:spPr>
          <a:xfrm>
            <a:off x="517299" y="5254966"/>
            <a:ext cx="8352928" cy="148640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None/>
            </a:pP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الدولة العباسية لما اتسعت بسطت سيطرتها على </a:t>
            </a: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جميع </a:t>
            </a: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البلدان</a:t>
            </a:r>
          </a:p>
          <a:p>
            <a:pPr algn="ctr">
              <a:buFont typeface="Arial" pitchFamily="34" charset="0"/>
              <a:buNone/>
            </a:pP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 ولكن المناطق البعيدة قررت الانفصال </a:t>
            </a: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عنها </a:t>
            </a:r>
            <a:endParaRPr lang="ar-OM" sz="2200" dirty="0" smtClean="0">
              <a:solidFill>
                <a:schemeClr val="tx2"/>
              </a:solidFill>
              <a:cs typeface="PT Bold Heading" panose="02010400000000000000" pitchFamily="2" charset="-78"/>
            </a:endParaRPr>
          </a:p>
          <a:p>
            <a:pPr algn="ctr">
              <a:buFont typeface="Arial" pitchFamily="34" charset="0"/>
              <a:buNone/>
            </a:pP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ف</a:t>
            </a: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قامت </a:t>
            </a: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عدد </a:t>
            </a: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من الدول المستقلة </a:t>
            </a: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في الاجزاء </a:t>
            </a: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الشرقية </a:t>
            </a:r>
          </a:p>
          <a:p>
            <a:pPr algn="ctr">
              <a:buFont typeface="Arial" pitchFamily="34" charset="0"/>
              <a:buNone/>
            </a:pP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والاجزاء الغربية </a:t>
            </a:r>
            <a:r>
              <a:rPr lang="ar-OM" sz="2200" dirty="0">
                <a:solidFill>
                  <a:schemeClr val="tx2"/>
                </a:solidFill>
                <a:cs typeface="PT Bold Heading" panose="02010400000000000000" pitchFamily="2" charset="-78"/>
              </a:rPr>
              <a:t>من </a:t>
            </a:r>
            <a:r>
              <a:rPr lang="ar-OM" sz="2200" dirty="0" smtClean="0">
                <a:solidFill>
                  <a:schemeClr val="tx2"/>
                </a:solidFill>
                <a:cs typeface="PT Bold Heading" panose="02010400000000000000" pitchFamily="2" charset="-78"/>
              </a:rPr>
              <a:t>الدولة العباسية</a:t>
            </a:r>
            <a:endParaRPr lang="ar-OM" sz="2200" dirty="0">
              <a:solidFill>
                <a:schemeClr val="tx2"/>
              </a:solidFill>
              <a:latin typeface="Sakkal Majalla" pitchFamily="2" charset="-78"/>
              <a:cs typeface="PT Bold Heading" panose="02010400000000000000" pitchFamily="2" charset="-78"/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>
            <a:off x="5580112" y="4365104"/>
            <a:ext cx="1152128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flipH="1">
            <a:off x="2512923" y="4310608"/>
            <a:ext cx="1152128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سهم للأسفل 25"/>
          <p:cNvSpPr/>
          <p:nvPr/>
        </p:nvSpPr>
        <p:spPr>
          <a:xfrm>
            <a:off x="1418934" y="2276873"/>
            <a:ext cx="720080" cy="98985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706090"/>
          </a:xfrm>
        </p:spPr>
        <p:txBody>
          <a:bodyPr>
            <a:normAutofit fontScale="90000"/>
          </a:bodyPr>
          <a:lstStyle/>
          <a:p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أتساع حدود الدولة العربية </a:t>
            </a:r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الإسلامية في العهد الراشدي</a:t>
            </a:r>
            <a:endParaRPr lang="ar-OM" sz="3600" dirty="0"/>
          </a:p>
        </p:txBody>
      </p:sp>
      <p:pic>
        <p:nvPicPr>
          <p:cNvPr id="6" name="عنصر نائب للمحتوى 5" descr="untitledؤؤؤؤؤ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8464599" cy="5472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شكل بيضاوي 2"/>
          <p:cNvSpPr/>
          <p:nvPr/>
        </p:nvSpPr>
        <p:spPr>
          <a:xfrm>
            <a:off x="6444208" y="1340768"/>
            <a:ext cx="648072" cy="64807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شكل بيضاوي 12"/>
          <p:cNvSpPr/>
          <p:nvPr/>
        </p:nvSpPr>
        <p:spPr>
          <a:xfrm>
            <a:off x="5474964" y="1097398"/>
            <a:ext cx="969244" cy="110746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شكل بيضاوي 15"/>
          <p:cNvSpPr/>
          <p:nvPr/>
        </p:nvSpPr>
        <p:spPr>
          <a:xfrm>
            <a:off x="5292080" y="2564904"/>
            <a:ext cx="648072" cy="64807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شكل بيضاوي 17"/>
          <p:cNvSpPr/>
          <p:nvPr/>
        </p:nvSpPr>
        <p:spPr>
          <a:xfrm>
            <a:off x="6444208" y="2024844"/>
            <a:ext cx="1296144" cy="176419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شكل بيضاوي 18"/>
          <p:cNvSpPr/>
          <p:nvPr/>
        </p:nvSpPr>
        <p:spPr>
          <a:xfrm>
            <a:off x="7596336" y="1317504"/>
            <a:ext cx="648072" cy="64807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7589870" y="1452844"/>
            <a:ext cx="61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b="1" dirty="0" smtClean="0"/>
              <a:t>فارس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695" y="188640"/>
            <a:ext cx="8644617" cy="706090"/>
          </a:xfrm>
        </p:spPr>
        <p:txBody>
          <a:bodyPr>
            <a:normAutofit fontScale="90000"/>
          </a:bodyPr>
          <a:lstStyle/>
          <a:p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أتساع حدود الدولة العربية </a:t>
            </a:r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الإسلامية في العهد الأموي</a:t>
            </a:r>
            <a:endParaRPr lang="ar-OM" sz="3600" dirty="0"/>
          </a:p>
        </p:txBody>
      </p:sp>
      <p:pic>
        <p:nvPicPr>
          <p:cNvPr id="2050" name="Picture 2" descr="كم عدد الدول العربية في قارة افريقيا - موقع المحي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1" y="1124744"/>
            <a:ext cx="8305006" cy="54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شكل بيضاوي 13"/>
          <p:cNvSpPr/>
          <p:nvPr/>
        </p:nvSpPr>
        <p:spPr>
          <a:xfrm>
            <a:off x="285695" y="1320951"/>
            <a:ext cx="1512168" cy="64807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شكل بيضاوي 14"/>
          <p:cNvSpPr/>
          <p:nvPr/>
        </p:nvSpPr>
        <p:spPr>
          <a:xfrm>
            <a:off x="3140224" y="1637184"/>
            <a:ext cx="2448272" cy="64807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459784" y="144493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 smtClean="0"/>
              <a:t>الاندلس</a:t>
            </a:r>
            <a:endParaRPr lang="en-US" sz="2000" b="1" dirty="0"/>
          </a:p>
        </p:txBody>
      </p:sp>
      <p:sp>
        <p:nvSpPr>
          <p:cNvPr id="17" name="شكل بيضاوي 16"/>
          <p:cNvSpPr/>
          <p:nvPr/>
        </p:nvSpPr>
        <p:spPr>
          <a:xfrm>
            <a:off x="7256722" y="1173214"/>
            <a:ext cx="1673591" cy="67182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/>
          <p:cNvSpPr txBox="1"/>
          <p:nvPr/>
        </p:nvSpPr>
        <p:spPr>
          <a:xfrm>
            <a:off x="7336530" y="1173214"/>
            <a:ext cx="150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b="1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وبلاد ما وراء</a:t>
            </a:r>
          </a:p>
          <a:p>
            <a:pPr algn="ctr"/>
            <a:r>
              <a:rPr lang="ar-OM" b="1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 نهر جيحون وسيحون</a:t>
            </a:r>
            <a:endParaRPr lang="ar-OM" b="1" dirty="0">
              <a:solidFill>
                <a:schemeClr val="tx2">
                  <a:lumMod val="50000"/>
                </a:schemeClr>
              </a:solidFill>
              <a:latin typeface="Sakkal Majalla" pitchFamily="2" charset="-78"/>
              <a:cs typeface="AF_Jedda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632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5695" y="188640"/>
            <a:ext cx="8644617" cy="706090"/>
          </a:xfrm>
        </p:spPr>
        <p:txBody>
          <a:bodyPr>
            <a:normAutofit fontScale="90000"/>
          </a:bodyPr>
          <a:lstStyle/>
          <a:p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أتساع حدود الدولة العربية </a:t>
            </a:r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الإسلامية في العهد العباسي</a:t>
            </a:r>
            <a:endParaRPr lang="ar-OM" sz="3600" dirty="0"/>
          </a:p>
        </p:txBody>
      </p:sp>
      <p:pic>
        <p:nvPicPr>
          <p:cNvPr id="4098" name="Picture 2" descr="سقوط الدولة العباسية - موضو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0" y="980728"/>
            <a:ext cx="8305006" cy="504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رابط كسهم مستقيم 3"/>
          <p:cNvCxnSpPr/>
          <p:nvPr/>
        </p:nvCxnSpPr>
        <p:spPr>
          <a:xfrm flipH="1">
            <a:off x="1115616" y="1988840"/>
            <a:ext cx="7344816" cy="2880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شكل بيضاوي 4"/>
          <p:cNvSpPr/>
          <p:nvPr/>
        </p:nvSpPr>
        <p:spPr>
          <a:xfrm>
            <a:off x="6876256" y="1412776"/>
            <a:ext cx="1584176" cy="57606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 smtClean="0">
                <a:solidFill>
                  <a:schemeClr val="tx1"/>
                </a:solidFill>
              </a:rPr>
              <a:t>حدود الصين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179512" y="2245133"/>
            <a:ext cx="1872208" cy="57606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dirty="0" smtClean="0">
                <a:solidFill>
                  <a:schemeClr val="tx1"/>
                </a:solidFill>
              </a:rPr>
              <a:t>المحيد الاطلسي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308304" y="2052953"/>
            <a:ext cx="72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dirty="0" smtClean="0">
                <a:solidFill>
                  <a:srgbClr val="FF0000"/>
                </a:solidFill>
              </a:rPr>
              <a:t>ش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755576" y="1445875"/>
            <a:ext cx="72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800" dirty="0" smtClean="0">
                <a:solidFill>
                  <a:srgbClr val="FF0000"/>
                </a:solidFill>
              </a:rPr>
              <a:t>غ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08912" cy="706090"/>
          </a:xfrm>
        </p:spPr>
        <p:txBody>
          <a:bodyPr>
            <a:noAutofit/>
          </a:bodyPr>
          <a:lstStyle/>
          <a:p>
            <a:r>
              <a:rPr lang="ar-OM" sz="3200" dirty="0" smtClean="0">
                <a:solidFill>
                  <a:srgbClr val="FF0000"/>
                </a:solidFill>
                <a:cs typeface="PT Simple Bold Ruled" pitchFamily="2" charset="-78"/>
              </a:rPr>
              <a:t>الدول الإسلامية المستقلة عن الدولة العباسية</a:t>
            </a:r>
            <a:endParaRPr lang="ar-OM" sz="3200" dirty="0">
              <a:solidFill>
                <a:srgbClr val="FF0000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" y="1124744"/>
            <a:ext cx="8658225" cy="4990306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4788024" y="2060848"/>
            <a:ext cx="3816424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4804284" y="2636912"/>
            <a:ext cx="3816424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8028384" y="894730"/>
            <a:ext cx="592324" cy="11661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8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200200" y="87233"/>
            <a:ext cx="8229600" cy="1143000"/>
          </a:xfrm>
        </p:spPr>
        <p:txBody>
          <a:bodyPr>
            <a:noAutofit/>
          </a:bodyPr>
          <a:lstStyle/>
          <a:p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قيام الدولة الأموية في الأندلس</a:t>
            </a:r>
            <a:endParaRPr lang="ar-OM" sz="3600" dirty="0">
              <a:solidFill>
                <a:schemeClr val="accent2">
                  <a:lumMod val="7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5" name="صورة 14" descr="v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6050" y="-19240"/>
            <a:ext cx="1224136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صورة 15" descr="nmmk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07" y="24353"/>
            <a:ext cx="1302965" cy="1268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200" y="1937302"/>
            <a:ext cx="8620272" cy="4732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مستطيل 35"/>
          <p:cNvSpPr/>
          <p:nvPr/>
        </p:nvSpPr>
        <p:spPr>
          <a:xfrm>
            <a:off x="3666928" y="3284984"/>
            <a:ext cx="129614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7" name="مستطيل 36"/>
          <p:cNvSpPr/>
          <p:nvPr/>
        </p:nvSpPr>
        <p:spPr>
          <a:xfrm>
            <a:off x="1980642" y="3567663"/>
            <a:ext cx="1296144" cy="4550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8" name="مستطيل 37"/>
          <p:cNvSpPr/>
          <p:nvPr/>
        </p:nvSpPr>
        <p:spPr>
          <a:xfrm>
            <a:off x="1320421" y="2513366"/>
            <a:ext cx="1296144" cy="47823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9" name="مخطط انسيابي: معالجة متعاقبة 38"/>
          <p:cNvSpPr/>
          <p:nvPr/>
        </p:nvSpPr>
        <p:spPr>
          <a:xfrm>
            <a:off x="753843" y="1311369"/>
            <a:ext cx="7722266" cy="583429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OM" sz="3600" b="1" dirty="0" smtClean="0">
                <a:solidFill>
                  <a:schemeClr val="tx2"/>
                </a:solidFill>
                <a:latin typeface="Sakkal Majalla" pitchFamily="2" charset="-78"/>
                <a:cs typeface="Sakkal Majalla" pitchFamily="2" charset="-78"/>
              </a:rPr>
              <a:t>أذكري أسماء الدول مشار عليها بشكل المربع في الخرطة</a:t>
            </a:r>
          </a:p>
        </p:txBody>
      </p:sp>
      <p:pic>
        <p:nvPicPr>
          <p:cNvPr id="2050" name="Picture 2" descr="نتيجة بحث الصور عن استراتيجية معلاق لملاب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280" y="4725144"/>
            <a:ext cx="1618831" cy="1815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88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6" name="عنصر نائب للمحتوى 5" descr="images6OYCM9G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299623" cy="626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imagesK43NE7BJ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4608512" cy="6408712"/>
          </a:xfrm>
        </p:spPr>
      </p:pic>
      <p:pic>
        <p:nvPicPr>
          <p:cNvPr id="5" name="صورة 4" descr="imagesMJCRCR9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04664"/>
            <a:ext cx="3777208" cy="60486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868144" y="1268760"/>
            <a:ext cx="24482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dirty="0" smtClean="0">
                <a:solidFill>
                  <a:schemeClr val="accent4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ماذا استفدتي من الدرس السابق</a:t>
            </a:r>
          </a:p>
          <a:p>
            <a:endParaRPr lang="ar-OM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-90264"/>
            <a:ext cx="8229600" cy="1143000"/>
          </a:xfrm>
        </p:spPr>
        <p:txBody>
          <a:bodyPr>
            <a:normAutofit/>
          </a:bodyPr>
          <a:lstStyle/>
          <a:p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قيام الدولة </a:t>
            </a:r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الأموية في الأندلس</a:t>
            </a:r>
            <a:endParaRPr lang="ar-OM" sz="3600" dirty="0">
              <a:solidFill>
                <a:schemeClr val="accent3">
                  <a:lumMod val="75000"/>
                </a:schemeClr>
              </a:solidFill>
              <a:cs typeface="PT Simple Bold Ruled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793523" y="1052736"/>
            <a:ext cx="4176464" cy="2185214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400" dirty="0">
                <a:cs typeface="AF_Jeddah" pitchFamily="2" charset="-78"/>
              </a:rPr>
              <a:t>عندما سقطت </a:t>
            </a:r>
            <a:r>
              <a:rPr lang="ar-OM" sz="3400" dirty="0" smtClean="0">
                <a:cs typeface="AF_Jeddah" pitchFamily="2" charset="-78"/>
              </a:rPr>
              <a:t>الخلافة الأموية </a:t>
            </a:r>
            <a:r>
              <a:rPr lang="ar-OM" sz="3400" u="sng" dirty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بدمشق</a:t>
            </a:r>
            <a:r>
              <a:rPr lang="ar-OM" sz="3400" dirty="0">
                <a:cs typeface="AF_Jeddah" pitchFamily="2" charset="-78"/>
              </a:rPr>
              <a:t> في عام </a:t>
            </a:r>
            <a:r>
              <a:rPr lang="ar-OM" sz="3400" u="sng" dirty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132</a:t>
            </a:r>
            <a:r>
              <a:rPr lang="ar-OM" sz="3400" dirty="0">
                <a:cs typeface="AF_Jeddah" pitchFamily="2" charset="-78"/>
              </a:rPr>
              <a:t> اخذ الولاء العباسيين يتبعون افراد البيت الاموي و يبطشون هم في كل مكان</a:t>
            </a:r>
            <a:endParaRPr lang="ar-OM" sz="3400" b="1" dirty="0">
              <a:solidFill>
                <a:schemeClr val="accent2"/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793523" y="3303732"/>
            <a:ext cx="4176464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>
                <a:cs typeface="AF_Jeddah" pitchFamily="2" charset="-78"/>
              </a:rPr>
              <a:t>الأمير</a:t>
            </a:r>
            <a:r>
              <a:rPr lang="ar-OM" sz="3200" dirty="0" smtClean="0">
                <a:cs typeface="AF_Jeddah" pitchFamily="2" charset="-78"/>
              </a:rPr>
              <a:t> </a:t>
            </a:r>
            <a:r>
              <a:rPr lang="ar-OM" sz="3200" dirty="0">
                <a:cs typeface="AF_Jeddah" pitchFamily="2" charset="-78"/>
              </a:rPr>
              <a:t>عبد الرحمن بن </a:t>
            </a:r>
            <a:r>
              <a:rPr lang="ar-OM" sz="3200" dirty="0" smtClean="0">
                <a:cs typeface="AF_Jeddah" pitchFamily="2" charset="-78"/>
              </a:rPr>
              <a:t>معاوية </a:t>
            </a:r>
            <a:r>
              <a:rPr lang="ar-OM" sz="3200" dirty="0">
                <a:cs typeface="AF_Jeddah" pitchFamily="2" charset="-78"/>
              </a:rPr>
              <a:t>بن هشام </a:t>
            </a:r>
            <a:endParaRPr lang="ar-OM" sz="3200" dirty="0" smtClean="0">
              <a:cs typeface="AF_Jeddah" pitchFamily="2" charset="-78"/>
            </a:endParaRPr>
          </a:p>
          <a:p>
            <a:pPr algn="ctr"/>
            <a:r>
              <a:rPr lang="ar-OM" sz="3200" dirty="0" smtClean="0">
                <a:cs typeface="AF_Jeddah" pitchFamily="2" charset="-78"/>
              </a:rPr>
              <a:t>بن </a:t>
            </a:r>
            <a:r>
              <a:rPr lang="ar-OM" sz="3200" dirty="0">
                <a:cs typeface="AF_Jeddah" pitchFamily="2" charset="-78"/>
              </a:rPr>
              <a:t>عبد الملك بن مروان </a:t>
            </a:r>
            <a:r>
              <a:rPr lang="ar-OM" sz="3200" dirty="0" smtClean="0">
                <a:cs typeface="AF_Jeddah" pitchFamily="2" charset="-78"/>
              </a:rPr>
              <a:t>الأموي</a:t>
            </a:r>
            <a:endParaRPr lang="ar-OM" sz="3200" b="1" dirty="0" smtClean="0"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780403" y="4446732"/>
            <a:ext cx="4189584" cy="2062103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>
                <a:cs typeface="AF_Jeddah" pitchFamily="2" charset="-78"/>
              </a:rPr>
              <a:t>أستطاع الإفلات من </a:t>
            </a:r>
            <a:r>
              <a:rPr lang="ar-OM" sz="3200" dirty="0">
                <a:cs typeface="AF_Jeddah" pitchFamily="2" charset="-78"/>
              </a:rPr>
              <a:t>العباسيين متوجه الى </a:t>
            </a:r>
            <a:r>
              <a:rPr lang="ar-OM" sz="3200" u="sng" dirty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شمالي افريقيا </a:t>
            </a:r>
            <a:r>
              <a:rPr lang="ar-OM" sz="3200" dirty="0" smtClean="0">
                <a:cs typeface="AF_Jeddah" pitchFamily="2" charset="-78"/>
              </a:rPr>
              <a:t>عند </a:t>
            </a:r>
            <a:r>
              <a:rPr lang="ar-OM" sz="3200" dirty="0">
                <a:cs typeface="AF_Jeddah" pitchFamily="2" charset="-78"/>
              </a:rPr>
              <a:t>أ</a:t>
            </a:r>
            <a:r>
              <a:rPr lang="ar-OM" sz="3200" dirty="0" smtClean="0">
                <a:cs typeface="AF_Jeddah" pitchFamily="2" charset="-78"/>
              </a:rPr>
              <a:t>خواله</a:t>
            </a:r>
            <a:r>
              <a:rPr lang="ar-OM" sz="3200" u="sng" dirty="0" smtClean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 </a:t>
            </a:r>
            <a:r>
              <a:rPr lang="ar-OM" sz="3200" u="sng" dirty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البربر </a:t>
            </a:r>
            <a:r>
              <a:rPr lang="ar-OM" sz="3200" dirty="0">
                <a:cs typeface="AF_Jeddah" pitchFamily="2" charset="-78"/>
              </a:rPr>
              <a:t>في مدينه </a:t>
            </a:r>
            <a:r>
              <a:rPr lang="ar-OM" sz="3200" u="sng" dirty="0" err="1" smtClean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تاهرت</a:t>
            </a:r>
            <a:r>
              <a:rPr lang="ar-OM" sz="3200" dirty="0" smtClean="0">
                <a:cs typeface="AF_Jeddah" pitchFamily="2" charset="-78"/>
              </a:rPr>
              <a:t> </a:t>
            </a:r>
            <a:r>
              <a:rPr lang="ar-OM" sz="3200" dirty="0">
                <a:cs typeface="AF_Jeddah" pitchFamily="2" charset="-78"/>
              </a:rPr>
              <a:t>التي اصبحت فيما بعد عاصمه </a:t>
            </a:r>
            <a:r>
              <a:rPr lang="ar-OM" sz="3200" b="1" dirty="0" smtClean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الدولة </a:t>
            </a:r>
            <a:r>
              <a:rPr lang="ar-OM" sz="3200" b="1" dirty="0" err="1" smtClean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الرستمية</a:t>
            </a:r>
            <a:endParaRPr lang="ar-OM" sz="3200" b="1" dirty="0" smtClean="0">
              <a:solidFill>
                <a:schemeClr val="accent5">
                  <a:lumMod val="50000"/>
                </a:schemeClr>
              </a:solidFill>
              <a:latin typeface="Sakkal Majalla" pitchFamily="2" charset="-78"/>
              <a:cs typeface="AF_Jeddah" pitchFamily="2" charset="-78"/>
            </a:endParaRPr>
          </a:p>
        </p:txBody>
      </p:sp>
      <p:pic>
        <p:nvPicPr>
          <p:cNvPr id="5122" name="Picture 2" descr="أضواء على الخلافة العباسي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6" y="3465987"/>
            <a:ext cx="4536504" cy="29770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عبد الرحمن الداخل – صقر قريش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97" y="859137"/>
            <a:ext cx="2873215" cy="2444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شكل بيضاوي 10"/>
          <p:cNvSpPr/>
          <p:nvPr/>
        </p:nvSpPr>
        <p:spPr>
          <a:xfrm>
            <a:off x="755576" y="4446732"/>
            <a:ext cx="576064" cy="5664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رابط كسهم مستقيم 12"/>
          <p:cNvCxnSpPr/>
          <p:nvPr/>
        </p:nvCxnSpPr>
        <p:spPr>
          <a:xfrm flipH="1" flipV="1">
            <a:off x="1475656" y="4725144"/>
            <a:ext cx="5904656" cy="8640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رابط بشكل مرفق 16"/>
          <p:cNvCxnSpPr/>
          <p:nvPr/>
        </p:nvCxnSpPr>
        <p:spPr>
          <a:xfrm rot="10800000" flipV="1">
            <a:off x="3833496" y="1739219"/>
            <a:ext cx="1368152" cy="529030"/>
          </a:xfrm>
          <a:prstGeom prst="bentConnector3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سهم للأسفل 17"/>
          <p:cNvSpPr/>
          <p:nvPr/>
        </p:nvSpPr>
        <p:spPr>
          <a:xfrm>
            <a:off x="8028384" y="2640917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سهم للأسفل 20"/>
          <p:cNvSpPr/>
          <p:nvPr/>
        </p:nvSpPr>
        <p:spPr>
          <a:xfrm>
            <a:off x="4903272" y="3777131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 build="allAtOnce" animBg="1"/>
      <p:bldP spid="9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65015"/>
            <a:ext cx="8229600" cy="1143000"/>
          </a:xfrm>
        </p:spPr>
        <p:txBody>
          <a:bodyPr>
            <a:normAutofit/>
          </a:bodyPr>
          <a:lstStyle/>
          <a:p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قيام الدولة </a:t>
            </a:r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الأموية في الأندلس</a:t>
            </a:r>
            <a:endParaRPr lang="ar-OM" sz="3600" dirty="0">
              <a:solidFill>
                <a:schemeClr val="accent3">
                  <a:lumMod val="75000"/>
                </a:schemeClr>
              </a:solidFill>
              <a:cs typeface="PT Simple Bold Ruled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995936" y="1203359"/>
            <a:ext cx="4824536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>
                <a:cs typeface="AF_Jeddah" pitchFamily="2" charset="-78"/>
              </a:rPr>
              <a:t>تجاه الأمير عبد الرحمن الى مدينتي </a:t>
            </a:r>
            <a:r>
              <a:rPr lang="ar-OM" sz="3200" u="sng" dirty="0" smtClean="0">
                <a:solidFill>
                  <a:schemeClr val="accent5">
                    <a:lumMod val="50000"/>
                  </a:schemeClr>
                </a:solidFill>
                <a:cs typeface="AF_Jeddah" pitchFamily="2" charset="-78"/>
              </a:rPr>
              <a:t>سبته</a:t>
            </a:r>
            <a:r>
              <a:rPr lang="ar-OM" sz="3200" dirty="0" smtClean="0">
                <a:cs typeface="AF_Jeddah" pitchFamily="2" charset="-78"/>
              </a:rPr>
              <a:t> في حمايه قبيله بربريه أسمها (</a:t>
            </a:r>
            <a:r>
              <a:rPr lang="ar-OM" sz="3200" u="sng" dirty="0" smtClean="0">
                <a:solidFill>
                  <a:srgbClr val="008000"/>
                </a:solidFill>
                <a:cs typeface="AF_Jeddah" pitchFamily="2" charset="-78"/>
              </a:rPr>
              <a:t>نفزه</a:t>
            </a:r>
            <a:r>
              <a:rPr lang="ar-OM" sz="3200" dirty="0" smtClean="0">
                <a:cs typeface="AF_Jeddah" pitchFamily="2" charset="-78"/>
              </a:rPr>
              <a:t>)</a:t>
            </a:r>
            <a:endParaRPr lang="ar-OM" sz="3200" b="1" dirty="0">
              <a:solidFill>
                <a:schemeClr val="accent2"/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65521" y="2346359"/>
            <a:ext cx="4824536" cy="1569660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>
                <a:cs typeface="AF_Jeddah" pitchFamily="2" charset="-78"/>
              </a:rPr>
              <a:t>وأخذ </a:t>
            </a:r>
            <a:r>
              <a:rPr lang="ar-OM" sz="3200" dirty="0">
                <a:cs typeface="AF_Jeddah" pitchFamily="2" charset="-78"/>
              </a:rPr>
              <a:t>يتطلع </a:t>
            </a:r>
            <a:r>
              <a:rPr lang="ar-OM" sz="3200" dirty="0" smtClean="0">
                <a:cs typeface="AF_Jeddah" pitchFamily="2" charset="-78"/>
              </a:rPr>
              <a:t>إلى استعادة </a:t>
            </a:r>
            <a:r>
              <a:rPr lang="ar-OM" sz="3200" dirty="0">
                <a:cs typeface="AF_Jeddah" pitchFamily="2" charset="-78"/>
              </a:rPr>
              <a:t>أ</a:t>
            </a:r>
            <a:r>
              <a:rPr lang="ar-OM" sz="3200" dirty="0" smtClean="0">
                <a:cs typeface="AF_Jeddah" pitchFamily="2" charset="-78"/>
              </a:rPr>
              <a:t>مجاد </a:t>
            </a:r>
            <a:r>
              <a:rPr lang="ar-OM" sz="3200" u="sng" dirty="0" smtClean="0">
                <a:solidFill>
                  <a:schemeClr val="accent1">
                    <a:lumMod val="50000"/>
                  </a:schemeClr>
                </a:solidFill>
                <a:cs typeface="AF_Jeddah" pitchFamily="2" charset="-78"/>
              </a:rPr>
              <a:t>الأمويين</a:t>
            </a:r>
            <a:r>
              <a:rPr lang="ar-OM" sz="3200" dirty="0" smtClean="0">
                <a:cs typeface="AF_Jeddah" pitchFamily="2" charset="-78"/>
              </a:rPr>
              <a:t> فأرسل أحد </a:t>
            </a:r>
            <a:r>
              <a:rPr lang="ar-OM" sz="3200" dirty="0">
                <a:cs typeface="AF_Jeddah" pitchFamily="2" charset="-78"/>
              </a:rPr>
              <a:t>اعوانه الى الاندلس في </a:t>
            </a:r>
            <a:r>
              <a:rPr lang="ar-OM" sz="3200" dirty="0" smtClean="0">
                <a:cs typeface="AF_Jeddah" pitchFamily="2" charset="-78"/>
              </a:rPr>
              <a:t>رحله استطلاعية </a:t>
            </a:r>
            <a:r>
              <a:rPr lang="ar-OM" sz="3200" dirty="0">
                <a:cs typeface="AF_Jeddah" pitchFamily="2" charset="-78"/>
              </a:rPr>
              <a:t>هدفها الاتصال </a:t>
            </a:r>
            <a:r>
              <a:rPr lang="ar-OM" sz="3200" dirty="0" smtClean="0">
                <a:cs typeface="AF_Jeddah" pitchFamily="2" charset="-78"/>
              </a:rPr>
              <a:t>مع الامويين</a:t>
            </a:r>
            <a:endParaRPr lang="ar-OM" sz="3200" b="1" dirty="0" smtClean="0">
              <a:solidFill>
                <a:schemeClr val="accent5">
                  <a:lumMod val="50000"/>
                </a:schemeClr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977915" y="3981800"/>
            <a:ext cx="4812142" cy="2615551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و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عرض رغبه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الأمير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 وطلبه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مساعدتهم </a:t>
            </a:r>
            <a:endParaRPr lang="ar-OM" sz="3200" dirty="0" smtClean="0">
              <a:solidFill>
                <a:schemeClr val="tx1"/>
              </a:solidFill>
              <a:cs typeface="AF_Jeddah" pitchFamily="2" charset="-78"/>
            </a:endParaRPr>
          </a:p>
          <a:p>
            <a:pPr algn="ctr"/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وتلقى هذا العرض القبول، وأجتمع مع أنصاره وعبر</a:t>
            </a:r>
            <a:r>
              <a:rPr lang="ar-OM" sz="3200" u="sng" dirty="0" smtClean="0">
                <a:solidFill>
                  <a:schemeClr val="accent1">
                    <a:lumMod val="50000"/>
                  </a:schemeClr>
                </a:solidFill>
                <a:cs typeface="AF_Jeddah" pitchFamily="2" charset="-78"/>
              </a:rPr>
              <a:t> </a:t>
            </a:r>
            <a:r>
              <a:rPr lang="ar-OM" sz="3200" u="sng" dirty="0">
                <a:solidFill>
                  <a:schemeClr val="accent1">
                    <a:lumMod val="50000"/>
                  </a:schemeClr>
                </a:solidFill>
                <a:cs typeface="AF_Jeddah" pitchFamily="2" charset="-78"/>
              </a:rPr>
              <a:t>الاندلس 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ودخل </a:t>
            </a:r>
            <a:r>
              <a:rPr lang="ar-OM" sz="3200" u="sng" dirty="0" smtClean="0">
                <a:solidFill>
                  <a:srgbClr val="008000"/>
                </a:solidFill>
                <a:cs typeface="AF_Jeddah" pitchFamily="2" charset="-78"/>
              </a:rPr>
              <a:t>قرطبة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 ظافراً في عام </a:t>
            </a:r>
            <a:r>
              <a:rPr lang="ar-OM" sz="3200" u="sng" dirty="0" smtClean="0">
                <a:solidFill>
                  <a:srgbClr val="008000"/>
                </a:solidFill>
                <a:cs typeface="AF_Jeddah" pitchFamily="2" charset="-78"/>
              </a:rPr>
              <a:t>138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هجري/</a:t>
            </a:r>
            <a:r>
              <a:rPr lang="ar-OM" sz="3200" dirty="0" smtClean="0">
                <a:solidFill>
                  <a:schemeClr val="tx1"/>
                </a:solidFill>
                <a:latin typeface="Sakkal Majalla" pitchFamily="2" charset="-78"/>
                <a:cs typeface="AF_Jeddah" pitchFamily="2" charset="-78"/>
              </a:rPr>
              <a:t>وأسس الدولة الاموية الثانية في الاندلس وعاصمته </a:t>
            </a:r>
            <a:r>
              <a:rPr lang="ar-OM" sz="3200" u="sng" dirty="0" smtClean="0">
                <a:solidFill>
                  <a:srgbClr val="FF0066"/>
                </a:solidFill>
                <a:latin typeface="Sakkal Majalla" pitchFamily="2" charset="-78"/>
                <a:cs typeface="AF_Jeddah" pitchFamily="2" charset="-78"/>
              </a:rPr>
              <a:t>(قرطبة)</a:t>
            </a:r>
            <a:endParaRPr lang="ar-OM" sz="3200" u="sng" dirty="0">
              <a:solidFill>
                <a:srgbClr val="FF0066"/>
              </a:solidFill>
              <a:latin typeface="Sakkal Majalla" pitchFamily="2" charset="-78"/>
              <a:cs typeface="AF_Jeddah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209166"/>
            <a:ext cx="3017905" cy="2430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Blog de Abdullah Nasser Bagnaf: الأندلس بين أسطورة التعايش وحقيقة الصراع…  كتب/ عبدالله ناصر بجن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3305937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/>
          <p:cNvSpPr/>
          <p:nvPr/>
        </p:nvSpPr>
        <p:spPr>
          <a:xfrm>
            <a:off x="1115616" y="5229201"/>
            <a:ext cx="576064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رابط كسهم مستقيم 9"/>
          <p:cNvCxnSpPr/>
          <p:nvPr/>
        </p:nvCxnSpPr>
        <p:spPr>
          <a:xfrm flipH="1" flipV="1">
            <a:off x="1691680" y="5445224"/>
            <a:ext cx="3312368" cy="8640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سهم للأسفل 12"/>
          <p:cNvSpPr/>
          <p:nvPr/>
        </p:nvSpPr>
        <p:spPr>
          <a:xfrm>
            <a:off x="7987008" y="494972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سهم للأسفل 13"/>
          <p:cNvSpPr/>
          <p:nvPr/>
        </p:nvSpPr>
        <p:spPr>
          <a:xfrm>
            <a:off x="8100392" y="3511615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رابط بشكل مرفق 14"/>
          <p:cNvCxnSpPr/>
          <p:nvPr/>
        </p:nvCxnSpPr>
        <p:spPr>
          <a:xfrm rot="10800000" flipV="1">
            <a:off x="3059832" y="2012165"/>
            <a:ext cx="1296144" cy="714619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6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9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-3815"/>
            <a:ext cx="8229600" cy="984543"/>
          </a:xfrm>
        </p:spPr>
        <p:txBody>
          <a:bodyPr>
            <a:normAutofit/>
          </a:bodyPr>
          <a:lstStyle/>
          <a:p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مراحل تأسيس الدولة </a:t>
            </a:r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الأموية في الأندلس</a:t>
            </a:r>
            <a:endParaRPr lang="ar-OM" sz="3600" dirty="0">
              <a:solidFill>
                <a:schemeClr val="accent3">
                  <a:lumMod val="75000"/>
                </a:schemeClr>
              </a:solidFill>
              <a:cs typeface="PT Simple Bold Ruled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707904" y="1006105"/>
            <a:ext cx="5228645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>
                <a:cs typeface="AF_Jeddah" pitchFamily="2" charset="-78"/>
              </a:rPr>
              <a:t>لقب الأمير </a:t>
            </a:r>
            <a:r>
              <a:rPr lang="ar-OM" sz="3200" dirty="0">
                <a:cs typeface="AF_Jeddah" pitchFamily="2" charset="-78"/>
              </a:rPr>
              <a:t>عبد الرحمن بن معاوية بن </a:t>
            </a:r>
            <a:r>
              <a:rPr lang="ar-OM" sz="3200" dirty="0" smtClean="0">
                <a:cs typeface="AF_Jeddah" pitchFamily="2" charset="-78"/>
              </a:rPr>
              <a:t>هشام باسم *((</a:t>
            </a:r>
            <a:r>
              <a:rPr lang="ar-OM" sz="3200" dirty="0" smtClean="0">
                <a:solidFill>
                  <a:srgbClr val="FF0066"/>
                </a:solidFill>
                <a:cs typeface="AF_Jeddah" pitchFamily="2" charset="-78"/>
              </a:rPr>
              <a:t>عبد </a:t>
            </a:r>
            <a:r>
              <a:rPr lang="ar-OM" sz="3200" dirty="0">
                <a:solidFill>
                  <a:srgbClr val="FF0066"/>
                </a:solidFill>
                <a:cs typeface="AF_Jeddah" pitchFamily="2" charset="-78"/>
              </a:rPr>
              <a:t>الرحمن </a:t>
            </a:r>
            <a:r>
              <a:rPr lang="ar-OM" sz="3200" dirty="0" smtClean="0">
                <a:solidFill>
                  <a:srgbClr val="FF0066"/>
                </a:solidFill>
                <a:cs typeface="AF_Jeddah" pitchFamily="2" charset="-78"/>
              </a:rPr>
              <a:t>الداخل</a:t>
            </a:r>
            <a:r>
              <a:rPr lang="ar-OM" sz="3200" dirty="0" smtClean="0">
                <a:cs typeface="AF_Jeddah" pitchFamily="2" charset="-78"/>
              </a:rPr>
              <a:t>))*</a:t>
            </a:r>
            <a:endParaRPr lang="ar-OM" sz="3200" b="1" dirty="0">
              <a:solidFill>
                <a:schemeClr val="accent2"/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707904" y="2195251"/>
            <a:ext cx="5209600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>
                <a:cs typeface="AF_Jeddah" pitchFamily="2" charset="-78"/>
              </a:rPr>
              <a:t>الامير عبد الرحمن الداخل </a:t>
            </a:r>
            <a:r>
              <a:rPr lang="ar-OM" sz="3200" dirty="0" smtClean="0">
                <a:cs typeface="AF_Jeddah" pitchFamily="2" charset="-78"/>
              </a:rPr>
              <a:t>أسس دوله </a:t>
            </a:r>
            <a:r>
              <a:rPr lang="ar-OM" sz="3200" dirty="0">
                <a:cs typeface="AF_Jeddah" pitchFamily="2" charset="-78"/>
              </a:rPr>
              <a:t>أ</a:t>
            </a:r>
            <a:r>
              <a:rPr lang="ar-OM" sz="3200" dirty="0" smtClean="0">
                <a:cs typeface="AF_Jeddah" pitchFamily="2" charset="-78"/>
              </a:rPr>
              <a:t>مويه </a:t>
            </a:r>
            <a:r>
              <a:rPr lang="ar-OM" sz="3200" u="sng" dirty="0">
                <a:cs typeface="AF_Jeddah" pitchFamily="2" charset="-78"/>
              </a:rPr>
              <a:t>وراثيه</a:t>
            </a:r>
            <a:r>
              <a:rPr lang="ar-OM" sz="3200" dirty="0">
                <a:cs typeface="AF_Jeddah" pitchFamily="2" charset="-78"/>
              </a:rPr>
              <a:t> في </a:t>
            </a:r>
            <a:r>
              <a:rPr lang="ar-OM" sz="3200" dirty="0" smtClean="0">
                <a:solidFill>
                  <a:srgbClr val="008000"/>
                </a:solidFill>
                <a:cs typeface="AF_Jeddah" pitchFamily="2" charset="-78"/>
              </a:rPr>
              <a:t>الأندلس</a:t>
            </a:r>
            <a:r>
              <a:rPr lang="ar-OM" sz="3200" dirty="0" smtClean="0">
                <a:cs typeface="AF_Jeddah" pitchFamily="2" charset="-78"/>
              </a:rPr>
              <a:t> </a:t>
            </a:r>
            <a:r>
              <a:rPr lang="ar-OM" sz="3200" dirty="0">
                <a:cs typeface="AF_Jeddah" pitchFamily="2" charset="-78"/>
              </a:rPr>
              <a:t>استمرت حوالي </a:t>
            </a:r>
            <a:r>
              <a:rPr lang="ar-OM" sz="3200" dirty="0" err="1">
                <a:solidFill>
                  <a:srgbClr val="008000"/>
                </a:solidFill>
                <a:cs typeface="AF_Jeddah" pitchFamily="2" charset="-78"/>
              </a:rPr>
              <a:t>ثلاثه</a:t>
            </a:r>
            <a:r>
              <a:rPr lang="ar-OM" sz="3200" dirty="0">
                <a:solidFill>
                  <a:srgbClr val="008000"/>
                </a:solidFill>
                <a:cs typeface="AF_Jeddah" pitchFamily="2" charset="-78"/>
              </a:rPr>
              <a:t> قرون</a:t>
            </a:r>
            <a:endParaRPr lang="ar-OM" sz="3200" b="1" dirty="0">
              <a:solidFill>
                <a:srgbClr val="008000"/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707904" y="3348897"/>
            <a:ext cx="5247691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>
                <a:cs typeface="AF_Jeddah" pitchFamily="2" charset="-78"/>
              </a:rPr>
              <a:t>وكانت </a:t>
            </a:r>
            <a:r>
              <a:rPr lang="ar-OM" sz="3200" u="sng" dirty="0">
                <a:solidFill>
                  <a:schemeClr val="tx2"/>
                </a:solidFill>
                <a:cs typeface="AF_Jeddah" pitchFamily="2" charset="-78"/>
              </a:rPr>
              <a:t>الاندلس</a:t>
            </a:r>
            <a:r>
              <a:rPr lang="ar-OM" sz="3200" dirty="0">
                <a:cs typeface="AF_Jeddah" pitchFamily="2" charset="-78"/>
              </a:rPr>
              <a:t> </a:t>
            </a:r>
            <a:r>
              <a:rPr lang="ar-OM" sz="3200" dirty="0" smtClean="0">
                <a:cs typeface="AF_Jeddah" pitchFamily="2" charset="-78"/>
              </a:rPr>
              <a:t>أول </a:t>
            </a:r>
            <a:r>
              <a:rPr lang="ar-OM" sz="3200" dirty="0">
                <a:cs typeface="AF_Jeddah" pitchFamily="2" charset="-78"/>
              </a:rPr>
              <a:t>البلدان التي </a:t>
            </a:r>
            <a:r>
              <a:rPr lang="ar-OM" sz="3200" dirty="0" smtClean="0">
                <a:cs typeface="AF_Jeddah" pitchFamily="2" charset="-78"/>
              </a:rPr>
              <a:t>أعلنت </a:t>
            </a:r>
            <a:r>
              <a:rPr lang="ar-OM" sz="3200" dirty="0">
                <a:cs typeface="AF_Jeddah" pitchFamily="2" charset="-78"/>
              </a:rPr>
              <a:t>استقلالها عن </a:t>
            </a:r>
            <a:r>
              <a:rPr lang="ar-OM" sz="3200" dirty="0" smtClean="0">
                <a:solidFill>
                  <a:srgbClr val="008000"/>
                </a:solidFill>
                <a:cs typeface="AF_Jeddah" pitchFamily="2" charset="-78"/>
              </a:rPr>
              <a:t>الدولة العباسية</a:t>
            </a:r>
            <a:r>
              <a:rPr lang="ar-OM" sz="3200" dirty="0">
                <a:solidFill>
                  <a:srgbClr val="008000"/>
                </a:solidFill>
                <a:cs typeface="AF_Jeddah" pitchFamily="2" charset="-78"/>
              </a:rPr>
              <a:t> </a:t>
            </a:r>
            <a:endParaRPr lang="ar-OM" sz="3200" b="1" dirty="0" smtClean="0">
              <a:solidFill>
                <a:srgbClr val="008000"/>
              </a:solidFill>
              <a:latin typeface="Sakkal Majalla" pitchFamily="2" charset="-78"/>
              <a:cs typeface="AF_Jeddah" pitchFamily="2" charset="-78"/>
            </a:endParaRPr>
          </a:p>
        </p:txBody>
      </p:sp>
      <p:pic>
        <p:nvPicPr>
          <p:cNvPr id="7170" name="Picture 2" descr="عبدالرحمن الداخل (@IbnUmayya) | Twitter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5" y="949113"/>
            <a:ext cx="2880320" cy="2938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291119" y="4581128"/>
            <a:ext cx="5361001" cy="101910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حاول </a:t>
            </a:r>
            <a:r>
              <a:rPr lang="ar-OM" sz="3200" u="sng" dirty="0">
                <a:solidFill>
                  <a:srgbClr val="008000"/>
                </a:solidFill>
                <a:cs typeface="AF_Jeddah" pitchFamily="2" charset="-78"/>
              </a:rPr>
              <a:t>ابي جعفر المنصور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ثاني خلفاء البيت 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العباسي</a:t>
            </a:r>
          </a:p>
          <a:p>
            <a:pPr algn="ctr"/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اعاده </a:t>
            </a:r>
            <a:r>
              <a:rPr lang="ar-OM" sz="3200" dirty="0">
                <a:solidFill>
                  <a:srgbClr val="FF0066"/>
                </a:solidFill>
                <a:cs typeface="AF_Jeddah" pitchFamily="2" charset="-78"/>
              </a:rPr>
              <a:t>الاندلس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الى سياده 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الدولة العباسية</a:t>
            </a:r>
            <a:r>
              <a:rPr lang="ar-OM" dirty="0"/>
              <a:t> </a:t>
            </a:r>
            <a:endParaRPr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91118" y="5683723"/>
            <a:ext cx="5361001" cy="101910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ولكن الامير </a:t>
            </a:r>
            <a:r>
              <a:rPr lang="ar-OM" sz="3200" u="sng" dirty="0">
                <a:solidFill>
                  <a:schemeClr val="tx2"/>
                </a:solidFill>
                <a:cs typeface="AF_Jeddah" pitchFamily="2" charset="-78"/>
              </a:rPr>
              <a:t>عبد الرحمن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استطاع القضاء على </a:t>
            </a:r>
            <a:r>
              <a:rPr lang="ar-OM" sz="3200" dirty="0" smtClean="0">
                <a:solidFill>
                  <a:schemeClr val="tx1"/>
                </a:solidFill>
                <a:cs typeface="AF_Jeddah" pitchFamily="2" charset="-78"/>
              </a:rPr>
              <a:t>هذه المحاولة وطرد العباسيين </a:t>
            </a:r>
            <a:r>
              <a:rPr lang="ar-OM" sz="3200" dirty="0">
                <a:solidFill>
                  <a:schemeClr val="tx1"/>
                </a:solidFill>
                <a:cs typeface="AF_Jeddah" pitchFamily="2" charset="-78"/>
              </a:rPr>
              <a:t> </a:t>
            </a:r>
            <a:endParaRPr lang="en-US" sz="3200" dirty="0">
              <a:solidFill>
                <a:schemeClr val="tx1"/>
              </a:solidFill>
              <a:cs typeface="AF_Jeddah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83568" y="3723673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tx2">
                    <a:lumMod val="50000"/>
                  </a:schemeClr>
                </a:solidFill>
                <a:cs typeface="AF_Jeddah" pitchFamily="2" charset="-78"/>
              </a:rPr>
              <a:t>عبد الرحمن الداخل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AutoShape 4" descr="New vision : الخليفة العباسي ابو جعفر المنصور (٤)"/>
          <p:cNvSpPr>
            <a:spLocks noChangeAspect="1" noChangeArrowheads="1"/>
          </p:cNvSpPr>
          <p:nvPr/>
        </p:nvSpPr>
        <p:spPr bwMode="auto">
          <a:xfrm>
            <a:off x="155574" y="-871713"/>
            <a:ext cx="1032049" cy="10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رأس تمثال المنصور باني بغداد يعود إلى مكانه مجددا"/>
          <p:cNvSpPr>
            <a:spLocks noChangeAspect="1" noChangeArrowheads="1"/>
          </p:cNvSpPr>
          <p:nvPr/>
        </p:nvSpPr>
        <p:spPr bwMode="auto">
          <a:xfrm>
            <a:off x="216975" y="-83062"/>
            <a:ext cx="243399" cy="2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رأس تمثال المنصور باني بغداد يعود إلى مكانه مجدد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268" y="4476865"/>
            <a:ext cx="2776876" cy="2173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/>
          <p:cNvSpPr txBox="1"/>
          <p:nvPr/>
        </p:nvSpPr>
        <p:spPr>
          <a:xfrm>
            <a:off x="5868546" y="640867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dirty="0">
                <a:solidFill>
                  <a:schemeClr val="tx2"/>
                </a:solidFill>
                <a:cs typeface="AF_Jeddah" pitchFamily="2" charset="-78"/>
              </a:rPr>
              <a:t>ابي جعفر المنصور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20" name="سهم للأسفل 19"/>
          <p:cNvSpPr/>
          <p:nvPr/>
        </p:nvSpPr>
        <p:spPr>
          <a:xfrm>
            <a:off x="7956376" y="1543393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سهم للأسفل 20"/>
          <p:cNvSpPr/>
          <p:nvPr/>
        </p:nvSpPr>
        <p:spPr>
          <a:xfrm>
            <a:off x="7827877" y="4072461"/>
            <a:ext cx="596752" cy="80880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رابط بشكل مرفق 17"/>
          <p:cNvCxnSpPr/>
          <p:nvPr/>
        </p:nvCxnSpPr>
        <p:spPr>
          <a:xfrm rot="10800000" flipV="1">
            <a:off x="2749364" y="1681690"/>
            <a:ext cx="1512168" cy="52789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4932040" y="4055165"/>
            <a:ext cx="0" cy="5900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  <p:bldP spid="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-3815"/>
            <a:ext cx="8229600" cy="984543"/>
          </a:xfrm>
        </p:spPr>
        <p:txBody>
          <a:bodyPr>
            <a:normAutofit/>
          </a:bodyPr>
          <a:lstStyle/>
          <a:p>
            <a:r>
              <a:rPr lang="ar-OM" sz="3600" dirty="0" smtClean="0">
                <a:solidFill>
                  <a:srgbClr val="C00000"/>
                </a:solidFill>
                <a:cs typeface="PT Simple Bold Ruled" pitchFamily="2" charset="-78"/>
              </a:rPr>
              <a:t>مراحل تأسيس الدولة </a:t>
            </a:r>
            <a:r>
              <a:rPr lang="ar-OM" sz="3600" dirty="0">
                <a:solidFill>
                  <a:srgbClr val="C00000"/>
                </a:solidFill>
                <a:cs typeface="PT Simple Bold Ruled" pitchFamily="2" charset="-78"/>
              </a:rPr>
              <a:t>الأموية في الأندلس</a:t>
            </a:r>
            <a:endParaRPr lang="ar-OM" sz="3600" dirty="0">
              <a:solidFill>
                <a:schemeClr val="accent3">
                  <a:lumMod val="75000"/>
                </a:schemeClr>
              </a:solidFill>
              <a:cs typeface="PT Simple Bold Ruled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196691" y="980728"/>
            <a:ext cx="3500453" cy="107721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ar-OM" sz="3200" dirty="0" smtClean="0">
                <a:cs typeface="AF_Jeddah" pitchFamily="2" charset="-78"/>
              </a:rPr>
              <a:t>عاصمة الدولة الأموية هي مدينة *((</a:t>
            </a:r>
            <a:r>
              <a:rPr lang="ar-OM" sz="3200" dirty="0" smtClean="0">
                <a:solidFill>
                  <a:srgbClr val="FF0066"/>
                </a:solidFill>
                <a:cs typeface="AF_Jeddah" pitchFamily="2" charset="-78"/>
              </a:rPr>
              <a:t>قرطبة</a:t>
            </a:r>
            <a:r>
              <a:rPr lang="ar-OM" sz="3200" dirty="0" smtClean="0">
                <a:cs typeface="AF_Jeddah" pitchFamily="2" charset="-78"/>
              </a:rPr>
              <a:t>))*</a:t>
            </a:r>
            <a:endParaRPr lang="ar-OM" sz="3200" b="1" dirty="0">
              <a:solidFill>
                <a:schemeClr val="accent2"/>
              </a:solidFill>
              <a:latin typeface="Sakkal Majalla" pitchFamily="2" charset="-78"/>
              <a:cs typeface="AF_Jeddah" pitchFamily="2" charset="-78"/>
            </a:endParaRPr>
          </a:p>
        </p:txBody>
      </p:sp>
      <p:sp>
        <p:nvSpPr>
          <p:cNvPr id="8" name="AutoShape 4" descr="New vision : الخليفة العباسي ابو جعفر المنصور (٤)"/>
          <p:cNvSpPr>
            <a:spLocks noChangeAspect="1" noChangeArrowheads="1"/>
          </p:cNvSpPr>
          <p:nvPr/>
        </p:nvSpPr>
        <p:spPr bwMode="auto">
          <a:xfrm>
            <a:off x="155574" y="-871713"/>
            <a:ext cx="1032049" cy="10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رأس تمثال المنصور باني بغداد يعود إلى مكانه مجددا"/>
          <p:cNvSpPr>
            <a:spLocks noChangeAspect="1" noChangeArrowheads="1"/>
          </p:cNvSpPr>
          <p:nvPr/>
        </p:nvSpPr>
        <p:spPr bwMode="auto">
          <a:xfrm>
            <a:off x="216975" y="-83062"/>
            <a:ext cx="243399" cy="2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70 مكتبة في قرطبة تعلمت فيها أوروبا الحضارة من المسلمين | M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70 مكتبة في قرطبة تعلمت فيها أوروبا الحضارة من المسلمين | ME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6" descr="70 مكتبة في قرطبة تعلمت فيها أوروبا الحضارة من المسلمين | ME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8" descr="70 مكتبة في قرطبة تعلمت فيها أوروبا الحضارة من المسلمين | ME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2" name="Picture 10" descr="قرطبة - ويكيبيدي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22459"/>
            <a:ext cx="4536505" cy="5593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204" name="Picture 12" descr="الموسوعة العربية | قرطب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57512"/>
            <a:ext cx="3872412" cy="425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شكل بيضاوي 13"/>
          <p:cNvSpPr/>
          <p:nvPr/>
        </p:nvSpPr>
        <p:spPr>
          <a:xfrm>
            <a:off x="5940152" y="4797152"/>
            <a:ext cx="1296144" cy="10081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رابط كسهم مستقيم 16"/>
          <p:cNvCxnSpPr/>
          <p:nvPr/>
        </p:nvCxnSpPr>
        <p:spPr>
          <a:xfrm flipH="1">
            <a:off x="6588224" y="1965271"/>
            <a:ext cx="358693" cy="27572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786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971600" y="6021288"/>
            <a:ext cx="122413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251520" y="-496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OM" sz="4800" dirty="0" smtClean="0">
                <a:solidFill>
                  <a:srgbClr val="C00000"/>
                </a:solidFill>
                <a:cs typeface="PT Simple Bold Ruled" pitchFamily="2" charset="-78"/>
              </a:rPr>
              <a:t>الدولة </a:t>
            </a:r>
            <a:r>
              <a:rPr lang="ar-OM" sz="4800" dirty="0">
                <a:solidFill>
                  <a:srgbClr val="C00000"/>
                </a:solidFill>
                <a:cs typeface="PT Simple Bold Ruled" pitchFamily="2" charset="-78"/>
              </a:rPr>
              <a:t>الأموية في الأندلس</a:t>
            </a:r>
            <a:endParaRPr kumimoji="0" lang="ar-OM" sz="4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akkal Majalla" pitchFamily="2" charset="-78"/>
              <a:ea typeface="+mj-ea"/>
              <a:cs typeface="Sakkal Majalla" pitchFamily="2" charset="-78"/>
            </a:endParaRPr>
          </a:p>
        </p:txBody>
      </p:sp>
      <p:pic>
        <p:nvPicPr>
          <p:cNvPr id="7169" name="Picture 1" descr="C:\Users\Z\Searches\Music\استراتيجية-ثبت-الاجابة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28446"/>
            <a:ext cx="8352928" cy="4575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مستطيل 10"/>
          <p:cNvSpPr/>
          <p:nvPr/>
        </p:nvSpPr>
        <p:spPr>
          <a:xfrm>
            <a:off x="251520" y="1007085"/>
            <a:ext cx="8712968" cy="107721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OM" sz="32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عددي جهود الأمير عبد الرحمن الداخل لتطوير </a:t>
            </a:r>
          </a:p>
          <a:p>
            <a:pPr lvl="0" algn="ctr">
              <a:spcBef>
                <a:spcPct val="0"/>
              </a:spcBef>
              <a:defRPr/>
            </a:pPr>
            <a:r>
              <a:rPr lang="ar-OM" sz="32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الدولة الاموية في الاندلس</a:t>
            </a:r>
            <a:endParaRPr lang="ar-OM" sz="3200" dirty="0" smtClean="0">
              <a:solidFill>
                <a:srgbClr val="002060"/>
              </a:solidFill>
              <a:latin typeface="Sakkal Majalla" pitchFamily="2" charset="-78"/>
              <a:cs typeface="PT Bold Heading" pitchFamily="2" charset="-78"/>
            </a:endParaRPr>
          </a:p>
        </p:txBody>
      </p:sp>
      <p:sp>
        <p:nvSpPr>
          <p:cNvPr id="13" name="سهم للأسفل 12"/>
          <p:cNvSpPr/>
          <p:nvPr/>
        </p:nvSpPr>
        <p:spPr>
          <a:xfrm>
            <a:off x="952753" y="1466008"/>
            <a:ext cx="792088" cy="1675075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" name="مستطيل 1"/>
          <p:cNvSpPr/>
          <p:nvPr/>
        </p:nvSpPr>
        <p:spPr>
          <a:xfrm>
            <a:off x="4696248" y="2324822"/>
            <a:ext cx="1963984" cy="160823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9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اااااا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4464496" cy="6192688"/>
          </a:xfrm>
        </p:spPr>
      </p:pic>
      <p:pic>
        <p:nvPicPr>
          <p:cNvPr id="5" name="صورة 4" descr="imagesB0Z4SQH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476672"/>
            <a:ext cx="3720058" cy="5976664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724128" y="1916832"/>
            <a:ext cx="230425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2400" b="1" dirty="0" smtClean="0">
                <a:latin typeface="Sakkal Majalla" pitchFamily="2" charset="-78"/>
                <a:cs typeface="Sakkal Majalla" pitchFamily="2" charset="-78"/>
              </a:rPr>
              <a:t>ماذا </a:t>
            </a:r>
            <a:r>
              <a:rPr lang="ar-OM" sz="2400" b="1" dirty="0" err="1" smtClean="0">
                <a:latin typeface="Sakkal Majalla" pitchFamily="2" charset="-78"/>
                <a:cs typeface="Sakkal Majalla" pitchFamily="2" charset="-78"/>
              </a:rPr>
              <a:t>استفدتي</a:t>
            </a:r>
            <a:r>
              <a:rPr lang="ar-OM" sz="2400" b="1" dirty="0" smtClean="0">
                <a:latin typeface="Sakkal Majalla" pitchFamily="2" charset="-78"/>
                <a:cs typeface="Sakkal Majalla" pitchFamily="2" charset="-78"/>
              </a:rPr>
              <a:t> من الدرس السابق</a:t>
            </a:r>
            <a:endParaRPr lang="ar-OM" sz="2400" b="1" dirty="0"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>
                <a:solidFill>
                  <a:schemeClr val="accent2"/>
                </a:solidFill>
                <a:cs typeface="PT Simple Bold Ruled" pitchFamily="2" charset="-78"/>
              </a:rPr>
              <a:t>ودمتم سالمين</a:t>
            </a:r>
            <a:endParaRPr lang="ar-OM" dirty="0"/>
          </a:p>
        </p:txBody>
      </p:sp>
      <p:pic>
        <p:nvPicPr>
          <p:cNvPr id="4" name="عنصر نائب للمحتوى 3" descr="1505695254114980820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7277794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42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2743</TotalTime>
  <Words>466</Words>
  <Application>Microsoft Office PowerPoint</Application>
  <PresentationFormat>عرض على الشاشة (4:3)</PresentationFormat>
  <Paragraphs>71</Paragraphs>
  <Slides>19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8" baseType="lpstr">
      <vt:lpstr>AF_Jeddah</vt:lpstr>
      <vt:lpstr>Arial</vt:lpstr>
      <vt:lpstr>Calibri</vt:lpstr>
      <vt:lpstr>MCS Wadiy S_U normal.</vt:lpstr>
      <vt:lpstr>PT Bold Heading</vt:lpstr>
      <vt:lpstr>PT Simple Bold Ruled</vt:lpstr>
      <vt:lpstr>Sakkal Majalla</vt:lpstr>
      <vt:lpstr>Times New Roman</vt:lpstr>
      <vt:lpstr>سمة Office</vt:lpstr>
      <vt:lpstr>الدولة الأموية في الأندلس</vt:lpstr>
      <vt:lpstr>عناصر الدرس</vt:lpstr>
      <vt:lpstr>عرض تقديمي في PowerPoint</vt:lpstr>
      <vt:lpstr>أتساع حدود الدولة العربية الإسلامية</vt:lpstr>
      <vt:lpstr>أتساع حدود الدولة العربية الإسلامية في العهد الراشدي</vt:lpstr>
      <vt:lpstr>أتساع حدود الدولة العربية الإسلامية في العهد الأموي</vt:lpstr>
      <vt:lpstr>أتساع حدود الدولة العربية الإسلامية في العهد العباسي</vt:lpstr>
      <vt:lpstr>الدول الإسلامية المستقلة عن الدولة العباسية</vt:lpstr>
      <vt:lpstr>قيام الدولة الأموية في الأندلس</vt:lpstr>
      <vt:lpstr>عرض تقديمي في PowerPoint</vt:lpstr>
      <vt:lpstr>عرض تقديمي في PowerPoint</vt:lpstr>
      <vt:lpstr>قيام الدولة الأموية في الأندلس</vt:lpstr>
      <vt:lpstr>قيام الدولة الأموية في الأندلس</vt:lpstr>
      <vt:lpstr>مراحل تأسيس الدولة الأموية في الأندلس</vt:lpstr>
      <vt:lpstr>مراحل تأسيس الدولة الأموية في الأندلس</vt:lpstr>
      <vt:lpstr>عرض تقديمي في PowerPoint</vt:lpstr>
      <vt:lpstr>عرض تقديمي في PowerPoint</vt:lpstr>
      <vt:lpstr>ودمتم سالمين</vt:lpstr>
      <vt:lpstr>عرض تقديمي في PowerPoint</vt:lpstr>
    </vt:vector>
  </TitlesOfParts>
  <Company>CtrlSoft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الإمامة في عُمان</dc:title>
  <dc:creator>Z</dc:creator>
  <cp:lastModifiedBy>Windows User</cp:lastModifiedBy>
  <cp:revision>39</cp:revision>
  <dcterms:created xsi:type="dcterms:W3CDTF">2019-09-25T04:12:53Z</dcterms:created>
  <dcterms:modified xsi:type="dcterms:W3CDTF">2020-12-16T15:41:15Z</dcterms:modified>
</cp:coreProperties>
</file>