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5" r:id="rId3"/>
    <p:sldId id="266" r:id="rId4"/>
    <p:sldId id="260" r:id="rId5"/>
    <p:sldId id="267" r:id="rId6"/>
    <p:sldId id="257" r:id="rId7"/>
    <p:sldId id="258" r:id="rId8"/>
    <p:sldId id="259" r:id="rId9"/>
    <p:sldId id="261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O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51E7F5E-8F60-40D7-AE58-E9BEF7E3CF19}" type="datetimeFigureOut">
              <a:rPr lang="ar-OM" smtClean="0"/>
              <a:t>02/04/1442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A31E86B-93FE-4C48-8A40-88C60C67C730}" type="slidenum">
              <a:rPr lang="ar-OM" smtClean="0"/>
              <a:t>‹#›</a:t>
            </a:fld>
            <a:endParaRPr lang="ar-O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635896" y="2636912"/>
            <a:ext cx="4896544" cy="2736304"/>
          </a:xfrm>
        </p:spPr>
        <p:txBody>
          <a:bodyPr>
            <a:normAutofit/>
          </a:bodyPr>
          <a:lstStyle/>
          <a:p>
            <a:pPr algn="ctr"/>
            <a:r>
              <a:rPr lang="ar-OM" sz="6000" b="1" dirty="0" smtClean="0">
                <a:solidFill>
                  <a:srgbClr val="FF0000"/>
                </a:solidFill>
              </a:rPr>
              <a:t>علامة الحذف </a:t>
            </a:r>
            <a:r>
              <a:rPr lang="ar-OM" sz="6000" b="1" dirty="0">
                <a:solidFill>
                  <a:srgbClr val="FF0000"/>
                </a:solidFill>
              </a:rPr>
              <a:t>...</a:t>
            </a:r>
            <a:endParaRPr lang="ar-OM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4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2060848"/>
            <a:ext cx="7704856" cy="4248472"/>
          </a:xfrm>
        </p:spPr>
        <p:txBody>
          <a:bodyPr>
            <a:normAutofit fontScale="62500" lnSpcReduction="20000"/>
          </a:bodyPr>
          <a:lstStyle/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>
                <a:solidFill>
                  <a:schemeClr val="tx1"/>
                </a:solidFill>
              </a:rPr>
              <a:t>"</a:t>
            </a:r>
            <a:r>
              <a:rPr lang="ar-OM" sz="3400" dirty="0" smtClean="0">
                <a:solidFill>
                  <a:srgbClr val="FF0000"/>
                </a:solidFill>
              </a:rPr>
              <a:t>. </a:t>
            </a:r>
            <a:r>
              <a:rPr lang="ar-OM" sz="3400" dirty="0">
                <a:solidFill>
                  <a:srgbClr val="FF0000"/>
                </a:solidFill>
              </a:rPr>
              <a:t>. . </a:t>
            </a:r>
            <a:r>
              <a:rPr lang="ar-OM" sz="3400" dirty="0"/>
              <a:t>وكانَ أبي مولعًا بالكتبِ في مختلفِ العلومِ، في الفقهِ والتفسيرِ والحديثِ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واللغةِ</a:t>
            </a:r>
            <a:r>
              <a:rPr lang="ar-OM" sz="3400" dirty="0">
                <a:solidFill>
                  <a:srgbClr val="FF0000"/>
                </a:solidFill>
              </a:rPr>
              <a:t>. . .</a:t>
            </a:r>
            <a:r>
              <a:rPr lang="ar-OM" sz="3400" dirty="0">
                <a:solidFill>
                  <a:schemeClr val="tx1"/>
                </a:solidFill>
              </a:rPr>
              <a:t>،</a:t>
            </a:r>
            <a:r>
              <a:rPr lang="ar-OM" sz="3400" dirty="0">
                <a:solidFill>
                  <a:srgbClr val="FF0000"/>
                </a:solidFill>
              </a:rPr>
              <a:t> </a:t>
            </a:r>
            <a:r>
              <a:rPr lang="ar-OM" sz="3400" dirty="0"/>
              <a:t>وإذا كانَ الكتابُ مطبوعًا طبعتينِ لمْ يرتخْ حتى يقتنَي الطبعتينِ، وقدْ مكّنَهُ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/>
              <a:t> </a:t>
            </a:r>
            <a:r>
              <a:rPr lang="ar-OM" sz="3400" dirty="0" smtClean="0"/>
              <a:t>عَمَلُهُ </a:t>
            </a:r>
            <a:r>
              <a:rPr lang="ar-OM" sz="3400" dirty="0"/>
              <a:t>مُصَحِّحَا في المطبعةِ الأميريةِ أنْ يقتنيَ كثيرًا ممَّا طُبِعَ فيها، ومنها كَوّنْتُ نَواةِ</a:t>
            </a: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مكتبتي </a:t>
            </a:r>
            <a:r>
              <a:rPr lang="ar-OM" sz="3400" dirty="0"/>
              <a:t>في القصةِ والشعرِ </a:t>
            </a:r>
            <a:r>
              <a:rPr lang="ar-OM" sz="3400" dirty="0" smtClean="0"/>
              <a:t>والمسرحِ</a:t>
            </a:r>
            <a:endParaRPr lang="ar-OM" sz="3400" dirty="0" smtClean="0">
              <a:solidFill>
                <a:srgbClr val="FF0000"/>
              </a:solidFill>
            </a:endParaRPr>
          </a:p>
          <a:p>
            <a:pPr marL="68580" indent="0">
              <a:lnSpc>
                <a:spcPct val="170000"/>
              </a:lnSpc>
              <a:buNone/>
            </a:pPr>
            <a:r>
              <a:rPr lang="ar-OM" sz="3400" dirty="0" smtClean="0"/>
              <a:t>إلخِ </a:t>
            </a:r>
            <a:r>
              <a:rPr lang="ar-OM" sz="3400" dirty="0"/>
              <a:t>.</a:t>
            </a:r>
          </a:p>
          <a:p>
            <a:endParaRPr lang="ar-OM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024744" cy="1143000"/>
          </a:xfrm>
        </p:spPr>
        <p:txBody>
          <a:bodyPr/>
          <a:lstStyle/>
          <a:p>
            <a:pPr algn="ctr"/>
            <a:r>
              <a:rPr lang="ar-OM" dirty="0"/>
              <a:t>أقرأ وألاحظ :</a:t>
            </a:r>
          </a:p>
        </p:txBody>
      </p:sp>
    </p:spTree>
    <p:extLst>
      <p:ext uri="{BB962C8B-B14F-4D97-AF65-F5344CB8AC3E}">
        <p14:creationId xmlns:p14="http://schemas.microsoft.com/office/powerpoint/2010/main" val="190372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836712"/>
            <a:ext cx="7776864" cy="547260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ar-OM" sz="3200" dirty="0" smtClean="0"/>
              <a:t>١-لم </a:t>
            </a:r>
            <a:r>
              <a:rPr lang="ar-OM" sz="3200" dirty="0"/>
              <a:t>ابتدأَ النصُّ المقتبسُ بنقاطٍ </a:t>
            </a:r>
            <a:r>
              <a:rPr lang="ar-OM" sz="3200" dirty="0" smtClean="0"/>
              <a:t>ثلاثٍ(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؟</a:t>
            </a:r>
          </a:p>
          <a:p>
            <a:pPr marL="68580" indent="0">
              <a:buNone/>
            </a:pPr>
            <a:r>
              <a:rPr lang="ar-OM" sz="3200" dirty="0" smtClean="0"/>
              <a:t>2- </a:t>
            </a:r>
            <a:r>
              <a:rPr lang="ar-OM" sz="3200" dirty="0"/>
              <a:t>عدّدْ أنواع الكتب الأخرى التي كان مولعا بها والد أحمد أمين ولم يذكرها.</a:t>
            </a:r>
          </a:p>
          <a:p>
            <a:pPr marL="68580" indent="0">
              <a:buNone/>
            </a:pPr>
            <a:r>
              <a:rPr lang="ar-OM" sz="3200" dirty="0" smtClean="0"/>
              <a:t>3- </a:t>
            </a:r>
            <a:r>
              <a:rPr lang="ar-OM" sz="3200" dirty="0"/>
              <a:t>ما دلالة هذا التركيب ( الخ ) </a:t>
            </a:r>
            <a:r>
              <a:rPr lang="ar-OM" sz="3200" dirty="0" smtClean="0"/>
              <a:t>؟</a:t>
            </a:r>
          </a:p>
          <a:p>
            <a:pPr marL="68580" indent="0">
              <a:buNone/>
            </a:pPr>
            <a:r>
              <a:rPr lang="ar-OM" sz="3200" dirty="0" smtClean="0"/>
              <a:t> </a:t>
            </a:r>
            <a:r>
              <a:rPr lang="ar-OM" sz="3200" dirty="0"/>
              <a:t>4- علامة الترقيم </a:t>
            </a:r>
            <a:r>
              <a:rPr lang="ar-OM" sz="3200" dirty="0" smtClean="0"/>
              <a:t>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 </a:t>
            </a:r>
            <a:r>
              <a:rPr lang="ar-OM" sz="3200" dirty="0"/>
              <a:t>تدل على أن هناك كلاما.....................( أكمل ).</a:t>
            </a:r>
          </a:p>
          <a:p>
            <a:pPr marL="68580" indent="0">
              <a:buNone/>
            </a:pPr>
            <a:r>
              <a:rPr lang="ar-OM" sz="3200" dirty="0" smtClean="0"/>
              <a:t> </a:t>
            </a:r>
            <a:r>
              <a:rPr lang="ar-OM" sz="3200" dirty="0"/>
              <a:t>5 - وضح المواضع التي </a:t>
            </a:r>
            <a:r>
              <a:rPr lang="ar-OM" sz="3200" dirty="0" smtClean="0"/>
              <a:t>استخدمت </a:t>
            </a:r>
            <a:r>
              <a:rPr lang="ar-OM" sz="3200" dirty="0"/>
              <a:t>فيها علامة الترقيم- الحذف </a:t>
            </a:r>
            <a:r>
              <a:rPr lang="ar-OM" sz="3200" dirty="0" smtClean="0"/>
              <a:t>(</a:t>
            </a:r>
            <a:r>
              <a:rPr lang="ar-OM" sz="3200" dirty="0" smtClean="0">
                <a:solidFill>
                  <a:srgbClr val="FF0000"/>
                </a:solidFill>
              </a:rPr>
              <a:t>...</a:t>
            </a:r>
            <a:r>
              <a:rPr lang="ar-OM" sz="3200" dirty="0" smtClean="0"/>
              <a:t>)   </a:t>
            </a:r>
            <a:r>
              <a:rPr lang="ar-OM" sz="3200" dirty="0"/>
              <a:t>في </a:t>
            </a:r>
            <a:r>
              <a:rPr lang="ar-OM" sz="3200" dirty="0" smtClean="0"/>
              <a:t>النص </a:t>
            </a:r>
            <a:r>
              <a:rPr lang="ar-OM" sz="3200" dirty="0"/>
              <a:t>السابق.</a:t>
            </a:r>
          </a:p>
        </p:txBody>
      </p:sp>
    </p:spTree>
    <p:extLst>
      <p:ext uri="{BB962C8B-B14F-4D97-AF65-F5344CB8AC3E}">
        <p14:creationId xmlns:p14="http://schemas.microsoft.com/office/powerpoint/2010/main" val="49133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488832" cy="745152"/>
          </a:xfrm>
        </p:spPr>
        <p:txBody>
          <a:bodyPr>
            <a:normAutofit/>
          </a:bodyPr>
          <a:lstStyle/>
          <a:p>
            <a:pPr algn="r"/>
            <a:r>
              <a:rPr lang="ar-OM" b="1" dirty="0" smtClean="0"/>
              <a:t>الخلاصة :</a:t>
            </a:r>
            <a:endParaRPr lang="ar-OM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7848872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ar-OM" sz="2800" b="1" dirty="0" smtClean="0"/>
              <a:t>من علامات الترقيم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علامة الحذف (</a:t>
            </a:r>
            <a:r>
              <a:rPr lang="ar-OM" sz="2800" b="1" dirty="0" smtClean="0">
                <a:solidFill>
                  <a:srgbClr val="FF0000"/>
                </a:solidFill>
              </a:rPr>
              <a:t>....</a:t>
            </a:r>
            <a:r>
              <a:rPr lang="ar-OM" sz="2800" b="1" dirty="0" smtClean="0"/>
              <a:t>) وهي تدل على :</a:t>
            </a:r>
            <a:br>
              <a:rPr lang="ar-OM" sz="2800" b="1" dirty="0" smtClean="0"/>
            </a:br>
            <a:r>
              <a:rPr lang="ar-OM" sz="2800" b="1" dirty="0" smtClean="0"/>
              <a:t>    کلام محذوف ، ومن مواضعها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الإشارة إلى إغفال جزء من النص المقتبس.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الدلالة على كلام محذوف.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2800" b="1" dirty="0" smtClean="0"/>
              <a:t>- قبل عبارة الاختزال:</a:t>
            </a:r>
            <a:br>
              <a:rPr lang="ar-OM" sz="2800" b="1" dirty="0" smtClean="0"/>
            </a:br>
            <a:r>
              <a:rPr lang="ar-OM" sz="2800" b="1" dirty="0" smtClean="0"/>
              <a:t>   إلى آخره (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 إلخ) أو بعدها (إلخ 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3491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1999" y="2636912"/>
            <a:ext cx="3528393" cy="3096788"/>
          </a:xfrm>
        </p:spPr>
        <p:txBody>
          <a:bodyPr>
            <a:normAutofit/>
          </a:bodyPr>
          <a:lstStyle/>
          <a:p>
            <a:pPr algn="ctr"/>
            <a:r>
              <a:rPr lang="ar-OM" sz="6000" b="1" dirty="0" smtClean="0">
                <a:solidFill>
                  <a:srgbClr val="C00000"/>
                </a:solidFill>
              </a:rPr>
              <a:t>القوسان الهلاليان </a:t>
            </a:r>
            <a:r>
              <a:rPr lang="ar-OM" sz="6000" b="1" dirty="0" smtClean="0"/>
              <a:t/>
            </a:r>
            <a:br>
              <a:rPr lang="ar-OM" sz="6000" b="1" dirty="0" smtClean="0"/>
            </a:br>
            <a:r>
              <a:rPr lang="ar-OM" sz="6000" b="1" dirty="0" smtClean="0">
                <a:solidFill>
                  <a:srgbClr val="FF0000"/>
                </a:solidFill>
              </a:rPr>
              <a:t>(  )</a:t>
            </a:r>
            <a:endParaRPr lang="ar-OM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OM" dirty="0" smtClean="0"/>
              <a:t/>
            </a:r>
            <a:br>
              <a:rPr lang="ar-OM" dirty="0" smtClean="0"/>
            </a:br>
            <a:r>
              <a:rPr lang="ar-OM" b="1" dirty="0" smtClean="0"/>
              <a:t>والآن أقرأ وألاحظ :</a:t>
            </a:r>
            <a:r>
              <a:rPr lang="ar-OM" dirty="0" smtClean="0"/>
              <a:t/>
            </a:r>
            <a:br>
              <a:rPr lang="ar-OM" dirty="0" smtClean="0"/>
            </a:b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844824"/>
            <a:ext cx="756084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OM" dirty="0" smtClean="0"/>
              <a:t>يَذْكُرُ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 سعيد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في سيرتهِ الذاتيةِ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خارج المكان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فيقولُ : " هكذا كانَ يلزمني</a:t>
            </a:r>
          </a:p>
          <a:p>
            <a:pPr marL="0" indent="0">
              <a:buNone/>
            </a:pPr>
            <a:r>
              <a:rPr lang="ar-OM" dirty="0" smtClean="0"/>
              <a:t>قرابةَ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5٠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سنةً لكي اعتادَ علـى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</a:t>
            </a:r>
            <a:r>
              <a:rPr lang="ar-OM" dirty="0" smtClean="0">
                <a:solidFill>
                  <a:srgbClr val="FF0000"/>
                </a:solidFill>
              </a:rPr>
              <a:t>)</a:t>
            </a:r>
            <a:r>
              <a:rPr lang="ar-OM" dirty="0" smtClean="0"/>
              <a:t>  واخففَ من الحرجِ الذي بسبّبُهُ لي هذا </a:t>
            </a:r>
          </a:p>
          <a:p>
            <a:pPr marL="0" indent="0">
              <a:buNone/>
            </a:pPr>
            <a:r>
              <a:rPr lang="ar-OM" dirty="0" smtClean="0"/>
              <a:t>الاسمُ الانجليزيُّ الذي وضعَ كالنيرِ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العلامة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 على عاتقِ سعيدٍ اسمِ العائلةِ العربي</a:t>
            </a:r>
          </a:p>
          <a:p>
            <a:pPr marL="0" indent="0">
              <a:buNone/>
            </a:pPr>
            <a:r>
              <a:rPr lang="ar-OM" dirty="0" smtClean="0"/>
              <a:t>القح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الأصيلِ</a:t>
            </a:r>
            <a:r>
              <a:rPr lang="ar-OM" dirty="0" smtClean="0">
                <a:solidFill>
                  <a:srgbClr val="FF0000"/>
                </a:solidFill>
              </a:rPr>
              <a:t>)</a:t>
            </a:r>
            <a:r>
              <a:rPr lang="ar-OM" dirty="0" smtClean="0"/>
              <a:t> . وأبلغتني أمي أني سميتُ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إدوارد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endParaRPr lang="ar-OM" dirty="0" smtClean="0"/>
          </a:p>
          <a:p>
            <a:pPr marL="0" indent="0">
              <a:buNone/>
            </a:pPr>
            <a:r>
              <a:rPr lang="ar-OM" dirty="0" smtClean="0"/>
              <a:t>على اسم أمير ويلز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 وارث العرشِ البريطاني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endParaRPr lang="ar-OM" dirty="0" smtClean="0"/>
          </a:p>
          <a:p>
            <a:pPr marL="0" indent="0">
              <a:buNone/>
            </a:pPr>
            <a:r>
              <a:rPr lang="ar-OM" dirty="0" smtClean="0"/>
              <a:t>الذي كان نجمه لامعا عامّ </a:t>
            </a:r>
            <a:r>
              <a:rPr lang="ar-OM" dirty="0" smtClean="0">
                <a:solidFill>
                  <a:srgbClr val="FF0000"/>
                </a:solidFill>
              </a:rPr>
              <a:t>(</a:t>
            </a:r>
            <a:r>
              <a:rPr lang="ar-OM" dirty="0" smtClean="0"/>
              <a:t>1935م</a:t>
            </a:r>
            <a:r>
              <a:rPr lang="ar-OM" dirty="0" smtClean="0">
                <a:solidFill>
                  <a:srgbClr val="FF0000"/>
                </a:solidFill>
              </a:rPr>
              <a:t>) </a:t>
            </a:r>
            <a:r>
              <a:rPr lang="ar-OM" dirty="0" smtClean="0"/>
              <a:t>".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22922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6584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1- كلمة </a:t>
            </a:r>
            <a:r>
              <a:rPr lang="ar-OM" b="1" dirty="0" smtClean="0">
                <a:solidFill>
                  <a:srgbClr val="FF0000"/>
                </a:solidFill>
              </a:rPr>
              <a:t>(</a:t>
            </a:r>
            <a:r>
              <a:rPr lang="ar-OM" b="1" dirty="0" smtClean="0"/>
              <a:t> إدوارد</a:t>
            </a:r>
            <a:r>
              <a:rPr lang="ar-OM" b="1" dirty="0" smtClean="0">
                <a:solidFill>
                  <a:srgbClr val="FF0000"/>
                </a:solidFill>
              </a:rPr>
              <a:t>) </a:t>
            </a:r>
            <a:r>
              <a:rPr lang="ar-OM" b="1" dirty="0" smtClean="0"/>
              <a:t> في الفقرة السابقة تدل على اسم علم:</a:t>
            </a: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ar-OM" b="1" dirty="0" smtClean="0"/>
              <a:t> عربيٍّ                            غير عربيٍّ </a:t>
            </a:r>
            <a:endParaRPr lang="ar-OM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(اختر الصواب).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------------------------------------------------------------------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 2- </a:t>
            </a:r>
            <a:r>
              <a:rPr lang="ar-OM" b="1" dirty="0" smtClean="0">
                <a:solidFill>
                  <a:srgbClr val="FF0000"/>
                </a:solidFill>
              </a:rPr>
              <a:t>( </a:t>
            </a:r>
            <a:r>
              <a:rPr lang="ar-OM" b="1" dirty="0" smtClean="0"/>
              <a:t>العلامة الأصيلُ - وارثِ العرشِ البريطاني </a:t>
            </a:r>
            <a:r>
              <a:rPr lang="ar-OM" b="1" dirty="0" smtClean="0">
                <a:solidFill>
                  <a:srgbClr val="FF0000"/>
                </a:solidFill>
              </a:rPr>
              <a:t>)</a:t>
            </a:r>
            <a:r>
              <a:rPr lang="ar-OM" b="1" dirty="0" smtClean="0"/>
              <a:t> كلمات أتت لـ: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 تأكيد ما سبقها           تفسير ما سبقه             نفي ما سبقها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b="1" dirty="0" smtClean="0"/>
              <a:t>(اختر الصواب). </a:t>
            </a:r>
            <a:endParaRPr lang="ar-OM" b="1" dirty="0"/>
          </a:p>
        </p:txBody>
      </p:sp>
    </p:spTree>
    <p:extLst>
      <p:ext uri="{BB962C8B-B14F-4D97-AF65-F5344CB8AC3E}">
        <p14:creationId xmlns:p14="http://schemas.microsoft.com/office/powerpoint/2010/main" val="387605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/>
          </a:bodyPr>
          <a:lstStyle/>
          <a:p>
            <a:pPr algn="r"/>
            <a:r>
              <a:rPr lang="ar-OM" sz="2800" b="1" dirty="0" smtClean="0"/>
              <a:t>هيا يا أبطالي ساعدوني في حل النشاط :</a:t>
            </a:r>
            <a:endParaRPr lang="ar-OM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700808"/>
            <a:ext cx="7920880" cy="44644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/>
              <a:t>3 - الأرقام الواردة في الفقرة السابقة </a:t>
            </a:r>
            <a:r>
              <a:rPr lang="ar-OM" sz="2800" b="1" dirty="0" smtClean="0"/>
              <a:t>وضعت بين ......................... (أكمل)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 smtClean="0"/>
              <a:t>-----------------------------------------------</a:t>
            </a:r>
            <a:endParaRPr lang="ar-OM" sz="2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OM" sz="2800" b="1" dirty="0"/>
              <a:t>4- اسم المرجع الذي اقتبست منه الفقرة السابقة هوَ...................... (اكمل)</a:t>
            </a:r>
          </a:p>
        </p:txBody>
      </p:sp>
    </p:spTree>
    <p:extLst>
      <p:ext uri="{BB962C8B-B14F-4D97-AF65-F5344CB8AC3E}">
        <p14:creationId xmlns:p14="http://schemas.microsoft.com/office/powerpoint/2010/main" val="333168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4726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OM" sz="3600" b="1" dirty="0"/>
              <a:t>2</a:t>
            </a:r>
            <a:r>
              <a:rPr lang="ar-OM" sz="3600" b="1" dirty="0" smtClean="0"/>
              <a:t>- القوسان الهلاليان </a:t>
            </a:r>
            <a:r>
              <a:rPr lang="ar-OM" sz="3600" b="1" dirty="0" smtClean="0">
                <a:solidFill>
                  <a:srgbClr val="FF0000"/>
                </a:solidFill>
              </a:rPr>
              <a:t>( )</a:t>
            </a:r>
            <a:r>
              <a:rPr lang="ar-OM" sz="3600" b="1" dirty="0" smtClean="0"/>
              <a:t> 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   ويوضعان عند ذكر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الأرقامِ.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اسم غير عربي.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مراجع الكتب.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OM" sz="3600" b="1" dirty="0" smtClean="0"/>
              <a:t> -  لفظة تحتاج لشرح أو تفسير.</a:t>
            </a:r>
          </a:p>
        </p:txBody>
      </p:sp>
    </p:spTree>
    <p:extLst>
      <p:ext uri="{BB962C8B-B14F-4D97-AF65-F5344CB8AC3E}">
        <p14:creationId xmlns:p14="http://schemas.microsoft.com/office/powerpoint/2010/main" val="72565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75656" y="836712"/>
            <a:ext cx="7024744" cy="529128"/>
          </a:xfrm>
        </p:spPr>
        <p:txBody>
          <a:bodyPr>
            <a:noAutofit/>
          </a:bodyPr>
          <a:lstStyle/>
          <a:p>
            <a:pPr algn="r"/>
            <a:r>
              <a:rPr lang="ar-OM" sz="3200" b="1" dirty="0" smtClean="0"/>
              <a:t>والآن لنحل معا بند (أوظف):</a:t>
            </a:r>
            <a:endParaRPr lang="ar-OM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OM" sz="2800" b="1" dirty="0" smtClean="0"/>
              <a:t>1-</a:t>
            </a:r>
            <a:r>
              <a:rPr lang="ar-OM" sz="2800" b="1" dirty="0"/>
              <a:t> </a:t>
            </a:r>
            <a:r>
              <a:rPr lang="ar-OM" sz="2800" b="1" dirty="0" smtClean="0"/>
              <a:t>بين سببَ استخدام علامة الحذف(</a:t>
            </a:r>
            <a:r>
              <a:rPr lang="ar-OM" sz="2800" b="1" dirty="0" smtClean="0">
                <a:solidFill>
                  <a:srgbClr val="FF0000"/>
                </a:solidFill>
              </a:rPr>
              <a:t>. . .</a:t>
            </a:r>
            <a:r>
              <a:rPr lang="ar-OM" sz="2800" b="1" dirty="0" smtClean="0"/>
              <a:t>)</a:t>
            </a:r>
            <a:r>
              <a:rPr lang="ar-OM" sz="2800" b="1" dirty="0">
                <a:solidFill>
                  <a:srgbClr val="FF0000"/>
                </a:solidFill>
              </a:rPr>
              <a:t> </a:t>
            </a:r>
            <a:r>
              <a:rPr lang="ar-OM" sz="2800" b="1" dirty="0" smtClean="0">
                <a:solidFill>
                  <a:srgbClr val="FF0000"/>
                </a:solidFill>
              </a:rPr>
              <a:t/>
            </a:r>
            <a:br>
              <a:rPr lang="ar-OM" sz="2800" b="1" dirty="0" smtClean="0">
                <a:solidFill>
                  <a:srgbClr val="FF0000"/>
                </a:solidFill>
              </a:rPr>
            </a:br>
            <a:r>
              <a:rPr lang="ar-OM" sz="2800" b="1" dirty="0" smtClean="0">
                <a:solidFill>
                  <a:srgbClr val="FF0000"/>
                </a:solidFill>
              </a:rPr>
              <a:t>     </a:t>
            </a:r>
            <a:r>
              <a:rPr lang="ar-OM" sz="2800" b="1" dirty="0" smtClean="0"/>
              <a:t>فيما يأتي:</a:t>
            </a:r>
          </a:p>
          <a:p>
            <a:pPr marL="0" indent="0">
              <a:buNone/>
            </a:pPr>
            <a:r>
              <a:rPr lang="ar-OM" sz="2800" b="1" dirty="0" smtClean="0"/>
              <a:t> أ- عن المقدام بن معد يكرب ﷺ قال:</a:t>
            </a:r>
            <a:br>
              <a:rPr lang="ar-OM" sz="2800" b="1" dirty="0" smtClean="0"/>
            </a:br>
            <a:r>
              <a:rPr lang="ar-OM" sz="2800" b="1" dirty="0" smtClean="0"/>
              <a:t> قال رسول الله ﷺ:  </a:t>
            </a:r>
            <a:r>
              <a:rPr lang="ar-OM" sz="2800" b="1" dirty="0" smtClean="0"/>
              <a:t>إن </a:t>
            </a:r>
            <a:r>
              <a:rPr lang="ar-OM" sz="2800" b="1" dirty="0" smtClean="0"/>
              <a:t>الله يوصيكم  بأمهاتكم ،</a:t>
            </a:r>
            <a:br>
              <a:rPr lang="ar-OM" sz="2800" b="1" dirty="0" smtClean="0"/>
            </a:br>
            <a:r>
              <a:rPr lang="ar-OM" sz="2800" b="1" dirty="0" smtClean="0"/>
              <a:t>إن الله يوصيكُم بأمهاتكن </a:t>
            </a:r>
            <a:r>
              <a:rPr lang="ar-OM" sz="2800" b="1" dirty="0" smtClean="0">
                <a:solidFill>
                  <a:srgbClr val="FF0000"/>
                </a:solidFill>
              </a:rPr>
              <a:t>...</a:t>
            </a:r>
            <a:r>
              <a:rPr lang="ar-OM" sz="2800" b="1" dirty="0" smtClean="0"/>
              <a:t> </a:t>
            </a:r>
            <a:r>
              <a:rPr lang="ar-OM" sz="1600" b="1" dirty="0" smtClean="0"/>
              <a:t>( رواه ابن ماجة).</a:t>
            </a:r>
            <a:endParaRPr lang="ar-OM" sz="2800" b="1" dirty="0" smtClean="0"/>
          </a:p>
          <a:p>
            <a:pPr marL="0" indent="0">
              <a:buNone/>
            </a:pPr>
            <a:r>
              <a:rPr lang="ar-OM" sz="2800" b="1" dirty="0" smtClean="0"/>
              <a:t>ب - ولد نجيب محفوظ في لقاهرة عام</a:t>
            </a:r>
            <a:br>
              <a:rPr lang="ar-OM" sz="2800" b="1" dirty="0" smtClean="0"/>
            </a:br>
            <a:r>
              <a:rPr lang="ar-OM" sz="2800" b="1" dirty="0" smtClean="0"/>
              <a:t>( ۱۹1۱م)، ومن أشهر رواياته: </a:t>
            </a:r>
            <a:br>
              <a:rPr lang="ar-OM" sz="2800" b="1" dirty="0" smtClean="0"/>
            </a:br>
            <a:r>
              <a:rPr lang="ar-OM" sz="2800" b="1" dirty="0" smtClean="0"/>
              <a:t>خان الخليلي قصر الشوق، بين القصرين، السكرية</a:t>
            </a:r>
            <a:endParaRPr lang="ar-OM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764704"/>
            <a:ext cx="7992888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OM" sz="1600" b="1" dirty="0" smtClean="0"/>
              <a:t> </a:t>
            </a:r>
            <a:r>
              <a:rPr lang="ar-OM" sz="3200" b="1" dirty="0" smtClean="0"/>
              <a:t>ج- "كنت لم  أفق  تمامًا من تلك الصدمة، حينما أشار على أبي أن اختار المصّر </a:t>
            </a:r>
            <a:br>
              <a:rPr lang="ar-OM" sz="3200" b="1" dirty="0" smtClean="0"/>
            </a:br>
            <a:r>
              <a:rPr lang="ar-OM" sz="3200" b="1" dirty="0" smtClean="0"/>
              <a:t>الذي أريده ، وكانت المصار بألوان وأشكال مختلفة منها الأحمر والأخضر والأصغر </a:t>
            </a:r>
            <a:r>
              <a:rPr lang="ar-OM" sz="3200" b="1" dirty="0" smtClean="0">
                <a:solidFill>
                  <a:srgbClr val="FF0000"/>
                </a:solidFill>
              </a:rPr>
              <a:t>...</a:t>
            </a:r>
            <a:r>
              <a:rPr lang="ar-OM" sz="3200" b="1" dirty="0" smtClean="0"/>
              <a:t>إلخ، ولا أدري كيف تلاشت آلامي ودهشتي في الحال، نظر إلي أبي فسألني: أهذا ما تريد ؟ </a:t>
            </a:r>
            <a:br>
              <a:rPr lang="ar-OM" sz="3200" b="1" dirty="0" smtClean="0"/>
            </a:br>
            <a:r>
              <a:rPr lang="ar-OM" sz="3200" b="1" dirty="0" smtClean="0"/>
              <a:t>فرفعت إليه عينين متوسلتين </a:t>
            </a:r>
          </a:p>
          <a:p>
            <a:pPr marL="0" indent="0">
              <a:buNone/>
            </a:pPr>
            <a:r>
              <a:rPr lang="ar-OM" sz="3200" b="1" dirty="0" smtClean="0"/>
              <a:t>نعم يا أبي هذا ما أريده </a:t>
            </a:r>
            <a:r>
              <a:rPr lang="ar-OM" sz="3200" b="1" dirty="0" smtClean="0">
                <a:solidFill>
                  <a:srgbClr val="FF0000"/>
                </a:solidFill>
              </a:rPr>
              <a:t>...</a:t>
            </a:r>
            <a:r>
              <a:rPr lang="ar-OM" sz="3200" b="1" dirty="0" smtClean="0"/>
              <a:t>"</a:t>
            </a:r>
            <a:endParaRPr lang="ar-OM" sz="3200" b="1" dirty="0"/>
          </a:p>
        </p:txBody>
      </p:sp>
    </p:spTree>
    <p:extLst>
      <p:ext uri="{BB962C8B-B14F-4D97-AF65-F5344CB8AC3E}">
        <p14:creationId xmlns:p14="http://schemas.microsoft.com/office/powerpoint/2010/main" val="267513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836712"/>
            <a:ext cx="7785429" cy="53285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ar-OM" sz="3200" dirty="0"/>
              <a:t>2  - اقرأ النص الآتي، ثم ضع علامة القوسين الهلالي ين </a:t>
            </a:r>
            <a:r>
              <a:rPr lang="ar-OM" sz="3200" dirty="0">
                <a:solidFill>
                  <a:srgbClr val="FF0000"/>
                </a:solidFill>
              </a:rPr>
              <a:t>(   )  </a:t>
            </a:r>
            <a:r>
              <a:rPr lang="ar-OM" sz="3200" dirty="0"/>
              <a:t>في المكان المناسب:</a:t>
            </a:r>
          </a:p>
          <a:p>
            <a:pPr marL="68580" indent="0">
              <a:buNone/>
            </a:pPr>
            <a:r>
              <a:rPr lang="ar-OM" sz="3200" dirty="0" smtClean="0"/>
              <a:t>«في </a:t>
            </a:r>
            <a:r>
              <a:rPr lang="ar-OM" sz="3200" dirty="0"/>
              <a:t>ربيع سنة ۱7 جاءت إلينا جدتنا أم  والدتنا لتعيش معنا وترعانا، وكنا 4أيتام. . .</a:t>
            </a:r>
          </a:p>
          <a:p>
            <a:pPr marL="68580" indent="0">
              <a:buNone/>
            </a:pPr>
            <a:r>
              <a:rPr lang="ar-OM" sz="3200" dirty="0"/>
              <a:t>وفي حدى  ليالي نهاية شهر 9 وبداية الخريف، والجو بارد، ونحن نائمون تحت سقيفة</a:t>
            </a:r>
          </a:p>
          <a:p>
            <a:pPr marL="68580" indent="0">
              <a:buNone/>
            </a:pPr>
            <a:r>
              <a:rPr lang="ar-OM" sz="3200" dirty="0"/>
              <a:t>عريش </a:t>
            </a:r>
            <a:r>
              <a:rPr lang="ar-OM" sz="3200" dirty="0" smtClean="0"/>
              <a:t>يستظل </a:t>
            </a:r>
            <a:r>
              <a:rPr lang="ar-OM" sz="3200" dirty="0"/>
              <a:t>به استيقظت على أصوات ضجة، وكانت جدتي ت تحدث بصوت عال</a:t>
            </a:r>
          </a:p>
          <a:p>
            <a:pPr marL="68580" indent="0">
              <a:buNone/>
            </a:pPr>
            <a:r>
              <a:rPr lang="ar-OM" sz="3200" dirty="0"/>
              <a:t>جدا مع </a:t>
            </a:r>
            <a:r>
              <a:rPr lang="ar-OM" sz="3200" dirty="0" smtClean="0"/>
              <a:t>شخص </a:t>
            </a:r>
            <a:r>
              <a:rPr lang="ar-OM" sz="3200" dirty="0"/>
              <a:t>ما"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021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151</TotalTime>
  <Words>443</Words>
  <Application>Microsoft Office PowerPoint</Application>
  <PresentationFormat>عرض على الشاشة (3:4)‏</PresentationFormat>
  <Paragraphs>54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أوستن</vt:lpstr>
      <vt:lpstr>علامة الحذف ...</vt:lpstr>
      <vt:lpstr>أقرأ وألاحظ :</vt:lpstr>
      <vt:lpstr>عرض تقديمي في PowerPoint</vt:lpstr>
      <vt:lpstr>الخلاصة :</vt:lpstr>
      <vt:lpstr>القوسان الهلاليان  (  )</vt:lpstr>
      <vt:lpstr> والآن أقرأ وألاحظ : </vt:lpstr>
      <vt:lpstr>عرض تقديمي في PowerPoint</vt:lpstr>
      <vt:lpstr>هيا يا أبطالي ساعدوني في حل النشاط :</vt:lpstr>
      <vt:lpstr>عرض تقديمي في PowerPoint</vt:lpstr>
      <vt:lpstr>والآن لنحل معا بند (أوظف):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القوسان الهلاليان (  )</dc:title>
  <dc:creator>إيمان عباس</dc:creator>
  <cp:lastModifiedBy>إيمان عباس</cp:lastModifiedBy>
  <cp:revision>14</cp:revision>
  <dcterms:created xsi:type="dcterms:W3CDTF">2020-11-13T17:56:40Z</dcterms:created>
  <dcterms:modified xsi:type="dcterms:W3CDTF">2020-11-17T09:38:24Z</dcterms:modified>
</cp:coreProperties>
</file>