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42E76-CE91-41C4-BCF7-A62680217211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77BE-57C2-487B-813E-271793EA4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34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42E76-CE91-41C4-BCF7-A62680217211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77BE-57C2-487B-813E-271793EA4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649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42E76-CE91-41C4-BCF7-A62680217211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77BE-57C2-487B-813E-271793EA4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01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42E76-CE91-41C4-BCF7-A62680217211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77BE-57C2-487B-813E-271793EA4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48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42E76-CE91-41C4-BCF7-A62680217211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77BE-57C2-487B-813E-271793EA4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699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42E76-CE91-41C4-BCF7-A62680217211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77BE-57C2-487B-813E-271793EA4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467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42E76-CE91-41C4-BCF7-A62680217211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77BE-57C2-487B-813E-271793EA4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547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42E76-CE91-41C4-BCF7-A62680217211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77BE-57C2-487B-813E-271793EA4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74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42E76-CE91-41C4-BCF7-A62680217211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77BE-57C2-487B-813E-271793EA4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62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42E76-CE91-41C4-BCF7-A62680217211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77BE-57C2-487B-813E-271793EA4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518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42E76-CE91-41C4-BCF7-A62680217211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77BE-57C2-487B-813E-271793EA4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260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42E76-CE91-41C4-BCF7-A62680217211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F77BE-57C2-487B-813E-271793EA4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151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1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0"/>
            <a:ext cx="9144000" cy="7010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52600" y="762000"/>
            <a:ext cx="482215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صور من قريتي</a:t>
            </a:r>
            <a:endParaRPr lang="en-US" sz="72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19200" y="1962329"/>
            <a:ext cx="39276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الصف : السادس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1357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  <p:sndAc>
          <p:stSnd>
            <p:snd r:embed="rId2" name="explode.wav"/>
          </p:stSnd>
        </p:sndAc>
      </p:transition>
    </mc:Choice>
    <mc:Fallback>
      <p:transition spd="slow">
        <p:fade/>
        <p:sndAc>
          <p:stSnd>
            <p:snd r:embed="rId2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>
            <a:off x="5791200" y="166255"/>
            <a:ext cx="3200400" cy="685800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 smtClean="0">
                <a:solidFill>
                  <a:schemeClr val="tx1"/>
                </a:solidFill>
              </a:rPr>
              <a:t>الفكرة العامة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6175546" y="1485900"/>
            <a:ext cx="2878399" cy="838200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 smtClean="0">
                <a:solidFill>
                  <a:schemeClr val="tx1"/>
                </a:solidFill>
              </a:rPr>
              <a:t>الأفكار الجزئية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205724"/>
            <a:ext cx="460574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36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ذكريات الطفولة التي لا تنسى.</a:t>
            </a:r>
            <a:endParaRPr lang="en-US" sz="36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" y="1465927"/>
            <a:ext cx="6147837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1-إعداد الجدة لأحفادها عصير الحار البارد.</a:t>
            </a:r>
          </a:p>
          <a:p>
            <a:pPr algn="ctr"/>
            <a:r>
              <a:rPr lang="ar-EG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2-وصف القرية عند مغيب الشمس.          </a:t>
            </a:r>
          </a:p>
          <a:p>
            <a:pPr algn="ctr"/>
            <a:r>
              <a:rPr lang="ar-EG" sz="32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3-الدور البارز الذي تقوم به السبلة.          </a:t>
            </a:r>
          </a:p>
          <a:p>
            <a:pPr algn="ctr"/>
            <a:r>
              <a:rPr lang="ar-EG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4-الحنين المدفون في ثنايا الذاكرة للقرية.   </a:t>
            </a:r>
            <a:endParaRPr lang="ar-EG" sz="3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ar-EG" sz="32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5-حراسة خميس لشجرة البيذام.               </a:t>
            </a:r>
            <a:endParaRPr lang="en-US" sz="32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5700606"/>
      </p:ext>
    </p:extLst>
  </p:cSld>
  <p:clrMapOvr>
    <a:masterClrMapping/>
  </p:clrMapOvr>
  <p:transition spd="slow">
    <p:wheel spokes="1"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>
            <a:off x="2743200" y="0"/>
            <a:ext cx="3276600" cy="762000"/>
          </a:xfrm>
          <a:prstGeom prst="cloud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 smtClean="0">
                <a:solidFill>
                  <a:schemeClr val="tx1"/>
                </a:solidFill>
              </a:rPr>
              <a:t>الفقرة الأولى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43800" y="825787"/>
            <a:ext cx="1600200" cy="457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400" b="1" dirty="0" smtClean="0">
                <a:solidFill>
                  <a:schemeClr val="tx1"/>
                </a:solidFill>
              </a:rPr>
              <a:t>الفكرة الأولى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001000" y="1485900"/>
            <a:ext cx="1143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400" b="1" dirty="0" smtClean="0">
                <a:solidFill>
                  <a:schemeClr val="tx1"/>
                </a:solidFill>
              </a:rPr>
              <a:t>التلخيص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42899" y="762000"/>
            <a:ext cx="5527475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lvl="0" algn="ctr"/>
            <a:r>
              <a:rPr lang="ar-EG" sz="32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إعداد الجدة لأحفادها عصير الحار البارد.</a:t>
            </a:r>
          </a:p>
        </p:txBody>
      </p:sp>
      <p:sp>
        <p:nvSpPr>
          <p:cNvPr id="8" name="Rectangle 7"/>
          <p:cNvSpPr/>
          <p:nvPr/>
        </p:nvSpPr>
        <p:spPr>
          <a:xfrm>
            <a:off x="-14514" y="1414790"/>
            <a:ext cx="788068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28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أخذت الجدة تجمع حبات اللومي لصنع عصير الحار البارد لأحفادها.</a:t>
            </a:r>
            <a:endParaRPr lang="en-US" sz="2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429000"/>
            <a:ext cx="8991599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5614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  <p:sndAc>
          <p:stSnd>
            <p:snd r:embed="rId2" name="type.wav"/>
          </p:stSnd>
        </p:sndAc>
      </p:transition>
    </mc:Choice>
    <mc:Fallback>
      <p:transition spd="slow">
        <p:fade/>
        <p:sndAc>
          <p:stSnd>
            <p:snd r:embed="rId2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>
            <a:off x="3429000" y="0"/>
            <a:ext cx="3352800" cy="609600"/>
          </a:xfrm>
          <a:prstGeom prst="cloudCallou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 smtClean="0">
                <a:solidFill>
                  <a:schemeClr val="tx1"/>
                </a:solidFill>
              </a:rPr>
              <a:t>الفقرة الثانية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35091" y="762000"/>
            <a:ext cx="19812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2800" b="1" dirty="0" smtClean="0">
                <a:solidFill>
                  <a:schemeClr val="tx1"/>
                </a:solidFill>
              </a:rPr>
              <a:t>الفكرة الثانية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13964" y="1489364"/>
            <a:ext cx="1295400" cy="457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2800" b="1" dirty="0" smtClean="0">
                <a:solidFill>
                  <a:schemeClr val="tx1"/>
                </a:solidFill>
              </a:rPr>
              <a:t>التلخيص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29000" y="740229"/>
            <a:ext cx="3329758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وصف القرية عند مغيب الشمس</a:t>
            </a:r>
            <a:endParaRPr lang="en-U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91731" y="1302465"/>
            <a:ext cx="5584371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EG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وقت الأصيل يتغير لون السماءوتتقافز الديكة فوق البيوت وتناشد الأمهات أطفالهن بالرجوع إلى البيوت.</a:t>
            </a:r>
            <a:endParaRPr lang="en-US" sz="2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427" y="2133462"/>
            <a:ext cx="5451764" cy="171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812171"/>
            <a:ext cx="6449291" cy="1554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362575"/>
            <a:ext cx="64770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2934836"/>
      </p:ext>
    </p:extLst>
  </p:cSld>
  <p:clrMapOvr>
    <a:masterClrMapping/>
  </p:clrMapOvr>
  <p:transition spd="slow">
    <p:randomBar dir="vert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t="-14000" r="-2000" b="4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>
            <a:off x="6518563" y="723900"/>
            <a:ext cx="2667000" cy="723900"/>
          </a:xfrm>
          <a:prstGeom prst="cloud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2800" b="1" dirty="0" smtClean="0">
                <a:solidFill>
                  <a:schemeClr val="tx1"/>
                </a:solidFill>
              </a:rPr>
              <a:t>الفقرة الثالثة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09193" y="2021532"/>
            <a:ext cx="1676370" cy="533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400" b="1" dirty="0" smtClean="0">
                <a:solidFill>
                  <a:schemeClr val="tx1"/>
                </a:solidFill>
              </a:rPr>
              <a:t>الفكرة الثالثة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070272" y="2791323"/>
            <a:ext cx="1115291" cy="4572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400" b="1" dirty="0" smtClean="0">
                <a:solidFill>
                  <a:schemeClr val="tx1"/>
                </a:solidFill>
              </a:rPr>
              <a:t>التلخيص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38600" y="2107121"/>
            <a:ext cx="3387466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الدور البارز الذي تقوم به السبلة</a:t>
            </a:r>
            <a:endParaRPr lang="en-US" sz="2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84963" y="2762071"/>
            <a:ext cx="3588328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EG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يأتي الجميع أفرادا وجماعات ويتحلقوا ليجدوا حلولا لأي مشكلة قد تواجه القرية.</a:t>
            </a:r>
            <a:endParaRPr lang="en-US" sz="2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2400"/>
            <a:ext cx="9143999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7772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t="-2000" r="62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>
            <a:off x="3429000" y="76200"/>
            <a:ext cx="2590800" cy="685800"/>
          </a:xfrm>
          <a:prstGeom prst="cloud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400" b="1" dirty="0" smtClean="0">
                <a:solidFill>
                  <a:schemeClr val="tx1"/>
                </a:solidFill>
              </a:rPr>
              <a:t>الفقرة الرابعة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26036" y="890155"/>
            <a:ext cx="1676400" cy="381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2400" b="1" dirty="0" smtClean="0">
                <a:solidFill>
                  <a:schemeClr val="tx1"/>
                </a:solidFill>
              </a:rPr>
              <a:t>الفكرة الرابعة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910945" y="1371600"/>
            <a:ext cx="1219200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2400" b="1" dirty="0" smtClean="0">
                <a:solidFill>
                  <a:schemeClr val="tx1"/>
                </a:solidFill>
              </a:rPr>
              <a:t>التلخيص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00400" y="890155"/>
            <a:ext cx="4105611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24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الحنين المدفون في ثنايا الذاكرة للقرية. </a:t>
            </a:r>
            <a:endParaRPr lang="en-U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86200" y="1447800"/>
            <a:ext cx="3893124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EG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فعند الصغر كانوا يأتون لشجرة البيذام طمعا في ثمارها الحمراء.</a:t>
            </a:r>
            <a:endParaRPr lang="en-US" sz="2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399" y="4343400"/>
            <a:ext cx="5971309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8687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  <p:sndAc>
          <p:stSnd>
            <p:snd r:embed="rId2" name="whoosh.wav"/>
          </p:stSnd>
        </p:sndAc>
      </p:transition>
    </mc:Choice>
    <mc:Fallback>
      <p:transition spd="slow">
        <p:fade/>
        <p:sndAc>
          <p:stSnd>
            <p:snd r:embed="rId2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85029" y="762000"/>
            <a:ext cx="3188693" cy="46166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حراسة خميس لشجرة البيذام. </a:t>
            </a:r>
            <a:endParaRPr lang="en-US" sz="2400" b="1" cap="none" spc="0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3581400" y="0"/>
            <a:ext cx="2743200" cy="609600"/>
          </a:xfrm>
          <a:prstGeom prst="cloud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2400" b="1" dirty="0" smtClean="0">
                <a:solidFill>
                  <a:schemeClr val="tx1"/>
                </a:solidFill>
              </a:rPr>
              <a:t>الفقرة الخامسة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10400" y="762000"/>
            <a:ext cx="18288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2400" b="1" dirty="0" smtClean="0">
                <a:solidFill>
                  <a:schemeClr val="tx1"/>
                </a:solidFill>
              </a:rPr>
              <a:t>الفكرة الخامسة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67600" y="1447800"/>
            <a:ext cx="1295400" cy="457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2400" b="1" dirty="0" smtClean="0">
                <a:solidFill>
                  <a:schemeClr val="tx1"/>
                </a:solidFill>
              </a:rPr>
              <a:t>التلخيص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62200" y="1447800"/>
            <a:ext cx="4894691" cy="83099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EG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فإذا سمع خميس الضوضاء علم أن الصغار أتوا فيسارع للدفاع عن شجرة البيذام .</a:t>
            </a:r>
            <a:endParaRPr lang="en-US" sz="2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124200"/>
            <a:ext cx="70866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3740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>
            <a:off x="2362200" y="0"/>
            <a:ext cx="3429000" cy="762000"/>
          </a:xfrm>
          <a:prstGeom prst="cloud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400" b="1" dirty="0" smtClean="0">
                <a:solidFill>
                  <a:schemeClr val="tx1"/>
                </a:solidFill>
              </a:rPr>
              <a:t>المفردات واللغويات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935464"/>
              </p:ext>
            </p:extLst>
          </p:nvPr>
        </p:nvGraphicFramePr>
        <p:xfrm>
          <a:off x="457201" y="1397000"/>
          <a:ext cx="8382000" cy="4541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66999"/>
                <a:gridCol w="1447801"/>
                <a:gridCol w="2590799"/>
                <a:gridCol w="1676401"/>
              </a:tblGrid>
              <a:tr h="370840">
                <a:tc>
                  <a:txBody>
                    <a:bodyPr/>
                    <a:lstStyle/>
                    <a:p>
                      <a:r>
                        <a:rPr lang="ar-EG" sz="2400" dirty="0" smtClean="0">
                          <a:solidFill>
                            <a:schemeClr val="tx1"/>
                          </a:solidFill>
                        </a:rPr>
                        <a:t>معناها             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2400" dirty="0" smtClean="0">
                          <a:solidFill>
                            <a:schemeClr val="tx1"/>
                          </a:solidFill>
                        </a:rPr>
                        <a:t>الكلمة         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2400" dirty="0" smtClean="0">
                          <a:solidFill>
                            <a:schemeClr val="tx1"/>
                          </a:solidFill>
                        </a:rPr>
                        <a:t>معناها               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2400" dirty="0" smtClean="0">
                          <a:solidFill>
                            <a:schemeClr val="tx1"/>
                          </a:solidFill>
                        </a:rPr>
                        <a:t>الكلمة                 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>
                          <a:solidFill>
                            <a:srgbClr val="FF0000"/>
                          </a:solidFill>
                        </a:rPr>
                        <a:t>مغيب الشمس          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/>
                        <a:t>وقت الأصيل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>
                          <a:solidFill>
                            <a:srgbClr val="FF0000"/>
                          </a:solidFill>
                        </a:rPr>
                        <a:t>تحضر             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000" b="1" dirty="0" smtClean="0"/>
                        <a:t>تصنع            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>
                          <a:solidFill>
                            <a:srgbClr val="FF0000"/>
                          </a:solidFill>
                        </a:rPr>
                        <a:t>النواحي          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/>
                        <a:t>الضواحي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>
                          <a:solidFill>
                            <a:srgbClr val="FF0000"/>
                          </a:solidFill>
                        </a:rPr>
                        <a:t>تجاه وناحية         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000" b="1" dirty="0" smtClean="0"/>
                        <a:t>قبالة           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>
                          <a:solidFill>
                            <a:srgbClr val="FF0000"/>
                          </a:solidFill>
                        </a:rPr>
                        <a:t>التوت           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/>
                        <a:t>الفرصاد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>
                          <a:solidFill>
                            <a:srgbClr val="FF0000"/>
                          </a:solidFill>
                        </a:rPr>
                        <a:t>أطرافها           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000" b="1" dirty="0" smtClean="0"/>
                        <a:t>حوافها         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>
                          <a:solidFill>
                            <a:srgbClr val="FF0000"/>
                          </a:solidFill>
                        </a:rPr>
                        <a:t>نوع</a:t>
                      </a:r>
                      <a:r>
                        <a:rPr lang="ar-EG" sz="2400" b="1" baseline="0" dirty="0" smtClean="0">
                          <a:solidFill>
                            <a:srgbClr val="FF0000"/>
                          </a:solidFill>
                        </a:rPr>
                        <a:t> من الثمار     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/>
                        <a:t>السفرجل 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>
                          <a:solidFill>
                            <a:srgbClr val="FF0000"/>
                          </a:solidFill>
                        </a:rPr>
                        <a:t>تغطيها          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000" b="1" dirty="0" smtClean="0"/>
                        <a:t>تغمرها        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>
                          <a:solidFill>
                            <a:srgbClr val="FF0000"/>
                          </a:solidFill>
                        </a:rPr>
                        <a:t>المانجو            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/>
                        <a:t>الأمبا  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>
                          <a:solidFill>
                            <a:srgbClr val="FF0000"/>
                          </a:solidFill>
                        </a:rPr>
                        <a:t>فراش</a:t>
                      </a:r>
                      <a:r>
                        <a:rPr lang="ar-EG" sz="2400" b="1" baseline="0" dirty="0" smtClean="0">
                          <a:solidFill>
                            <a:srgbClr val="FF0000"/>
                          </a:solidFill>
                        </a:rPr>
                        <a:t> من الحصير     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000" b="1" dirty="0" smtClean="0"/>
                        <a:t>بساط            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>
                          <a:solidFill>
                            <a:srgbClr val="FF0000"/>
                          </a:solidFill>
                        </a:rPr>
                        <a:t>ثمرة لذيذة المذاق     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/>
                        <a:t>البيذامة  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>
                          <a:solidFill>
                            <a:srgbClr val="FF0000"/>
                          </a:solidFill>
                        </a:rPr>
                        <a:t>جريد النخيل وورقه      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000" b="1" dirty="0" smtClean="0"/>
                        <a:t>سعف           </a:t>
                      </a:r>
                      <a:endParaRPr lang="en-US" sz="2000" b="1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>
                          <a:solidFill>
                            <a:srgbClr val="FF0000"/>
                          </a:solidFill>
                        </a:rPr>
                        <a:t>ريح تثير غبار 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/>
                        <a:t>زوبعة    </a:t>
                      </a:r>
                      <a:endParaRPr lang="en-US" sz="2400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>
                          <a:solidFill>
                            <a:srgbClr val="FF0000"/>
                          </a:solidFill>
                        </a:rPr>
                        <a:t>كوب              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000" b="1" dirty="0" smtClean="0"/>
                        <a:t>الدورق         </a:t>
                      </a:r>
                      <a:endParaRPr lang="en-US" sz="2000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>
                          <a:solidFill>
                            <a:srgbClr val="FF0000"/>
                          </a:solidFill>
                        </a:rPr>
                        <a:t>تسقط          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/>
                        <a:t>تنحدر   </a:t>
                      </a:r>
                      <a:endParaRPr lang="en-US" sz="2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400" b="1" dirty="0" smtClean="0">
                          <a:solidFill>
                            <a:srgbClr val="FF0000"/>
                          </a:solidFill>
                        </a:rPr>
                        <a:t>متسعة الظل          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2000" b="1" dirty="0" smtClean="0"/>
                        <a:t>وارفة           </a:t>
                      </a:r>
                      <a:endParaRPr lang="en-US" sz="2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6574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  <p:sndAc>
          <p:stSnd>
            <p:snd r:embed="rId2" name="coin.wav"/>
          </p:stSnd>
        </p:sndAc>
      </p:transition>
    </mc:Choice>
    <mc:Fallback>
      <p:transition spd="slow">
        <p:fade/>
        <p:sndAc>
          <p:stSnd>
            <p:snd r:embed="rId2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3000" t="58000" r="61000" b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>
            <a:off x="2895600" y="76200"/>
            <a:ext cx="3886200" cy="838200"/>
          </a:xfrm>
          <a:prstGeom prst="cloud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2400" b="1" dirty="0" smtClean="0">
                <a:solidFill>
                  <a:schemeClr val="tx1"/>
                </a:solidFill>
              </a:rPr>
              <a:t>صور لثمار الأشجار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user\Desktop\سفرجل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447800"/>
            <a:ext cx="3562350" cy="213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945755" y="914400"/>
            <a:ext cx="1024639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lvl="0" algn="ctr"/>
            <a:r>
              <a:rPr lang="ar-EG" sz="28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سفرجل</a:t>
            </a:r>
            <a:endParaRPr lang="en-US" sz="28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7" name="Picture 3" descr="C:\Users\user\Desktop\البيذام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4900"/>
            <a:ext cx="3352800" cy="205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762000" y="457825"/>
            <a:ext cx="875561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28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البيذام</a:t>
            </a:r>
            <a:endParaRPr lang="en-US" sz="2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99780" y="3321838"/>
            <a:ext cx="1106393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28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الفرصاد</a:t>
            </a:r>
            <a:endParaRPr lang="en-US" sz="2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755" y="4724400"/>
            <a:ext cx="3810000" cy="2133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43600" y="4038600"/>
            <a:ext cx="1553630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28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شجرة الأمبا</a:t>
            </a:r>
            <a:endParaRPr lang="en-US" sz="2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1706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  <p:sndAc>
          <p:stSnd>
            <p:snd r:embed="rId2" name="drumroll.wav"/>
          </p:stSnd>
        </p:sndAc>
      </p:transition>
    </mc:Choice>
    <mc:Fallback>
      <p:transition spd="slow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9502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  <p:sndAc>
          <p:stSnd>
            <p:snd r:embed="rId2" name="arrow.wav"/>
          </p:stSnd>
        </p:sndAc>
      </p:transition>
    </mc:Choice>
    <mc:Fallback>
      <p:transition spd="slow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709"/>
            <a:ext cx="9144000" cy="3020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6600"/>
            <a:ext cx="91440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9472130"/>
      </p:ext>
    </p:extLst>
  </p:cSld>
  <p:clrMapOvr>
    <a:masterClrMapping/>
  </p:clrMapOvr>
  <p:transition spd="slow">
    <p:randomBar dir="vert"/>
    <p:sndAc>
      <p:stSnd>
        <p:snd r:embed="rId2" name="coin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43400"/>
            <a:ext cx="91440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5816053"/>
      </p:ext>
    </p:extLst>
  </p:cSld>
  <p:clrMapOvr>
    <a:masterClrMapping/>
  </p:clrMapOvr>
  <p:transition spd="slow">
    <p:wheel spokes="1"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951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51144"/>
            <a:ext cx="9144000" cy="2886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0899964"/>
      </p:ext>
    </p:extLst>
  </p:cSld>
  <p:clrMapOvr>
    <a:masterClrMapping/>
  </p:clrMapOvr>
  <p:transition spd="slow">
    <p:wheel spokes="1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501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  <p:sndAc>
          <p:stSnd>
            <p:snd r:embed="rId2" name="explode.wav"/>
          </p:stSnd>
        </p:sndAc>
      </p:transition>
    </mc:Choice>
    <mc:Fallback>
      <p:transition spd="slow">
        <p:fade/>
        <p:sndAc>
          <p:stSnd>
            <p:snd r:embed="rId2" name="explod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227</Words>
  <Application>Microsoft Office PowerPoint</Application>
  <PresentationFormat>On-screen Show (4:3)</PresentationFormat>
  <Paragraphs>77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22</cp:revision>
  <dcterms:created xsi:type="dcterms:W3CDTF">2020-11-07T18:25:45Z</dcterms:created>
  <dcterms:modified xsi:type="dcterms:W3CDTF">2020-12-05T15:49:10Z</dcterms:modified>
</cp:coreProperties>
</file>