
<file path=[Content_Types].xml><?xml version="1.0" encoding="utf-8"?>
<Types xmlns="http://schemas.openxmlformats.org/package/2006/content-types">
  <Default ContentType="audio/mpeg" Extension="mp3"/>
  <Default ContentType="application/xml" Extension="xml"/>
  <Default ContentType="image/png" Extension="png"/>
  <Default ContentType="audio/mp4" Extension="m4a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11" Type="http://schemas.openxmlformats.org/officeDocument/2006/relationships/slide" Target="slides/slide8.xml"/><Relationship Id="rId22" Type="http://schemas.openxmlformats.org/officeDocument/2006/relationships/slide" Target="slides/slide19.xml"/><Relationship Id="rId10" Type="http://schemas.openxmlformats.org/officeDocument/2006/relationships/slide" Target="slides/slide7.xml"/><Relationship Id="rId21" Type="http://schemas.openxmlformats.org/officeDocument/2006/relationships/slide" Target="slides/slide18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23" Type="http://schemas.openxmlformats.org/officeDocument/2006/relationships/slide" Target="slides/slide20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6" Type="http://schemas.openxmlformats.org/officeDocument/2006/relationships/slide" Target="slides/slide3.xml"/><Relationship Id="rId18" Type="http://schemas.openxmlformats.org/officeDocument/2006/relationships/slide" Target="slides/slide15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2D22-A959-4FA2-B88D-0FC1EF69F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B9775F-B87B-49F7-9953-DCA4DC9AB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13F5C-8369-4091-818E-618D467FD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54327-DF06-4368-855E-AC2C6252D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8B12E-E840-4760-A131-C36B66E86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06133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0A299-FA2D-4A51-BE2D-7D7054DEF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4C5B1-C0C8-4779-8AB0-488841B56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1D736-6BDE-41BA-84FC-9F53BA930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00984-420F-4BB9-A4FF-0A2A48E91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F60C-4857-4C67-BC5B-895ABAE0F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11408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BBB85-F1DF-4415-BDC7-29F8C0162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0DBD1-2B80-462F-83B4-E292D1029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0AF45-97F9-4346-A9BC-DB7E1430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C8AEA-9246-4660-9F45-7F6BC942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E43A9-6D56-41F7-9B3B-9AA634C2D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4933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FC3D7-38E6-4E93-8CCB-10955EF28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9D13E-968D-4FA9-9E20-E63C43BECB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88E4A-1852-4D8C-B264-70E1BFD4B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EA12E0-8A9F-4C2A-B82C-007E12D05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5FE04-D0AA-4F22-BEF7-434C86981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FB216-897F-4C64-B355-F90EB6061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8573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181DE-17DC-4EE4-A930-FBAA905EC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52A250-A44A-4D4B-851F-76149FFED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50A62-9C0F-44E0-BC79-5BE0F05D4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1719C1-F0F5-4F72-A446-F1847F93CA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25B687-D060-47F4-9365-EEF7A52A4F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A9767E-0CEC-4C7B-9AB1-DC2B6E4AF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5DDE5B-DEC9-4872-B48E-47CBF1654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1F5A9E-9B05-4D47-99F7-1CA489FAB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95737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8BF73-C455-4731-9EF1-985D6D0B4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A2DBDE-E196-4AAA-93B8-ED986F761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CCDD9-E7CF-440F-BE73-AADD6E76E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44FFA-BC56-45C2-A175-7998CCA96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71810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863246-BF9B-454E-85A9-0F761ABE2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811A16-6C88-42DC-A103-F937EC30C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791ED-3E20-4253-82FE-D775B03FA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1734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AD680-3386-48A1-BC6E-F7D6CC1D0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06688-81FE-461A-AB96-EBACBF597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69A96-F04C-4EFD-A76C-C9969F24A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FD7A4-DB3D-4E40-ADCF-3E5894D8C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917D6-6AD0-45DB-A688-EB0B7DDC4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19928-8833-4863-9DF5-64A3B858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5785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FD0B9-840C-49CD-8EC5-1AD5B39D0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CCC407-B864-430B-8982-E76E8DEAF0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2008A-31C2-4F6C-A14E-F239042AF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ACA819-5C7F-4BF5-9D6F-02133485C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DDDDA-8620-4593-98CB-E3EE283D0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E30A0-92E0-41C2-A9FE-6F1458AAC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80431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254D9-B881-4D0E-A66F-EAF3933C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109DEC-B056-47B2-9056-193901FC4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63CF3-F242-4590-BC5E-B8C89E3ED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E1764-98F7-4470-9B52-BB819F38F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2FDA1-CB24-4064-AFD5-0F7644781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623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489966-75C5-4C54-8946-0728D7DD5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226E5-5809-4334-94B7-FC9987963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7E1FD-9297-43BD-A1A3-FD484BB31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F5F80-37D3-4338-953C-DA260AD57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22598-7B2D-47FD-A0E6-5B4BC300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76225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C924F7-FD54-46B4-B0B3-6CFC402DA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77BEC-49FB-4A53-AFE5-82CEF1930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7C62F-6F09-4269-BBEB-FEBC50D62E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1C278-1CB5-4947-AB39-587D34585018}" type="datetimeFigureOut">
              <a:rPr lang="en-AE" smtClean="0"/>
              <a:t>12/10/2024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AA4D9-A96C-4B29-A872-6B4DBE21A6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507F6-A35D-471B-80F0-79BC57DAA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A4821-9B51-49BD-B253-3C85C5803D0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1946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8AD410-5986-4EE9-8EAB-4CD714DF7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" name="وسيلة الشرح: سهم رباعي 1">
            <a:extLst>
              <a:ext uri="{FF2B5EF4-FFF2-40B4-BE49-F238E27FC236}">
                <a16:creationId xmlns:a16="http://schemas.microsoft.com/office/drawing/2014/main" id="{EE7DFBD7-C43D-22E3-E5B5-E2DF962FC787}"/>
              </a:ext>
            </a:extLst>
          </p:cNvPr>
          <p:cNvSpPr/>
          <p:nvPr/>
        </p:nvSpPr>
        <p:spPr>
          <a:xfrm>
            <a:off x="3169920" y="3860800"/>
            <a:ext cx="4795520" cy="2245360"/>
          </a:xfrm>
          <a:prstGeom prst="quadArrow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/>
              <a:t>مراجعة درس شبة الجزيرة العربية قبل الإسلام </a:t>
            </a:r>
          </a:p>
          <a:p>
            <a:pPr algn="ctr"/>
            <a:r>
              <a:rPr lang="ar-SA" dirty="0"/>
              <a:t>معلمة المادة هالة السنيدي</a:t>
            </a:r>
          </a:p>
        </p:txBody>
      </p:sp>
    </p:spTree>
    <p:extLst>
      <p:ext uri="{BB962C8B-B14F-4D97-AF65-F5344CB8AC3E}">
        <p14:creationId xmlns:p14="http://schemas.microsoft.com/office/powerpoint/2010/main" val="199944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B49E17-8020-4D5E-B4D2-8D0B08C113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744BF0D-378E-4A9B-898D-8B026BF3C46E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AEA83A-88CB-485D-98B0-F4F7B5375F50}"/>
              </a:ext>
            </a:extLst>
          </p:cNvPr>
          <p:cNvSpPr txBox="1"/>
          <p:nvPr/>
        </p:nvSpPr>
        <p:spPr>
          <a:xfrm>
            <a:off x="1735888" y="1618270"/>
            <a:ext cx="8720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b="1" dirty="0"/>
              <a:t>من الدول والممالك التي ظهرت في</a:t>
            </a:r>
          </a:p>
          <a:p>
            <a:pPr algn="ctr"/>
            <a:r>
              <a:rPr lang="ar-SA" sz="3600" b="1" dirty="0"/>
              <a:t> شبة الجزيرة العربية </a:t>
            </a:r>
            <a:endParaRPr lang="en-AE" sz="3600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17D1684-6BF8-4B71-A0FD-CE81FED437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A88A81-792A-44B7-AF28-ED7DE0AA35AE}"/>
              </a:ext>
            </a:extLst>
          </p:cNvPr>
          <p:cNvSpPr/>
          <p:nvPr/>
        </p:nvSpPr>
        <p:spPr>
          <a:xfrm>
            <a:off x="7689680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عمان واليمن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1875A9-FCA6-4363-B75A-4E96643C81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70" y="3380881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1FC62D7-F189-493F-9235-E51EAA6EDEE0}"/>
              </a:ext>
            </a:extLst>
          </p:cNvPr>
          <p:cNvSpPr/>
          <p:nvPr/>
        </p:nvSpPr>
        <p:spPr>
          <a:xfrm>
            <a:off x="5040806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عمان والعراق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A8570BE-B7C4-4651-940C-22A9A352C6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68" y="3355690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0A99ACE-C406-46E0-987B-9448A149465C}"/>
              </a:ext>
            </a:extLst>
          </p:cNvPr>
          <p:cNvSpPr/>
          <p:nvPr/>
        </p:nvSpPr>
        <p:spPr>
          <a:xfrm>
            <a:off x="2374564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اليمن والعراق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96D647-ADD7-4841-9145-F397472018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6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2949E884-7195-4EF0-8F0C-109D98B80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2F385C6B-25F8-4455-9BFC-A9377E122E4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A5C4093B-BAAE-4E0F-B1E9-E0777BEC3EF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4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L 2.08333E-6 -0.2 C 2.08333E-6 -0.28935 -0.06498 -0.39954 -0.11719 -0.39954 L -0.23438 -0.39954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2.08333E-7 -0.18981 C 2.08333E-7 -0.2743 -0.05885 -0.37824 -0.10612 -0.37824 L -0.21146 -0.37824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73" y="-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46 -0.37824 L -0.50208 -0.4488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31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755E6A-D812-492C-94F6-2E06ED35E6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744BF0D-378E-4A9B-898D-8B026BF3C46E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AEA83A-88CB-485D-98B0-F4F7B5375F50}"/>
              </a:ext>
            </a:extLst>
          </p:cNvPr>
          <p:cNvSpPr txBox="1"/>
          <p:nvPr/>
        </p:nvSpPr>
        <p:spPr>
          <a:xfrm>
            <a:off x="1960563" y="1630070"/>
            <a:ext cx="8720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b="1" dirty="0"/>
              <a:t>أحد أنظمة الحكم والإدارة في </a:t>
            </a:r>
          </a:p>
          <a:p>
            <a:pPr algn="ctr"/>
            <a:r>
              <a:rPr lang="ar-SA" sz="3600" b="1" dirty="0"/>
              <a:t>شبه الجزيرة العربية </a:t>
            </a:r>
            <a:endParaRPr lang="en-AE" sz="3600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17D1684-6BF8-4B71-A0FD-CE81FED437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A88A81-792A-44B7-AF28-ED7DE0AA35AE}"/>
              </a:ext>
            </a:extLst>
          </p:cNvPr>
          <p:cNvSpPr/>
          <p:nvPr/>
        </p:nvSpPr>
        <p:spPr>
          <a:xfrm>
            <a:off x="5040096" y="4712301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القبيلة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1875A9-FCA6-4363-B75A-4E96643C81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686" y="3363539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1FC62D7-F189-493F-9235-E51EAA6EDEE0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اختيار من بين مجموع اشخاص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A8570BE-B7C4-4651-940C-22A9A352C6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0A99ACE-C406-46E0-987B-9448A149465C}"/>
              </a:ext>
            </a:extLst>
          </p:cNvPr>
          <p:cNvSpPr/>
          <p:nvPr/>
        </p:nvSpPr>
        <p:spPr>
          <a:xfrm>
            <a:off x="2374564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الانتخاب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96D647-ADD7-4841-9145-F397472018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6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2949E884-7195-4EF0-8F0C-109D98B80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2F385C6B-25F8-4455-9BFC-A9377E122E4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A5C4093B-BAAE-4E0F-B1E9-E0777BEC3EF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3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-2.08333E-7 -0.19814 C -2.08333E-7 -0.2868 -0.00612 -0.39583 -0.01094 -0.39583 L -0.02174 -0.3958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197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0023 L -2.08333E-6 -0.18681 C -2.08333E-6 -0.26968 -0.00299 -0.37176 -0.00534 -0.37176 L -0.01041 -0.37176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-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1 -0.37176 L -0.28073 -0.446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16" y="-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C1AD365-D159-4297-9963-A728A1240F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744BF0D-378E-4A9B-898D-8B026BF3C46E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AEA83A-88CB-485D-98B0-F4F7B5375F50}"/>
              </a:ext>
            </a:extLst>
          </p:cNvPr>
          <p:cNvSpPr txBox="1"/>
          <p:nvPr/>
        </p:nvSpPr>
        <p:spPr>
          <a:xfrm>
            <a:off x="1729947" y="1698686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b="1" dirty="0"/>
              <a:t>من ملوك عمان قبل الإسلام </a:t>
            </a:r>
            <a:endParaRPr lang="en-AE" sz="3600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17D1684-6BF8-4B71-A0FD-CE81FED437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A88A81-792A-44B7-AF28-ED7DE0AA35AE}"/>
              </a:ext>
            </a:extLst>
          </p:cNvPr>
          <p:cNvSpPr/>
          <p:nvPr/>
        </p:nvSpPr>
        <p:spPr>
          <a:xfrm>
            <a:off x="2681172" y="4691325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عبد عز بن معولة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1875A9-FCA6-4363-B75A-4E96643C81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762" y="3342563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1FC62D7-F189-493F-9235-E51EAA6EDEE0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الحرث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A8570BE-B7C4-4651-940C-22A9A352C6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0A99ACE-C406-46E0-987B-9448A149465C}"/>
              </a:ext>
            </a:extLst>
          </p:cNvPr>
          <p:cNvSpPr/>
          <p:nvPr/>
        </p:nvSpPr>
        <p:spPr>
          <a:xfrm>
            <a:off x="5172589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آل الجلندى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96D647-ADD7-4841-9145-F397472018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351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2949E884-7195-4EF0-8F0C-109D98B80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2F385C6B-25F8-4455-9BFC-A9377E122E4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A5C4093B-BAAE-4E0F-B1E9-E0777BEC3EF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9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-6.25E-7 -0.20023 C -6.25E-7 -0.28958 0.04831 -0.39953 0.08633 -0.39953 L 0.17175 -0.3995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1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3 L -2.5E-6 -0.20116 C -2.5E-6 -0.29005 0.04688 -0.39977 0.08373 -0.39977 L 0.16341 -0.39977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-1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341 -0.39977 L -0.09375 -0.432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B49E17-8020-4D5E-B4D2-8D0B08C113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744BF0D-378E-4A9B-898D-8B026BF3C46E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AEA83A-88CB-485D-98B0-F4F7B5375F50}"/>
              </a:ext>
            </a:extLst>
          </p:cNvPr>
          <p:cNvSpPr txBox="1"/>
          <p:nvPr/>
        </p:nvSpPr>
        <p:spPr>
          <a:xfrm>
            <a:off x="1808163" y="1763356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b="1" dirty="0"/>
              <a:t>واحة مارسوا فيها الزراعة </a:t>
            </a:r>
            <a:endParaRPr lang="en-AE" sz="3600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17D1684-6BF8-4B71-A0FD-CE81FED437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A88A81-792A-44B7-AF28-ED7DE0AA35AE}"/>
              </a:ext>
            </a:extLst>
          </p:cNvPr>
          <p:cNvSpPr/>
          <p:nvPr/>
        </p:nvSpPr>
        <p:spPr>
          <a:xfrm>
            <a:off x="7689680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اليمامة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1875A9-FCA6-4363-B75A-4E96643C81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70" y="3380881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1FC62D7-F189-493F-9235-E51EAA6EDEE0}"/>
              </a:ext>
            </a:extLst>
          </p:cNvPr>
          <p:cNvSpPr/>
          <p:nvPr/>
        </p:nvSpPr>
        <p:spPr>
          <a:xfrm>
            <a:off x="5040806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اليمن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A8570BE-B7C4-4651-940C-22A9A352C6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68" y="3355690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0A99ACE-C406-46E0-987B-9448A149465C}"/>
              </a:ext>
            </a:extLst>
          </p:cNvPr>
          <p:cNvSpPr/>
          <p:nvPr/>
        </p:nvSpPr>
        <p:spPr>
          <a:xfrm>
            <a:off x="2374564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عمان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96D647-ADD7-4841-9145-F397472018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6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2949E884-7195-4EF0-8F0C-109D98B80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2F385C6B-25F8-4455-9BFC-A9377E122E4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A5C4093B-BAAE-4E0F-B1E9-E0777BEC3EF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38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L 2.08333E-6 -0.2 C 2.08333E-6 -0.28935 -0.06498 -0.39954 -0.11719 -0.39954 L -0.23438 -0.39954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2.08333E-7 -0.18981 C 2.08333E-7 -0.2743 -0.05885 -0.37824 -0.10612 -0.37824 L -0.21146 -0.37824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73" y="-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46 -0.37824 L -0.50208 -0.4488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31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755E6A-D812-492C-94F6-2E06ED35E6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744BF0D-378E-4A9B-898D-8B026BF3C46E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AEA83A-88CB-485D-98B0-F4F7B5375F50}"/>
              </a:ext>
            </a:extLst>
          </p:cNvPr>
          <p:cNvSpPr txBox="1"/>
          <p:nvPr/>
        </p:nvSpPr>
        <p:spPr>
          <a:xfrm>
            <a:off x="1813553" y="1964526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b="1" dirty="0"/>
              <a:t>استغل العرب الخامات البيئية فصنعوا منها ؟</a:t>
            </a:r>
            <a:endParaRPr lang="en-AE" sz="3600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17D1684-6BF8-4B71-A0FD-CE81FED437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A88A81-792A-44B7-AF28-ED7DE0AA35AE}"/>
              </a:ext>
            </a:extLst>
          </p:cNvPr>
          <p:cNvSpPr/>
          <p:nvPr/>
        </p:nvSpPr>
        <p:spPr>
          <a:xfrm>
            <a:off x="5040096" y="4712301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الأسلحة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1875A9-FCA6-4363-B75A-4E96643C81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686" y="3363539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1FC62D7-F189-493F-9235-E51EAA6EDEE0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السفن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A8570BE-B7C4-4651-940C-22A9A352C6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0A99ACE-C406-46E0-987B-9448A149465C}"/>
              </a:ext>
            </a:extLst>
          </p:cNvPr>
          <p:cNvSpPr/>
          <p:nvPr/>
        </p:nvSpPr>
        <p:spPr>
          <a:xfrm>
            <a:off x="2374564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err="1">
                <a:solidFill>
                  <a:schemeClr val="tx1"/>
                </a:solidFill>
              </a:rPr>
              <a:t>السعفيات</a:t>
            </a:r>
            <a:r>
              <a:rPr lang="ar-SA" b="1" dirty="0">
                <a:solidFill>
                  <a:schemeClr val="tx1"/>
                </a:solidFill>
              </a:rPr>
              <a:t>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96D647-ADD7-4841-9145-F397472018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6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2949E884-7195-4EF0-8F0C-109D98B80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2F385C6B-25F8-4455-9BFC-A9377E122E4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A5C4093B-BAAE-4E0F-B1E9-E0777BEC3EF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3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-2.08333E-7 -0.19814 C -2.08333E-7 -0.2868 -0.00612 -0.39583 -0.01094 -0.39583 L -0.02174 -0.3958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197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0023 L -2.08333E-6 -0.18681 C -2.08333E-6 -0.26968 -0.00299 -0.37176 -0.00534 -0.37176 L -0.01041 -0.37176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-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1 -0.37176 L -0.28073 -0.446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16" y="-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C1AD365-D159-4297-9963-A728A1240F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744BF0D-378E-4A9B-898D-8B026BF3C46E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AEA83A-88CB-485D-98B0-F4F7B5375F50}"/>
              </a:ext>
            </a:extLst>
          </p:cNvPr>
          <p:cNvSpPr txBox="1"/>
          <p:nvPr/>
        </p:nvSpPr>
        <p:spPr>
          <a:xfrm>
            <a:off x="1808163" y="1708360"/>
            <a:ext cx="87202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/>
              <a:t>عرف سكان شبه الجزيرة العربية</a:t>
            </a:r>
          </a:p>
          <a:p>
            <a:pPr algn="ctr"/>
            <a:r>
              <a:rPr lang="ar-SA" sz="4000" b="1" dirty="0"/>
              <a:t> قبل الإسلام عبادة</a:t>
            </a:r>
            <a:endParaRPr lang="en-AE" sz="4000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17D1684-6BF8-4B71-A0FD-CE81FED437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A88A81-792A-44B7-AF28-ED7DE0AA35AE}"/>
              </a:ext>
            </a:extLst>
          </p:cNvPr>
          <p:cNvSpPr/>
          <p:nvPr/>
        </p:nvSpPr>
        <p:spPr>
          <a:xfrm>
            <a:off x="2681172" y="4691325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الأوثان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1875A9-FCA6-4363-B75A-4E96643C81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762" y="3342563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1FC62D7-F189-493F-9235-E51EAA6EDEE0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النصرانية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A8570BE-B7C4-4651-940C-22A9A352C6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0A99ACE-C406-46E0-987B-9448A149465C}"/>
              </a:ext>
            </a:extLst>
          </p:cNvPr>
          <p:cNvSpPr/>
          <p:nvPr/>
        </p:nvSpPr>
        <p:spPr>
          <a:xfrm>
            <a:off x="5172589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اليهودية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96D647-ADD7-4841-9145-F397472018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351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2949E884-7195-4EF0-8F0C-109D98B80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2F385C6B-25F8-4455-9BFC-A9377E122E4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A5C4093B-BAAE-4E0F-B1E9-E0777BEC3EF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8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-6.25E-7 -0.20023 C -6.25E-7 -0.28958 0.04831 -0.39953 0.08633 -0.39953 L 0.17175 -0.3995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1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3 L -2.5E-6 -0.20116 C -2.5E-6 -0.29005 0.04688 -0.39977 0.08373 -0.39977 L 0.16341 -0.39977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-1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341 -0.39977 L -0.09375 -0.432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238AA-CB0F-ED1E-10FA-ECC95F452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5D71B5-8686-DF7A-5DA8-2B1907875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0285B7A-B76E-E804-B1CC-0242216521B8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1E47D3-3047-E04A-1842-E193AA18F521}"/>
              </a:ext>
            </a:extLst>
          </p:cNvPr>
          <p:cNvSpPr txBox="1"/>
          <p:nvPr/>
        </p:nvSpPr>
        <p:spPr>
          <a:xfrm>
            <a:off x="1735888" y="1618270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النشاط الاقتصادي الذي مارسته قبيلة قريش </a:t>
            </a:r>
            <a:endParaRPr kumimoji="0" lang="en-A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67B343B-77C3-0E6D-75F7-12D67FDCEA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633A3B-C932-F21C-F9CD-17FFEA7994A0}"/>
              </a:ext>
            </a:extLst>
          </p:cNvPr>
          <p:cNvSpPr/>
          <p:nvPr/>
        </p:nvSpPr>
        <p:spPr>
          <a:xfrm>
            <a:off x="7689680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التجارة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06288B-BA71-580C-75E6-F492FB5C94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70" y="3380881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F13BBD0-7419-6ABD-46DE-18BD2EFA7F73}"/>
              </a:ext>
            </a:extLst>
          </p:cNvPr>
          <p:cNvSpPr/>
          <p:nvPr/>
        </p:nvSpPr>
        <p:spPr>
          <a:xfrm>
            <a:off x="5040806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الرعي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EDB42E3-4139-98A0-E018-758B82A160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68" y="3355690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CABF9D8-3B1A-ADE3-765E-1E7574B511EC}"/>
              </a:ext>
            </a:extLst>
          </p:cNvPr>
          <p:cNvSpPr/>
          <p:nvPr/>
        </p:nvSpPr>
        <p:spPr>
          <a:xfrm>
            <a:off x="2374564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الزراعة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8DF7593-8E13-4C4C-705F-214BAD0903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6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20251AA5-F0AE-6287-F0C6-F664EC1B41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5924C84E-BAC5-DDE6-8A25-19AD696CDFA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24D1263C-6E5C-5C62-3F6F-6E7D94699C9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6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L 2.08333E-6 -0.2 C 2.08333E-6 -0.28935 -0.06498 -0.39954 -0.11719 -0.39954 L -0.23438 -0.39954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2.08333E-7 -0.18981 C 2.08333E-7 -0.2743 -0.05885 -0.37824 -0.10612 -0.37824 L -0.21146 -0.37824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73" y="-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46 -0.37824 L -0.50208 -0.4488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31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0899E-5E95-E0E0-BB77-183641DF2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E7B85C-F706-9BAC-396A-A9A397D741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7B96D24-652D-A36F-3344-D772ECEF530D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5ED8D9-E7F2-251A-E651-8046528AA5B0}"/>
              </a:ext>
            </a:extLst>
          </p:cNvPr>
          <p:cNvSpPr txBox="1"/>
          <p:nvPr/>
        </p:nvSpPr>
        <p:spPr>
          <a:xfrm>
            <a:off x="1960563" y="1630070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بقي قلة من العرب على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الحنيفية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ملة سيدنا </a:t>
            </a:r>
            <a:endParaRPr kumimoji="0" lang="en-A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FC3CDB8-4566-DE76-A0B2-3F878E7DF5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D92DDC-FED0-52D3-5337-2A43C513B791}"/>
              </a:ext>
            </a:extLst>
          </p:cNvPr>
          <p:cNvSpPr/>
          <p:nvPr/>
        </p:nvSpPr>
        <p:spPr>
          <a:xfrm>
            <a:off x="5040096" y="4712301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إبراهيم 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53FC555-AD80-CD28-2EB2-14154603F8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686" y="3363539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B12F964-DA46-1AC7-9EC2-BA9DE2B26717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نوح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5DFC1FE-955D-5C1A-CE57-583A153BEA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908B845-B7A8-6B7D-9190-23E40AAF6768}"/>
              </a:ext>
            </a:extLst>
          </p:cNvPr>
          <p:cNvSpPr/>
          <p:nvPr/>
        </p:nvSpPr>
        <p:spPr>
          <a:xfrm>
            <a:off x="2374564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أيوب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974885B-9CD8-7BDF-3BC7-02D25DE65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6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98AED841-620F-9A50-02C8-B6EBC90105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9FB9A679-3EFD-4E18-F501-B9C6131DDA0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7E7C0144-4CF5-F697-AFBA-5DB82C76C98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0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-2.08333E-7 -0.19814 C -2.08333E-7 -0.2868 -0.00612 -0.39583 -0.01094 -0.39583 L -0.02174 -0.3958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197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0023 L -2.08333E-6 -0.18681 C -2.08333E-6 -0.26968 -0.00299 -0.37176 -0.00534 -0.37176 L -0.01041 -0.37176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-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1 -0.37176 L -0.28073 -0.446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16" y="-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F9D0B-803D-C02A-5F01-0835C070C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F4260E-A3AE-565D-9147-47C3A0C9E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CB584D3-E567-B052-DEF6-EDA65BA47864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EBFD97-B8CC-6EFA-6B01-C7CF96CB99E1}"/>
              </a:ext>
            </a:extLst>
          </p:cNvPr>
          <p:cNvSpPr txBox="1"/>
          <p:nvPr/>
        </p:nvSpPr>
        <p:spPr>
          <a:xfrm>
            <a:off x="1655763" y="2045170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كان يضعونها حول الكعبة ويقدموا لها القرابين </a:t>
            </a:r>
            <a:endParaRPr kumimoji="0" lang="en-A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6B84E5F-146D-434D-9161-8DCFCF210F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379E7BC-8389-B581-A6D8-FB4A9622385D}"/>
              </a:ext>
            </a:extLst>
          </p:cNvPr>
          <p:cNvSpPr/>
          <p:nvPr/>
        </p:nvSpPr>
        <p:spPr>
          <a:xfrm>
            <a:off x="2681172" y="4691325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الاصنام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C058D48-A427-8038-CBAD-1CA39ADE9E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762" y="3342563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EC03AF9-0561-B2CB-6E09-091CB6D2A3E6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الفواكة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723726-D7C6-C522-C194-AAE337736C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F3AD71A-7F65-F2C8-CE10-B12C40B5C1F3}"/>
              </a:ext>
            </a:extLst>
          </p:cNvPr>
          <p:cNvSpPr/>
          <p:nvPr/>
        </p:nvSpPr>
        <p:spPr>
          <a:xfrm>
            <a:off x="5172589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الحجارة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FE1A437-0A9F-63ED-DD72-116DDDF506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351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A433616D-F3E4-FEC0-5ED7-177B8789B9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1C9B4474-05D5-D051-2E45-7B64E1D6EAD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9EB2C34D-2DF5-60A1-E4B4-CB9FB6BEFAD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8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-6.25E-7 -0.20023 C -6.25E-7 -0.28958 0.04831 -0.39953 0.08633 -0.39953 L 0.17175 -0.3995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1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3 L -2.5E-6 -0.20116 C -2.5E-6 -0.29005 0.04688 -0.39977 0.08373 -0.39977 L 0.16341 -0.39977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-1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341 -0.39977 L -0.09375 -0.432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3ABDE-742D-9697-2C60-5ADB96137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4D27C3-639F-BD98-EB8B-054BF85BC9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F08A36A-2607-237E-62E9-2B81112C23F0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92FC9A-C12A-DF89-2A3E-394366D7D9F2}"/>
              </a:ext>
            </a:extLst>
          </p:cNvPr>
          <p:cNvSpPr txBox="1"/>
          <p:nvPr/>
        </p:nvSpPr>
        <p:spPr>
          <a:xfrm>
            <a:off x="1813553" y="1541233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من العلوم التي تميز بها العرب </a:t>
            </a:r>
            <a:endParaRPr kumimoji="0" lang="en-A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8D04C12-FD48-C73A-C617-F6A6253D21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5EAEDE0-C456-0169-AC1E-F58E37D169AB}"/>
              </a:ext>
            </a:extLst>
          </p:cNvPr>
          <p:cNvSpPr/>
          <p:nvPr/>
        </p:nvSpPr>
        <p:spPr>
          <a:xfrm>
            <a:off x="1966660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الطب والفلك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366AA5-D138-0D7F-9DE3-AE9E1B8E38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029" y="3187714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A4F6455-C850-E88F-DB8B-9EB734CFF89E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الطب فقط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4F33A32-3A84-7EBD-D67A-B8B6D5B946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6EC6262-23E5-553B-39AF-B5E3D6DA9354}"/>
              </a:ext>
            </a:extLst>
          </p:cNvPr>
          <p:cNvSpPr/>
          <p:nvPr/>
        </p:nvSpPr>
        <p:spPr>
          <a:xfrm>
            <a:off x="5040094" y="4783924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البحار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3356539-4287-9BDC-2DFC-598F40E00A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66" y="3196734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F70BFF5B-8B7F-1EFE-D812-8BD9D9614B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C500457E-722A-98B1-5D68-FDFA44A4E6B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4DA73972-185D-CBA6-65BC-6E1107EA6D1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1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L 3.125E-6 -0.19815 C 3.125E-6 -0.28681 -0.00612 -0.39584 -0.01094 -0.39584 L -0.02175 -0.39584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197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0.00023 L 2.70833E-6 -0.1868 C 2.70833E-6 -0.26967 -0.003 -0.37176 -0.00534 -0.37176 L -0.01042 -0.37176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-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2 -0.37176 L -0.28073 -0.4460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16" y="-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EE4F9-4EA2-86C9-8416-EE08A9D21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267A9AE-7CCD-459E-43CB-9CBE5A8FD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BF654BE-5369-5BB0-BBD9-94495A6B6E84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287497-6289-EFDE-807A-C3A10CBC881E}"/>
              </a:ext>
            </a:extLst>
          </p:cNvPr>
          <p:cNvSpPr txBox="1"/>
          <p:nvPr/>
        </p:nvSpPr>
        <p:spPr>
          <a:xfrm>
            <a:off x="1735888" y="1618270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كان يضرب به المثل في الطب </a:t>
            </a:r>
            <a:endParaRPr kumimoji="0" lang="en-A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AEF8357-173D-4414-1F82-13C967FD3C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4AE86C0-E68F-E1CB-1091-46731EDC381F}"/>
              </a:ext>
            </a:extLst>
          </p:cNvPr>
          <p:cNvSpPr/>
          <p:nvPr/>
        </p:nvSpPr>
        <p:spPr>
          <a:xfrm>
            <a:off x="7689680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ابن حذيم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2E67AEF-A741-8D9C-CDCD-97E90B8E70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70" y="3380881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9442C0D-38F9-9E34-DD5A-2089C06CC5B2}"/>
              </a:ext>
            </a:extLst>
          </p:cNvPr>
          <p:cNvSpPr/>
          <p:nvPr/>
        </p:nvSpPr>
        <p:spPr>
          <a:xfrm>
            <a:off x="5040806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ابن النفيس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22FF78D-56E2-49E7-D16E-D5F4B0EDC8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68" y="3355690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24DCD73-4761-7907-A55E-15BBED6AD8B0}"/>
              </a:ext>
            </a:extLst>
          </p:cNvPr>
          <p:cNvSpPr/>
          <p:nvPr/>
        </p:nvSpPr>
        <p:spPr>
          <a:xfrm>
            <a:off x="2374564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الخوارزمي</a:t>
            </a:r>
            <a:r>
              <a:rPr kumimoji="0" lang="ar-SA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1A589CA-06BE-24F3-7DB9-FEE17BA4B4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6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57DD92F2-5998-15EB-FA58-FFCBEBFCB4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028BECD9-437F-1702-9372-7F715325A06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8840166B-0B78-04BE-714F-1F1DF457B6C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12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L 2.08333E-6 -0.2 C 2.08333E-6 -0.28935 -0.06498 -0.39954 -0.11719 -0.39954 L -0.23438 -0.39954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2.08333E-7 -0.18981 C 2.08333E-7 -0.2743 -0.05885 -0.37824 -0.10612 -0.37824 L -0.21146 -0.37824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73" y="-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46 -0.37824 L -0.50208 -0.4488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31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A58FC-BC7B-AEE8-935F-7F233AA4A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6DF08F-BD8E-4B03-14E0-9EAC1F88E5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9E1992B-CB8C-ECBF-6F7C-864F3E784F1C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AF7E53-D294-F501-8744-338C0FEE179C}"/>
              </a:ext>
            </a:extLst>
          </p:cNvPr>
          <p:cNvSpPr txBox="1"/>
          <p:nvPr/>
        </p:nvSpPr>
        <p:spPr>
          <a:xfrm>
            <a:off x="1813553" y="2007213"/>
            <a:ext cx="8720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خطيب عاش قبل الإسلام وكان مشهورا بالفصاحة والبلاغة  </a:t>
            </a:r>
            <a:endParaRPr kumimoji="0" lang="en-A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0C6E126-61DC-86DD-5209-370927012D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107C67B-BCA6-CD92-BB5E-4E1170275511}"/>
              </a:ext>
            </a:extLst>
          </p:cNvPr>
          <p:cNvSpPr/>
          <p:nvPr/>
        </p:nvSpPr>
        <p:spPr>
          <a:xfrm>
            <a:off x="5040096" y="4712301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مصقلة بن رقبة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7B68494-AC28-35C7-8512-CAC9C2881B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686" y="3363539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27725E-B206-CF09-4518-FAB510D389F4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عبد</a:t>
            </a:r>
            <a:r>
              <a:rPr kumimoji="0" lang="ar-SA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عز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17EB784-00E4-6B20-DB66-D1B89BD8C4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77CD34B-7CBC-301D-D229-7B388C328C8F}"/>
              </a:ext>
            </a:extLst>
          </p:cNvPr>
          <p:cNvSpPr/>
          <p:nvPr/>
        </p:nvSpPr>
        <p:spPr>
          <a:xfrm>
            <a:off x="2374564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مالك بن فهم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EE4E179-F31A-E28D-6918-C3B88A4D01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6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0485BFC2-19C4-5EA3-DA13-51D31B8DFE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286E523C-60B4-18B9-4C84-A10DD37926D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4A8059B9-5537-636F-0F32-532E04CDB37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3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-2.08333E-7 -0.19814 C -2.08333E-7 -0.2868 -0.00612 -0.39583 -0.01094 -0.39583 L -0.02174 -0.3958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197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0023 L -2.08333E-6 -0.18681 C -2.08333E-6 -0.26968 -0.00299 -0.37176 -0.00534 -0.37176 L -0.01041 -0.37176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-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1 -0.37176 L -0.28073 -0.446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16" y="-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080E8-14BD-38E5-40A8-B6699ED4B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CFE0B9-4B8A-DDE4-6B54-6EDC6ABCDB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7FA3E3E-441C-F8EE-11D0-9900450B1EFB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626478-AB90-1C01-CCFD-7F5DF4A237CA}"/>
              </a:ext>
            </a:extLst>
          </p:cNvPr>
          <p:cNvSpPr txBox="1"/>
          <p:nvPr/>
        </p:nvSpPr>
        <p:spPr>
          <a:xfrm>
            <a:off x="1808163" y="1708360"/>
            <a:ext cx="8720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b="1" dirty="0">
                <a:solidFill>
                  <a:prstClr val="black"/>
                </a:solidFill>
                <a:latin typeface="Calibri" panose="020F0502020204030204"/>
              </a:rPr>
              <a:t>نمط اتسم بالتنقل من مكان لأخر </a:t>
            </a:r>
            <a:endParaRPr kumimoji="0" lang="en-A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F16DA83-B657-423B-DB9B-F0A6282933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5F5A2DA-D01E-4A9D-6AE3-FAB57C690E05}"/>
              </a:ext>
            </a:extLst>
          </p:cNvPr>
          <p:cNvSpPr/>
          <p:nvPr/>
        </p:nvSpPr>
        <p:spPr>
          <a:xfrm>
            <a:off x="2681172" y="4691325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نمط البداوة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F799F29-A533-062C-9437-C1AB9854B8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762" y="3342563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242EACC-8E7E-5754-656B-6F6154F827B0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سكان الجبال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DA98BAF-F077-0932-BAD7-6825DEFA60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B49472D-F17C-8BB3-CC3D-7ECA29D222DB}"/>
              </a:ext>
            </a:extLst>
          </p:cNvPr>
          <p:cNvSpPr/>
          <p:nvPr/>
        </p:nvSpPr>
        <p:spPr>
          <a:xfrm>
            <a:off x="5172589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النمط الحضري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F08087D-A3E0-0DD4-4390-B761224BC0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351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286AC8AF-9D5D-E3DE-9F01-BE419D54E1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CBA4652E-2315-4CC0-85F6-E058D69D66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320E2753-6096-1601-6AE8-88E2FF6E0EA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9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-6.25E-7 -0.20023 C -6.25E-7 -0.28958 0.04831 -0.39953 0.08633 -0.39953 L 0.17175 -0.3995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1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3 L -2.5E-6 -0.20116 C -2.5E-6 -0.29005 0.04688 -0.39977 0.08373 -0.39977 L 0.16341 -0.39977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-1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341 -0.39977 L -0.09375 -0.432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7C487-E161-ABF1-08EA-FD5608337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B5E87B-4B25-471A-191B-D1FE46BABF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B8C737A-126A-2BE2-AFD8-3F2CDBAB9116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0FD081-9663-4B6C-6FBE-B0F39DEDFFE8}"/>
              </a:ext>
            </a:extLst>
          </p:cNvPr>
          <p:cNvSpPr txBox="1"/>
          <p:nvPr/>
        </p:nvSpPr>
        <p:spPr>
          <a:xfrm>
            <a:off x="1655763" y="2021851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b="1" dirty="0">
                <a:solidFill>
                  <a:prstClr val="black"/>
                </a:solidFill>
                <a:latin typeface="Calibri" panose="020F0502020204030204"/>
              </a:rPr>
              <a:t>نمط استقروا بين القرى والمدن والواحات الزراعية </a:t>
            </a:r>
            <a:endParaRPr kumimoji="0" lang="en-A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3BEAA63-7EF2-99EC-9102-DFCBC0FB5F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4A0824-E9DC-C823-2319-08E11D204602}"/>
              </a:ext>
            </a:extLst>
          </p:cNvPr>
          <p:cNvSpPr/>
          <p:nvPr/>
        </p:nvSpPr>
        <p:spPr>
          <a:xfrm>
            <a:off x="2681172" y="4691325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النمط</a:t>
            </a:r>
            <a:r>
              <a:rPr kumimoji="0" lang="ar-SA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الحضري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D10B2DB-096C-4E90-4F10-8C3B18C933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762" y="3342563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DE9B41B-3013-5D62-053C-C6B2509E46BD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سكان الجبال</a:t>
            </a:r>
            <a:r>
              <a:rPr kumimoji="0" lang="ar-SA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CEDC7B3-4CB0-96C1-AE2E-A1AADE6A8E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F7E6AD8-DDB5-A951-4B64-6C6034B7B81F}"/>
              </a:ext>
            </a:extLst>
          </p:cNvPr>
          <p:cNvSpPr/>
          <p:nvPr/>
        </p:nvSpPr>
        <p:spPr>
          <a:xfrm>
            <a:off x="5172589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نمط</a:t>
            </a:r>
            <a:r>
              <a:rPr kumimoji="0" lang="ar-SA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البداوة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9474934-20E1-6734-9B9A-B214B34801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351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3D545ECB-79D9-C01D-8283-19E2F87996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326C089C-A666-963A-7E49-EE32B8FA646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8C0C1394-1F06-2B7D-134D-33E702D838A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7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-6.25E-7 -0.20023 C -6.25E-7 -0.28958 0.04831 -0.39953 0.08633 -0.39953 L 0.17175 -0.3995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1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3 L -2.5E-6 -0.20116 C -2.5E-6 -0.29005 0.04688 -0.39977 0.08373 -0.39977 L 0.16341 -0.39977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-1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341 -0.39977 L -0.09375 -0.432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460D1-86DC-B88D-3B00-409779280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C2DA8F-8A02-065D-F61E-CD0618D440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46CF44C-6EFF-AF6F-9439-8A904B06C56B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2B6DDD-37EC-7DD0-9088-5A626CF70911}"/>
              </a:ext>
            </a:extLst>
          </p:cNvPr>
          <p:cNvSpPr txBox="1"/>
          <p:nvPr/>
        </p:nvSpPr>
        <p:spPr>
          <a:xfrm>
            <a:off x="1735888" y="1618270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بنى البدو مساكنهم </a:t>
            </a:r>
            <a:endParaRPr kumimoji="0" lang="en-A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4487E81-188F-269A-CE68-7B39E670D7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50B2C7D-0D13-41C7-FD61-820B9E1B287D}"/>
              </a:ext>
            </a:extLst>
          </p:cNvPr>
          <p:cNvSpPr/>
          <p:nvPr/>
        </p:nvSpPr>
        <p:spPr>
          <a:xfrm>
            <a:off x="7689680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الخيام</a:t>
            </a:r>
            <a:r>
              <a:rPr kumimoji="0" lang="ar-SA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3B26C58-70C0-09D1-73D5-EACA9E39F8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70" y="3380881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AA9239F-6299-11BC-ABDE-4BA9C66BF9A2}"/>
              </a:ext>
            </a:extLst>
          </p:cNvPr>
          <p:cNvSpPr/>
          <p:nvPr/>
        </p:nvSpPr>
        <p:spPr>
          <a:xfrm>
            <a:off x="5040806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الطين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39EC73-D262-BC57-6C28-987184E4F7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68" y="3355690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32F5D73-BD59-212B-C634-C5AD85B99F70}"/>
              </a:ext>
            </a:extLst>
          </p:cNvPr>
          <p:cNvSpPr/>
          <p:nvPr/>
        </p:nvSpPr>
        <p:spPr>
          <a:xfrm>
            <a:off x="2374564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الحجارة 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1C4A779-B59F-890D-F5C1-70DD71C9E1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6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2AB4CFCE-9809-36D6-71A9-29F9D8938D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99FEBC7E-80EC-EEFD-DD7E-5568C08F481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344E75F9-A769-8B47-BECF-AA291841700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17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L 2.08333E-6 -0.2 C 2.08333E-6 -0.28935 -0.06498 -0.39954 -0.11719 -0.39954 L -0.23438 -0.39954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2.08333E-7 -0.18981 C 2.08333E-7 -0.2743 -0.05885 -0.37824 -0.10612 -0.37824 L -0.21146 -0.37824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73" y="-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46 -0.37824 L -0.50208 -0.4488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31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E651E-F124-2E65-C00E-219278E7B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224874-4B84-4962-E75D-5D606025E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B64FDA8-FF54-79D6-1D87-22F29489BFCC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0FCD10-5B39-3FDE-D2F6-690CEBFF6DC8}"/>
              </a:ext>
            </a:extLst>
          </p:cNvPr>
          <p:cNvSpPr txBox="1"/>
          <p:nvPr/>
        </p:nvSpPr>
        <p:spPr>
          <a:xfrm>
            <a:off x="1813553" y="2007213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بنى اهل الحضر مساكنهم من</a:t>
            </a:r>
            <a:endParaRPr kumimoji="0" lang="en-A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81F0FF2-0073-075F-927E-E4DF3C317D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5200A4-E35B-BB06-D25B-BEF7B36E8F5D}"/>
              </a:ext>
            </a:extLst>
          </p:cNvPr>
          <p:cNvSpPr/>
          <p:nvPr/>
        </p:nvSpPr>
        <p:spPr>
          <a:xfrm>
            <a:off x="5040096" y="4712301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الطين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CBCC29-30E1-E5BF-A1E0-C174B6568E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686" y="3363539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A933834-295C-88FF-8654-ACB325590A2F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الخيام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6BE4D5A-E623-9981-C02C-2837BE39BA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D029A88-377E-9CBA-174F-C7A26A5C33B4}"/>
              </a:ext>
            </a:extLst>
          </p:cNvPr>
          <p:cNvSpPr/>
          <p:nvPr/>
        </p:nvSpPr>
        <p:spPr>
          <a:xfrm>
            <a:off x="2374564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استقروا في</a:t>
            </a:r>
            <a:r>
              <a:rPr kumimoji="0" lang="ar-SA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الكهوف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B4E510-DAF0-B213-7BAC-C5076AD168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6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551C1455-0E0F-55BD-7BCA-2B8E2BEBFC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ACD64FBC-365E-389D-F359-3917B59CB91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1E9D5A5D-1541-9849-D0EF-4FDFBA10710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86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-2.08333E-7 -0.19814 C -2.08333E-7 -0.2868 -0.00612 -0.39583 -0.01094 -0.39583 L -0.02174 -0.3958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197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0023 L -2.08333E-6 -0.18681 C -2.08333E-6 -0.26968 -0.00299 -0.37176 -0.00534 -0.37176 L -0.01041 -0.37176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-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1 -0.37176 L -0.28073 -0.446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16" y="-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6FAA0-CD75-892B-7741-325267DD8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66A33E-0476-6EFA-1197-FBEEF78C7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82B7C37-987C-4DEE-315C-86E4791968CC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C9C21D-9560-DD62-DBEA-A403173E25B4}"/>
              </a:ext>
            </a:extLst>
          </p:cNvPr>
          <p:cNvSpPr txBox="1"/>
          <p:nvPr/>
        </p:nvSpPr>
        <p:spPr>
          <a:xfrm>
            <a:off x="1655763" y="2045170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b="1" dirty="0">
                <a:solidFill>
                  <a:prstClr val="black"/>
                </a:solidFill>
                <a:latin typeface="Calibri" panose="020F0502020204030204"/>
              </a:rPr>
              <a:t>دولة جاورت عمان من جهة الشمال </a:t>
            </a:r>
            <a:endParaRPr kumimoji="0" lang="en-A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2D9140C-DB6C-D94E-0CCC-8F94E13579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51C8B3-A9C0-5DAD-8A75-575DC1A3F2D4}"/>
              </a:ext>
            </a:extLst>
          </p:cNvPr>
          <p:cNvSpPr/>
          <p:nvPr/>
        </p:nvSpPr>
        <p:spPr>
          <a:xfrm>
            <a:off x="2681172" y="4691325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فارس 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F5ED91F-45FE-EB7F-54AC-BC0B72E5AF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762" y="3342563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AA3BC87-09B3-8602-0C47-984BCA63C1DE}"/>
              </a:ext>
            </a:extLst>
          </p:cNvPr>
          <p:cNvSpPr/>
          <p:nvPr/>
        </p:nvSpPr>
        <p:spPr>
          <a:xfrm>
            <a:off x="7666531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اليمن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657218A-0729-76EC-05CF-F6640A1C94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93" y="3342563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D0FE726-3161-3437-FE65-B8E3CAD224DF}"/>
              </a:ext>
            </a:extLst>
          </p:cNvPr>
          <p:cNvSpPr/>
          <p:nvPr/>
        </p:nvSpPr>
        <p:spPr>
          <a:xfrm>
            <a:off x="5172589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الروم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AFE8943-7380-4AC8-9EF7-091E52011F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351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3CED66EC-435C-041B-B7EB-EFD2D751DF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A134A899-C550-6AB9-C6D1-6B9DFDF4E70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6ACF80FD-FE02-955C-900E-D88DD59C358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1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-6.25E-7 -0.20023 C -6.25E-7 -0.28958 0.04831 -0.39953 0.08633 -0.39953 L 0.17175 -0.3995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1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3 L -2.5E-6 -0.20116 C -2.5E-6 -0.29005 0.04688 -0.39977 0.08373 -0.39977 L 0.16341 -0.39977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-1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341 -0.39977 L -0.09375 -0.432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82C42-8437-0D2A-BA8D-DC38FFB24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3C76E6-E18D-CD35-934C-3A5999F122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E63B007-728F-DE96-9C67-FBFD2B0A74DD}"/>
              </a:ext>
            </a:extLst>
          </p:cNvPr>
          <p:cNvSpPr/>
          <p:nvPr/>
        </p:nvSpPr>
        <p:spPr>
          <a:xfrm>
            <a:off x="2235180" y="602330"/>
            <a:ext cx="7721640" cy="27402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3DFF41-DA76-4386-F2EC-2B604445FC39}"/>
              </a:ext>
            </a:extLst>
          </p:cNvPr>
          <p:cNvSpPr txBox="1"/>
          <p:nvPr/>
        </p:nvSpPr>
        <p:spPr>
          <a:xfrm>
            <a:off x="1655763" y="1905997"/>
            <a:ext cx="87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b="1" dirty="0">
                <a:solidFill>
                  <a:prstClr val="black"/>
                </a:solidFill>
                <a:latin typeface="Calibri" panose="020F0502020204030204"/>
              </a:rPr>
              <a:t>من الدول التي جاورت شبه الجزيرة العربية </a:t>
            </a:r>
            <a:endParaRPr kumimoji="0" lang="en-A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CA522E2-9C2D-3B1A-95F9-2002B4951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2" y="0"/>
            <a:ext cx="1900256" cy="20786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408C0AF-E093-8FDA-4585-F587E60C7444}"/>
              </a:ext>
            </a:extLst>
          </p:cNvPr>
          <p:cNvSpPr/>
          <p:nvPr/>
        </p:nvSpPr>
        <p:spPr>
          <a:xfrm>
            <a:off x="7689680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الروم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5DA783A-E5EF-CAEA-C349-1D92399472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70" y="3380881"/>
            <a:ext cx="1359416" cy="17330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DF9F1A1-A86F-22AD-989C-7B7169356DF7}"/>
              </a:ext>
            </a:extLst>
          </p:cNvPr>
          <p:cNvSpPr/>
          <p:nvPr/>
        </p:nvSpPr>
        <p:spPr>
          <a:xfrm>
            <a:off x="5040806" y="4729643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الحبشة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3AF2B19-06A2-45CC-00FA-A35E81A5D5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68" y="3355690"/>
            <a:ext cx="1359416" cy="173302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4A55F19-D731-719F-295A-8E8CADA1473E}"/>
              </a:ext>
            </a:extLst>
          </p:cNvPr>
          <p:cNvSpPr/>
          <p:nvPr/>
        </p:nvSpPr>
        <p:spPr>
          <a:xfrm>
            <a:off x="2374564" y="4716516"/>
            <a:ext cx="2267139" cy="1192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black"/>
                </a:solidFill>
                <a:latin typeface="Calibri" panose="020F0502020204030204"/>
              </a:rPr>
              <a:t>الفرنجة 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0ADFCD7-54CA-EE63-E4E5-7C405B9DB7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6" y="3342563"/>
            <a:ext cx="1359416" cy="1733020"/>
          </a:xfrm>
          <a:prstGeom prst="rect">
            <a:avLst/>
          </a:prstGeom>
        </p:spPr>
      </p:pic>
      <p:pic>
        <p:nvPicPr>
          <p:cNvPr id="2" name="إجابة صحيحة (mp3)">
            <a:hlinkClick r:id="" action="ppaction://media"/>
            <a:extLst>
              <a:ext uri="{FF2B5EF4-FFF2-40B4-BE49-F238E27FC236}">
                <a16:creationId xmlns:a16="http://schemas.microsoft.com/office/drawing/2014/main" id="{18638B53-E3D4-C02E-0437-8949FD39E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204" y="7663891"/>
            <a:ext cx="609600" cy="609600"/>
          </a:xfrm>
          <a:prstGeom prst="rect">
            <a:avLst/>
          </a:prstGeom>
        </p:spPr>
      </p:pic>
      <p:pic>
        <p:nvPicPr>
          <p:cNvPr id="3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41E7401A-5773-786A-545E-95F4DD70535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0963" y="8081963"/>
            <a:ext cx="609600" cy="609600"/>
          </a:xfrm>
          <a:prstGeom prst="rect">
            <a:avLst/>
          </a:prstGeom>
        </p:spPr>
      </p:pic>
      <p:pic>
        <p:nvPicPr>
          <p:cNvPr id="22" name="The Animal Sounds Bee's Buzz  Sound Effect  Animation (معدل) (معدل)">
            <a:hlinkClick r:id="" action="ppaction://media"/>
            <a:extLst>
              <a:ext uri="{FF2B5EF4-FFF2-40B4-BE49-F238E27FC236}">
                <a16:creationId xmlns:a16="http://schemas.microsoft.com/office/drawing/2014/main" id="{DD160561-AC16-C9E0-F1F0-F18ED5E4BD6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8.84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03363" y="8234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L 2.08333E-6 -0.2 C 2.08333E-6 -0.28935 -0.06498 -0.39954 -0.11719 -0.39954 L -0.23438 -0.39954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-199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2.08333E-7 -0.18981 C 2.08333E-7 -0.2743 -0.05885 -0.37824 -0.10612 -0.37824 L -0.21146 -0.37824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73" y="-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46 -0.37824 L -0.50208 -0.4488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31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1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0853BC-9C71-41A5-8ED2-CEEF38014F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2"/>
          <a:stretch/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ACC628-53A7-4749-B56A-349308676E37}"/>
              </a:ext>
            </a:extLst>
          </p:cNvPr>
          <p:cNvSpPr txBox="1"/>
          <p:nvPr/>
        </p:nvSpPr>
        <p:spPr>
          <a:xfrm>
            <a:off x="3219137" y="2381949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dirty="0">
                <a:latin typeface="AR Baghdad Font" panose="00000500000000000000" pitchFamily="50" charset="-78"/>
                <a:cs typeface="AR Baghdad Font" panose="00000500000000000000" pitchFamily="50" charset="-78"/>
              </a:rPr>
              <a:t>انتهت المسابقة </a:t>
            </a:r>
            <a:endParaRPr lang="en-AE" sz="3600" dirty="0">
              <a:latin typeface="AR Baghdad Font" panose="00000500000000000000" pitchFamily="50" charset="-78"/>
              <a:cs typeface="AR Baghdad Font" panose="00000500000000000000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7214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