
<file path=[Content_Types].xml><?xml version="1.0" encoding="utf-8"?>
<Types xmlns="http://schemas.openxmlformats.org/package/2006/content-types">
  <Default ContentType="image/png" Extension="tmp"/>
  <Default ContentType="application/xml" Extension="xml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6" Type="http://schemas.openxmlformats.org/officeDocument/2006/relationships/slide" Target="slides/slide13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6C97C7-5CD8-5314-1F85-03A321DBB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B2F54C1-6E68-317C-35A4-AD5BC2544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780335-3D30-FD41-6601-9DAB18D09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45AEE4-BDB9-616E-A1B9-98AD05263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2628432-B111-7FA3-8CA9-CDF72ABDC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455374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AAC79C-3BBE-854D-BCD4-6547C059D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CB8880-D899-F1C9-3A3C-5B6C60F56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2837FD-5783-A49F-45DD-3F5B5EFAC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A70048-BC26-3FE8-7B8F-DD393C16A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139230-E012-5D9D-5E11-AC0ED858B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61385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92B95C6-5490-4808-C1BB-B7687F0283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93ECDED-E71E-CCCF-9E5F-312CCFEDE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E3E69A-BFA4-782D-FE2E-ADA4323D9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5533A9-DE12-7E5D-AB40-EEBF208CC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62426C-B43D-C509-8D53-289671F30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4708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5903C1-2873-459C-5A4D-873229C9C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60357A0-174F-39E4-1A10-DF7CEC012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F29003-2744-8A9B-ED24-48E3E2645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7AFAB4-9C3D-7EF6-E13E-526061B6A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D6F88A-9A4C-A4BD-2FFC-14B883AF2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4786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57AFE6-F47E-B4A9-8E97-4086B614B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F45412B-53A9-BD19-5CB6-B37CA0104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677ED9-C50E-2AC8-1EAC-995B9B967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8DD322-0216-E69C-6B05-70E3B6D13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B03FCD-E180-DA12-6F10-D5E125B77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35219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CF6F12-290A-C685-EF26-3C5431AF6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1664EDD-B6DA-8360-241D-2C4D19E7C1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BE2E908-4010-2EB9-F2F0-51325D2F8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DEDF5EA-B4BD-72D5-6884-3C3E44C61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74C72CF-34DA-2F44-7DE9-934F7C921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D84CAF2-6BB5-CBEF-A8DC-6792F6F1A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56600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C0A985-84C4-41FB-9E91-C703F17A0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F6DD9FE-2279-970C-1D4D-DBA41077C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E846DA2-C28C-FEFD-63C4-5526AB232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FA2A0CF-5572-3860-8268-2C1E5986B7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F282945-C43F-DC09-5C0F-A46BAD53B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CC364AF-0EF1-B639-37D0-A3102956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896F06B-8104-C511-2952-EC6758C5E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E9F003E-DD68-4988-E567-41B860C67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49868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430A1C-7EB6-4DFF-F7DD-0EE59E78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9D8120E-674B-D5D1-CA39-9F906C164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C72995B-395C-9592-27B6-170549F39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FC67B03-0037-B453-83F0-6B4BC32CD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303606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AC21240-F7AA-EDBE-685A-A0853BE06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518518-F6B7-9AE5-B25F-25766BEC5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D34E99C-215A-FAA5-4E19-EBE11FACB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79788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1A3E5E-1616-09C7-6657-FF7F4C0B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BDB4FF-E3AA-4F30-0792-1FF6057AE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192324A-D4A4-EB25-76A0-578337107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D93EBFC-06BE-6CAA-D8BB-B74E8E39E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0797F0C-F757-7364-7006-40CAC346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6840E0D-7F65-73E6-6332-6449EE79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28239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C8EDC2-FCAE-57F3-9EEC-E28BAA780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3833006-1911-01FE-34E1-EE73512DFC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E576F17-4631-C25F-C5E8-5A2AADF2E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94A04A7-8607-4116-70B2-F6EC73298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437BD93-9C5F-6403-CDD4-52A4844A0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3C7EB28-9984-BFE8-CACA-313FF184E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85758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A48201D-A724-CC50-4A35-D6BB4094C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6415D98-3B11-D050-754C-816CE0C3D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216699-933F-24A9-2B03-7CCBDC5177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5F2EB2-E0A7-4BF7-8DCB-B4382FA38F99}" type="datetimeFigureOut">
              <a:rPr lang="ar-OM" smtClean="0"/>
              <a:t>26/07/1446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980693-8FA1-5DF2-9DDF-D1F10A68F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C5FBE44-28F0-254B-CF13-0BC2A8A9B1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2B3033-7DEF-407C-9137-80D102BF6C64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07945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9276B928-CE4A-2E73-626D-164139CDA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461" y="728664"/>
            <a:ext cx="4984813" cy="3157080"/>
          </a:xfrm>
          <a:noFill/>
        </p:spPr>
        <p:txBody>
          <a:bodyPr>
            <a:normAutofit/>
          </a:bodyPr>
          <a:lstStyle/>
          <a:p>
            <a:pPr algn="l"/>
            <a:endParaRPr lang="ar-OM" sz="520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B326429-AD2C-A628-43E1-9607084B3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7461" y="4072045"/>
            <a:ext cx="4984813" cy="2057289"/>
          </a:xfrm>
          <a:noFill/>
        </p:spPr>
        <p:txBody>
          <a:bodyPr>
            <a:normAutofit/>
          </a:bodyPr>
          <a:lstStyle/>
          <a:p>
            <a:pPr algn="l"/>
            <a:endParaRPr lang="ar-OM"/>
          </a:p>
        </p:txBody>
      </p:sp>
      <p:pic>
        <p:nvPicPr>
          <p:cNvPr id="5" name="صورة 4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F650C6B3-65EF-FD29-8C13-449A155CE5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7" r="1745" b="2"/>
          <a:stretch/>
        </p:blipFill>
        <p:spPr>
          <a:xfrm>
            <a:off x="1" y="10"/>
            <a:ext cx="600551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1533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5BE28-01E4-C705-FC66-15711F8CD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FB4E8D-FA9E-A3DE-6E64-FA51F62A8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067" y="664433"/>
            <a:ext cx="4368602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إلام يحثنا الشاعر في البيت التاسع؟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FEF9B4C-D004-390D-5B81-869DBB9A2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3252865"/>
            <a:ext cx="4243589" cy="2940701"/>
          </a:xfrm>
        </p:spPr>
        <p:txBody>
          <a:bodyPr>
            <a:normAutofit/>
          </a:bodyPr>
          <a:lstStyle/>
          <a:p>
            <a:r>
              <a:rPr lang="ar-OM" sz="2200" dirty="0"/>
              <a:t>يحثنا على النوم المبكر </a:t>
            </a:r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A2E0924B-7D2F-1FA0-0E1B-3177843667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259332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EFCA0-3B7D-ACE8-A5FA-7E0783175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C815A0-D30D-80E8-1D91-A6E645D73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5" y="3089157"/>
            <a:ext cx="4368602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(فكم قد طبب النوم </a:t>
            </a:r>
            <a:r>
              <a:rPr lang="ar-OM" sz="6000" b="1" dirty="0" err="1"/>
              <a:t>الجسوما</a:t>
            </a:r>
            <a:r>
              <a:rPr lang="ar-OM" sz="6000" b="1" dirty="0"/>
              <a:t>).</a:t>
            </a:r>
            <a:br>
              <a:rPr lang="ar-OM" sz="6000" b="1" dirty="0"/>
            </a:br>
            <a:r>
              <a:rPr lang="ar-OM" sz="6000" b="1" dirty="0"/>
              <a:t>ما نوع كم ؟ </a:t>
            </a:r>
            <a:br>
              <a:rPr lang="ar-OM" sz="6000" b="1" dirty="0"/>
            </a:br>
            <a:br>
              <a:rPr lang="ar-OM" sz="6000" b="1" dirty="0"/>
            </a:br>
            <a:br>
              <a:rPr lang="ar-OM" sz="6000" b="1" dirty="0"/>
            </a:br>
            <a:r>
              <a:rPr lang="ar-OM" sz="6000" b="1" dirty="0"/>
              <a:t>ماذا أفادت ؟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85ECD50-8943-1978-7F37-FE7D2CC62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510" y="3089157"/>
            <a:ext cx="4243589" cy="807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2200" dirty="0"/>
              <a:t>كم الخبرية </a:t>
            </a:r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2A6EEA43-FBD9-E62F-81E3-38FD4C5701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5" name="عنصر نائب للمحتوى 2">
            <a:extLst>
              <a:ext uri="{FF2B5EF4-FFF2-40B4-BE49-F238E27FC236}">
                <a16:creationId xmlns:a16="http://schemas.microsoft.com/office/drawing/2014/main" id="{4464EF0F-7EE4-1A82-60C5-B9A4BBF2A09B}"/>
              </a:ext>
            </a:extLst>
          </p:cNvPr>
          <p:cNvSpPr txBox="1">
            <a:spLocks/>
          </p:cNvSpPr>
          <p:nvPr/>
        </p:nvSpPr>
        <p:spPr>
          <a:xfrm>
            <a:off x="639554" y="5216693"/>
            <a:ext cx="4243589" cy="80772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2200" dirty="0"/>
              <a:t>الكثرة ( كثيرا ما كان النوم المبكر علاجا للأمراض </a:t>
            </a:r>
          </a:p>
        </p:txBody>
      </p:sp>
    </p:spTree>
    <p:extLst>
      <p:ext uri="{BB962C8B-B14F-4D97-AF65-F5344CB8AC3E}">
        <p14:creationId xmlns:p14="http://schemas.microsoft.com/office/powerpoint/2010/main" val="6879660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F61E3-EDD3-9CC3-3E13-EDA9E0361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D6E529-C9D0-C1A0-7C6C-C9B3078D5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619" y="2766374"/>
            <a:ext cx="4368602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وهب الله الإنسان نعما كثيرة، ما النعم التي وهبها الله للإنيان كما تفهمين من الأبيات ؟ 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77CEE6D-8DDF-10FE-3A17-50887A431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553" y="5111646"/>
            <a:ext cx="4243589" cy="1075426"/>
          </a:xfrm>
        </p:spPr>
        <p:txBody>
          <a:bodyPr>
            <a:normAutofit/>
          </a:bodyPr>
          <a:lstStyle/>
          <a:p>
            <a:r>
              <a:rPr lang="ar-OM" sz="2200" dirty="0"/>
              <a:t>العيش بصحة و عافية و الخير </a:t>
            </a:r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816EF94E-92DE-66F1-0923-44A97CE1AE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324779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8711D-6DB1-EDFA-EED5-34160A71A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17C09D-4309-8282-D2AC-FF0661FA4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678" y="767933"/>
            <a:ext cx="4368602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ما واجبنا تجاه نعم الله ونعمة الصحة ؟ 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A3636D-772C-4333-36BC-C96A67EC0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91" y="3747541"/>
            <a:ext cx="4243589" cy="1075426"/>
          </a:xfrm>
        </p:spPr>
        <p:txBody>
          <a:bodyPr>
            <a:normAutofit/>
          </a:bodyPr>
          <a:lstStyle/>
          <a:p>
            <a:r>
              <a:rPr lang="ar-OM" sz="2200" dirty="0"/>
              <a:t>نحافظ عليها بشكر الله و عبادته </a:t>
            </a:r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832A5429-B9E2-04FB-CC5A-BC3BF376C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0788041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6AA427E8-113F-BB07-F9CB-87C55DDA3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استنتج الفكرة العامة للأبيات .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0285938-19C0-7F85-41D6-C70F0BB11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endParaRPr lang="ar-OM" sz="2200" dirty="0"/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8DD05312-D4E5-C4B9-0297-9CBC3EB30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867359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3DC18-8D7B-4A6F-3F1C-C51F096AA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15B959-8F89-FCA5-5C43-8283413A1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70"/>
            <a:ext cx="4368602" cy="1068716"/>
          </a:xfrm>
        </p:spPr>
        <p:txBody>
          <a:bodyPr anchor="b">
            <a:normAutofit/>
          </a:bodyPr>
          <a:lstStyle/>
          <a:p>
            <a:pPr algn="ctr"/>
            <a:r>
              <a:rPr lang="ar-OM" sz="6000" b="1" dirty="0"/>
              <a:t>ثروتي اللغوية 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95A9A00-C9D2-C3F5-90C3-7B32A9BE5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708879"/>
            <a:ext cx="4243589" cy="4484688"/>
          </a:xfrm>
        </p:spPr>
        <p:txBody>
          <a:bodyPr>
            <a:normAutofit/>
          </a:bodyPr>
          <a:lstStyle/>
          <a:p>
            <a:endParaRPr lang="ar-OM" sz="2200" dirty="0"/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FB4A1BF1-D2EA-A44A-FBB6-0B684B2FF1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97404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EE8AC-826C-00FC-9AFC-21BE0729B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82B48E-5C09-3E1C-694B-33811FB21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70"/>
            <a:ext cx="4368602" cy="1068716"/>
          </a:xfrm>
        </p:spPr>
        <p:txBody>
          <a:bodyPr anchor="b">
            <a:normAutofit/>
          </a:bodyPr>
          <a:lstStyle/>
          <a:p>
            <a:pPr algn="ctr"/>
            <a:r>
              <a:rPr lang="ar-OM" sz="6000" b="1" dirty="0"/>
              <a:t>ثروتي اللغوية 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689F8AF-E8F7-F935-9489-D19BA1A9F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708879"/>
            <a:ext cx="4243589" cy="4484688"/>
          </a:xfrm>
        </p:spPr>
        <p:txBody>
          <a:bodyPr>
            <a:normAutofit/>
          </a:bodyPr>
          <a:lstStyle/>
          <a:p>
            <a:endParaRPr lang="ar-OM" sz="2200" dirty="0"/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61E0DD74-64AC-194A-5CCF-853DB7CCB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020083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2C0CD-EAFA-ED26-6CDE-89BFBE01C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7E51D6-A297-F38A-88B9-C3984B1A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64433"/>
            <a:ext cx="4368602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إلام يدعونا الشاعر في البيت الثاني؟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D4E47E-EE01-56E1-E414-4BBD33456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ar-OM" sz="2200" dirty="0"/>
              <a:t>يدعونا إلى الأخذ بنصائح الطبيب </a:t>
            </a:r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7F40A352-3871-4363-73A1-AF461C84A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0069236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3AE96-289B-721E-2C69-4F4C5720A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6466ED-82D4-8450-F3A7-C21FA5E6B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067" y="664433"/>
            <a:ext cx="4368602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ما العلاقة بين شطري البيت الثالث .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7FF778E-EEB7-6085-4825-6113F39F7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ar-OM" sz="2200" dirty="0"/>
              <a:t>علاقة سبب و نتيجة </a:t>
            </a:r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6BD06472-61E7-FC53-CEDE-5612C57346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239084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8BA50-1FB3-3C6F-7096-ECB5B06EB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EFAB25-EAE8-DE2B-BCA8-C0F5B1EDC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إلام يدعونا الشاعر في البيت الرابع؟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37BD1A4-4CCA-046F-C77C-B404AED99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endParaRPr lang="ar-OM" sz="2200" dirty="0"/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BA0C6B19-13D7-AEBF-5C99-F594DAC15A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115000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F3204-EC83-701E-E18E-8B453E184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15E82D-FC6D-4BDF-4575-8B260A6B2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573" y="1209788"/>
            <a:ext cx="4368602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ما الإنجاز العظيم للإنسان كما يراه الشاعر في البيت الخامس ؟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7D50E-47DF-1B04-1337-112799835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3691371"/>
            <a:ext cx="4243589" cy="2502195"/>
          </a:xfrm>
        </p:spPr>
        <p:txBody>
          <a:bodyPr>
            <a:normAutofit/>
          </a:bodyPr>
          <a:lstStyle/>
          <a:p>
            <a:r>
              <a:rPr lang="ar-OM" sz="2200" dirty="0"/>
              <a:t>ممارسة الرياضة </a:t>
            </a:r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915F70A1-B8BA-887D-DD8B-4C0680B51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257825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9D974-06F7-A3B0-FC40-3FBC18209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2937A1-5453-1211-BC11-2C11328A9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852" y="1209788"/>
            <a:ext cx="4721323" cy="1956841"/>
          </a:xfrm>
        </p:spPr>
        <p:txBody>
          <a:bodyPr anchor="b">
            <a:normAutofit fontScale="90000"/>
          </a:bodyPr>
          <a:lstStyle/>
          <a:p>
            <a:r>
              <a:rPr lang="ar-OM" sz="6000" b="1" dirty="0"/>
              <a:t>س/ ما النصيحة التي قدمها الشاعر لنا في البيت الثامن ؟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7A2AAE1-F36C-9A8F-EA21-48AD52D32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3691371"/>
            <a:ext cx="4243589" cy="2502195"/>
          </a:xfrm>
        </p:spPr>
        <p:txBody>
          <a:bodyPr>
            <a:normAutofit/>
          </a:bodyPr>
          <a:lstStyle/>
          <a:p>
            <a:r>
              <a:rPr lang="ar-OM" sz="2200" dirty="0"/>
              <a:t>زيارة الطبيب عند الشعور بالمرض و </a:t>
            </a:r>
            <a:r>
              <a:rPr lang="ar-OM" sz="2200"/>
              <a:t>ظهور الأعراض </a:t>
            </a:r>
            <a:endParaRPr lang="ar-OM" sz="2200" dirty="0"/>
          </a:p>
        </p:txBody>
      </p:sp>
      <p:pic>
        <p:nvPicPr>
          <p:cNvPr id="4" name="صورة 3" descr="صورة تحتوي على نص, الخط, لقطة شاشة, خط يد&#10;&#10;تم إنشاء الوصف تلقائياً">
            <a:extLst>
              <a:ext uri="{FF2B5EF4-FFF2-40B4-BE49-F238E27FC236}">
                <a16:creationId xmlns:a16="http://schemas.microsoft.com/office/drawing/2014/main" id="{45F06C40-1FA9-FE7F-451D-AAB932D43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88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401642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