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embeddedFontLst>
    <p:embeddedFont>
      <p:font typeface="Garamond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9jT9HgiQZebfCyKW16AGWz44A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customschemas.google.com/relationships/presentationmetadata" Target="metadata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font" Target="fonts/font3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font" Target="fonts/font2.fntdata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font" Target="fonts/font1.fntdata" /><Relationship Id="rId30" Type="http://schemas.openxmlformats.org/officeDocument/2006/relationships/font" Target="fonts/font4.fntdata" /><Relationship Id="rId35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ar-A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8" name="Google Shape;2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7" name="Google Shape;2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5" name="Google Shape;2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8" name="Google Shape;3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5" name="Google Shape;3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3" name="Google Shape;3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9" name="Google Shape;32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3" name="Google Shape;3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9" name="Google Shape;35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6" name="Google Shape;36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0" name="Google Shape;42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8" name="Google Shape;4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5" name="Google Shape;47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6"/>
          <p:cNvSpPr txBox="1"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>
            <a:spLocks noGrp="1"/>
          </p:cNvSpPr>
          <p:nvPr>
            <p:ph type="pic" idx="2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Google Shape;32;p28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p28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1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6004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2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45" name="Google Shape;45;p29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30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48" name="Google Shape;48;p30" descr="HD-PanelTitleR1.png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" name="Google Shape;49;p30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0" name="Google Shape;50;p30" descr="HDRibbonTitle-UniformTrim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30" descr="HDRibbonTitle-UniformTrim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" name="Google Shape;52;p30"/>
          <p:cNvSpPr txBox="1"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30"/>
          <p:cNvSpPr txBox="1">
            <a:spLocks noGrp="1"/>
          </p:cNvSpPr>
          <p:nvPr>
            <p:ph type="dt" idx="10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0"/>
          <p:cNvSpPr txBox="1">
            <a:spLocks noGrp="1"/>
          </p:cNvSpPr>
          <p:nvPr>
            <p:ph type="ftr" idx="11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sldNum" idx="12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57" name="Google Shape;57;p30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64" name="Google Shape;64;p31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32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" name="Google Shape;67;p32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body" idx="2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3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sz="28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2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body" idx="3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sz="28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sz="1600" b="1"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body" idx="4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82" name="Google Shape;82;p3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4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4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4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4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88" name="Google Shape;88;p3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5"/>
          <p:cNvSpPr txBox="1"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5"/>
          <p:cNvSpPr>
            <a:spLocks noGrp="1"/>
          </p:cNvSpPr>
          <p:nvPr>
            <p:ph type="pic" idx="2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2" name="Google Shape;92;p35"/>
          <p:cNvSpPr txBox="1">
            <a:spLocks noGrp="1"/>
          </p:cNvSpPr>
          <p:nvPr>
            <p:ph type="body" idx="1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35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5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5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6"/>
          <p:cNvSpPr txBox="1"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sz="32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6"/>
          <p:cNvSpPr txBox="1"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36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6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6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102" name="Google Shape;102;p36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7"/>
          <p:cNvSpPr txBox="1"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7"/>
          <p:cNvSpPr txBox="1">
            <a:spLocks noGrp="1"/>
          </p:cNvSpPr>
          <p:nvPr>
            <p:ph type="body" idx="1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37"/>
          <p:cNvSpPr txBox="1">
            <a:spLocks noGrp="1"/>
          </p:cNvSpPr>
          <p:nvPr>
            <p:ph type="body" idx="2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37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7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7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sp>
        <p:nvSpPr>
          <p:cNvPr id="110" name="Google Shape;110;p37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ar-AE" sz="8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7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ar-AE" sz="8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37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8"/>
          <p:cNvSpPr txBox="1"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sz="32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8"/>
          <p:cNvSpPr txBox="1"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38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8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8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9"/>
          <p:cNvSpPr txBox="1"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9"/>
          <p:cNvSpPr txBox="1">
            <a:spLocks noGrp="1"/>
          </p:cNvSpPr>
          <p:nvPr>
            <p:ph type="body" idx="1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39"/>
          <p:cNvSpPr txBox="1">
            <a:spLocks noGrp="1"/>
          </p:cNvSpPr>
          <p:nvPr>
            <p:ph type="body" idx="2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39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9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9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sp>
        <p:nvSpPr>
          <p:cNvPr id="126" name="Google Shape;126;p39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ar-AE" sz="8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9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ar-AE" sz="8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" name="Google Shape;128;p39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0"/>
          <p:cNvSpPr txBox="1"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0"/>
          <p:cNvSpPr txBox="1">
            <a:spLocks noGrp="1"/>
          </p:cNvSpPr>
          <p:nvPr>
            <p:ph type="body" idx="1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40"/>
          <p:cNvSpPr txBox="1">
            <a:spLocks noGrp="1"/>
          </p:cNvSpPr>
          <p:nvPr>
            <p:ph type="body" idx="2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40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0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136" name="Google Shape;136;p40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1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1"/>
          <p:cNvSpPr txBox="1">
            <a:spLocks noGrp="1"/>
          </p:cNvSpPr>
          <p:nvPr>
            <p:ph type="body" idx="1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41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1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1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143" name="Google Shape;143;p4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2"/>
          <p:cNvSpPr txBox="1">
            <a:spLocks noGrp="1"/>
          </p:cNvSpPr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2"/>
          <p:cNvSpPr txBox="1">
            <a:spLocks noGrp="1"/>
          </p:cNvSpPr>
          <p:nvPr>
            <p:ph type="body" idx="1"/>
          </p:nvPr>
        </p:nvSpPr>
        <p:spPr>
          <a:xfrm rot="5400000">
            <a:off x="2565043" y="-287513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42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  <p:cxnSp>
        <p:nvCxnSpPr>
          <p:cNvPr id="150" name="Google Shape;150;p42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3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2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5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Google Shape;11;p25" descr="HD-PanelContent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12;p2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" name="Google Shape;13;p25" descr="HDRibbonContent-UniformTrim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5" descr="HDRibbonContent-UniformTrim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Google Shape;15;p25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sz="4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38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74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600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4543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308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308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3083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3083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30834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A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11.jp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6.png" /><Relationship Id="rId5" Type="http://schemas.openxmlformats.org/officeDocument/2006/relationships/image" Target="../media/image15.png" /><Relationship Id="rId4" Type="http://schemas.openxmlformats.org/officeDocument/2006/relationships/image" Target="../media/image14.jp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4.xml" /><Relationship Id="rId6" Type="http://schemas.openxmlformats.org/officeDocument/2006/relationships/image" Target="../media/image12.png" /><Relationship Id="rId5" Type="http://schemas.openxmlformats.org/officeDocument/2006/relationships/image" Target="../media/image19.gif" /><Relationship Id="rId4" Type="http://schemas.openxmlformats.org/officeDocument/2006/relationships/image" Target="../media/image18.gif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4.xml" /><Relationship Id="rId5" Type="http://schemas.openxmlformats.org/officeDocument/2006/relationships/image" Target="../media/image12.png" /><Relationship Id="rId4" Type="http://schemas.openxmlformats.org/officeDocument/2006/relationships/image" Target="../media/image21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4.jp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26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8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7.gif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7.gif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32.png" /><Relationship Id="rId4" Type="http://schemas.openxmlformats.org/officeDocument/2006/relationships/image" Target="../media/image31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34.png" /><Relationship Id="rId4" Type="http://schemas.openxmlformats.org/officeDocument/2006/relationships/image" Target="../media/image33.pn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27.gif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36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5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5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3.xml" /><Relationship Id="rId4" Type="http://schemas.openxmlformats.org/officeDocument/2006/relationships/hyperlink" Target="https://wordwall.net/resource/7092827" TargetMode="Externa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3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"/>
          <p:cNvSpPr txBox="1"/>
          <p:nvPr/>
        </p:nvSpPr>
        <p:spPr>
          <a:xfrm>
            <a:off x="4195049" y="2093879"/>
            <a:ext cx="8229600" cy="266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721F"/>
              </a:buClr>
              <a:buSzPts val="9600"/>
              <a:buFont typeface="Sakkal Majalla"/>
              <a:buNone/>
            </a:pPr>
            <a:r>
              <a:rPr lang="ar-AE" sz="9600" b="0" i="0" u="none" strike="noStrike" cap="none">
                <a:solidFill>
                  <a:srgbClr val="62721F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لُغَتِي الْجَمِيلَةُ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3059" y="1952836"/>
            <a:ext cx="4084712" cy="4084712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317880"/>
            <a:ext cx="11366035" cy="6137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"/>
          <p:cNvSpPr/>
          <p:nvPr/>
        </p:nvSpPr>
        <p:spPr>
          <a:xfrm>
            <a:off x="139700" y="203200"/>
            <a:ext cx="11865354" cy="6477000"/>
          </a:xfrm>
          <a:prstGeom prst="rect">
            <a:avLst/>
          </a:prstGeom>
          <a:solidFill>
            <a:schemeClr val="lt1">
              <a:alpha val="91372"/>
            </a:schemeClr>
          </a:solidFill>
          <a:ln w="15875" cap="flat" cmpd="sng">
            <a:solidFill>
              <a:srgbClr val="2F528F">
                <a:alpha val="8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67" name="Google Shape;167;p3"/>
          <p:cNvSpPr/>
          <p:nvPr/>
        </p:nvSpPr>
        <p:spPr>
          <a:xfrm>
            <a:off x="7539190" y="1388489"/>
            <a:ext cx="1802293" cy="1550508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اليوم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الثلاثاء</a:t>
            </a:r>
            <a:endParaRPr sz="4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"/>
          <p:cNvSpPr/>
          <p:nvPr/>
        </p:nvSpPr>
        <p:spPr>
          <a:xfrm>
            <a:off x="5604370" y="1385175"/>
            <a:ext cx="1802293" cy="1550508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التاريخ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endParaRPr sz="4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"/>
          <p:cNvSpPr/>
          <p:nvPr/>
        </p:nvSpPr>
        <p:spPr>
          <a:xfrm>
            <a:off x="3656303" y="1388489"/>
            <a:ext cx="1802293" cy="1550508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الشهر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إبريل</a:t>
            </a:r>
            <a:endParaRPr sz="4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"/>
          <p:cNvSpPr/>
          <p:nvPr/>
        </p:nvSpPr>
        <p:spPr>
          <a:xfrm>
            <a:off x="1721483" y="1385175"/>
            <a:ext cx="1802293" cy="1550508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السنة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"/>
          <p:cNvSpPr/>
          <p:nvPr/>
        </p:nvSpPr>
        <p:spPr>
          <a:xfrm>
            <a:off x="5059128" y="525673"/>
            <a:ext cx="2347535" cy="5963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AE" sz="4800" b="1" i="0" u="none" strike="noStrike" cap="none">
                <a:solidFill>
                  <a:srgbClr val="FFFFFF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التقويم</a:t>
            </a:r>
            <a:endParaRPr sz="4800" b="1" i="0" u="none" strike="noStrike" cap="none">
              <a:solidFill>
                <a:srgbClr val="FFFFFF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sp>
        <p:nvSpPr>
          <p:cNvPr id="172" name="Google Shape;172;p3"/>
          <p:cNvSpPr/>
          <p:nvPr/>
        </p:nvSpPr>
        <p:spPr>
          <a:xfrm>
            <a:off x="10412307" y="1708074"/>
            <a:ext cx="1501130" cy="52046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أيام الأسبوع</a:t>
            </a:r>
            <a:endParaRPr sz="2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10532859" y="2406437"/>
            <a:ext cx="1398104" cy="484718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الأحد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"/>
          <p:cNvSpPr/>
          <p:nvPr/>
        </p:nvSpPr>
        <p:spPr>
          <a:xfrm>
            <a:off x="10532859" y="3005505"/>
            <a:ext cx="1398104" cy="484718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الإثنين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"/>
          <p:cNvSpPr/>
          <p:nvPr/>
        </p:nvSpPr>
        <p:spPr>
          <a:xfrm>
            <a:off x="10546775" y="3590542"/>
            <a:ext cx="1398104" cy="484718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الثلاثاء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10515333" y="4175579"/>
            <a:ext cx="1398104" cy="484718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الأربعاء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"/>
          <p:cNvSpPr/>
          <p:nvPr/>
        </p:nvSpPr>
        <p:spPr>
          <a:xfrm>
            <a:off x="10503462" y="4760616"/>
            <a:ext cx="1398104" cy="484718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الخميس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10515333" y="5359684"/>
            <a:ext cx="1398104" cy="484718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الجمعة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"/>
          <p:cNvSpPr/>
          <p:nvPr/>
        </p:nvSpPr>
        <p:spPr>
          <a:xfrm>
            <a:off x="10532859" y="5958752"/>
            <a:ext cx="1398104" cy="484718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السبت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"/>
          <p:cNvCxnSpPr/>
          <p:nvPr/>
        </p:nvCxnSpPr>
        <p:spPr>
          <a:xfrm>
            <a:off x="10266107" y="1573762"/>
            <a:ext cx="0" cy="4929809"/>
          </a:xfrm>
          <a:prstGeom prst="straightConnector1">
            <a:avLst/>
          </a:prstGeom>
          <a:noFill/>
          <a:ln w="9525" cap="flat" cmpd="sng">
            <a:solidFill>
              <a:srgbClr val="62721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3"/>
          <p:cNvSpPr/>
          <p:nvPr/>
        </p:nvSpPr>
        <p:spPr>
          <a:xfrm>
            <a:off x="256522" y="4281628"/>
            <a:ext cx="601625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"/>
          <p:cNvSpPr/>
          <p:nvPr/>
        </p:nvSpPr>
        <p:spPr>
          <a:xfrm>
            <a:off x="971162" y="4281628"/>
            <a:ext cx="55360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"/>
          <p:cNvSpPr/>
          <p:nvPr/>
        </p:nvSpPr>
        <p:spPr>
          <a:xfrm>
            <a:off x="1657069" y="4246793"/>
            <a:ext cx="55360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"/>
          <p:cNvSpPr/>
          <p:nvPr/>
        </p:nvSpPr>
        <p:spPr>
          <a:xfrm>
            <a:off x="2323687" y="4227473"/>
            <a:ext cx="55360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"/>
          <p:cNvSpPr/>
          <p:nvPr/>
        </p:nvSpPr>
        <p:spPr>
          <a:xfrm>
            <a:off x="3040928" y="4215063"/>
            <a:ext cx="55360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3765845" y="4215063"/>
            <a:ext cx="55360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"/>
          <p:cNvSpPr/>
          <p:nvPr/>
        </p:nvSpPr>
        <p:spPr>
          <a:xfrm>
            <a:off x="4480803" y="4224380"/>
            <a:ext cx="55360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"/>
          <p:cNvSpPr/>
          <p:nvPr/>
        </p:nvSpPr>
        <p:spPr>
          <a:xfrm>
            <a:off x="5288855" y="4239586"/>
            <a:ext cx="55360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"/>
          <p:cNvSpPr/>
          <p:nvPr/>
        </p:nvSpPr>
        <p:spPr>
          <a:xfrm>
            <a:off x="256524" y="4874316"/>
            <a:ext cx="587514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"/>
          <p:cNvSpPr/>
          <p:nvPr/>
        </p:nvSpPr>
        <p:spPr>
          <a:xfrm>
            <a:off x="902193" y="4845531"/>
            <a:ext cx="622572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"/>
          <p:cNvSpPr/>
          <p:nvPr/>
        </p:nvSpPr>
        <p:spPr>
          <a:xfrm>
            <a:off x="1574761" y="4844721"/>
            <a:ext cx="60699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"/>
          <p:cNvSpPr/>
          <p:nvPr/>
        </p:nvSpPr>
        <p:spPr>
          <a:xfrm>
            <a:off x="2265606" y="4844146"/>
            <a:ext cx="644764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"/>
          <p:cNvSpPr/>
          <p:nvPr/>
        </p:nvSpPr>
        <p:spPr>
          <a:xfrm>
            <a:off x="2979449" y="4828934"/>
            <a:ext cx="61235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"/>
          <p:cNvSpPr/>
          <p:nvPr/>
        </p:nvSpPr>
        <p:spPr>
          <a:xfrm>
            <a:off x="3722449" y="4852863"/>
            <a:ext cx="600252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"/>
          <p:cNvSpPr/>
          <p:nvPr/>
        </p:nvSpPr>
        <p:spPr>
          <a:xfrm>
            <a:off x="4425370" y="4851139"/>
            <a:ext cx="633758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5241696" y="4874315"/>
            <a:ext cx="603152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256523" y="5452689"/>
            <a:ext cx="58751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918616" y="5409396"/>
            <a:ext cx="584380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1561153" y="5409396"/>
            <a:ext cx="617664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2275839" y="5392941"/>
            <a:ext cx="649588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3022449" y="5395162"/>
            <a:ext cx="61246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3693069" y="5409396"/>
            <a:ext cx="623240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4425371" y="5409396"/>
            <a:ext cx="623297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40934" y="5408832"/>
            <a:ext cx="615320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3"/>
          <p:cNvCxnSpPr/>
          <p:nvPr/>
        </p:nvCxnSpPr>
        <p:spPr>
          <a:xfrm>
            <a:off x="6400838" y="3405809"/>
            <a:ext cx="0" cy="3069578"/>
          </a:xfrm>
          <a:prstGeom prst="straightConnector1">
            <a:avLst/>
          </a:prstGeom>
          <a:noFill/>
          <a:ln w="9525" cap="flat" cmpd="sng">
            <a:solidFill>
              <a:srgbClr val="62721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6" name="Google Shape;206;p3"/>
          <p:cNvSpPr/>
          <p:nvPr/>
        </p:nvSpPr>
        <p:spPr>
          <a:xfrm>
            <a:off x="8947951" y="3892102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يناير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7744912" y="3894352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فبراير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6541037" y="3911422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مارس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8965341" y="4538945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إبريل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7762302" y="4541195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مايو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558427" y="4558265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يونيو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938658" y="5143162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يوليو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7735619" y="5145412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أغسطس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6531744" y="5162482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سبتمبر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8956048" y="5790005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أكتوبر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"/>
          <p:cNvSpPr/>
          <p:nvPr/>
        </p:nvSpPr>
        <p:spPr>
          <a:xfrm>
            <a:off x="7753009" y="5792255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نوفمبر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6549134" y="5809325"/>
            <a:ext cx="1144883" cy="532469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AE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ديسمبر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"/>
          <p:cNvSpPr/>
          <p:nvPr/>
        </p:nvSpPr>
        <p:spPr>
          <a:xfrm>
            <a:off x="7488776" y="3133773"/>
            <a:ext cx="1943763" cy="59045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شهور السنة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1963884" y="2258329"/>
            <a:ext cx="1398104" cy="475308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ar-AE" sz="36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2021</a:t>
            </a:r>
            <a:endParaRPr sz="36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3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3924" y="75137"/>
            <a:ext cx="1501130" cy="132073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"/>
          <p:cNvSpPr/>
          <p:nvPr/>
        </p:nvSpPr>
        <p:spPr>
          <a:xfrm>
            <a:off x="2591809" y="3282808"/>
            <a:ext cx="1943763" cy="59045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ar-AE"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التاريخ</a:t>
            </a:r>
            <a:endParaRPr sz="3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271167" y="5969177"/>
            <a:ext cx="572334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18616" y="5977804"/>
            <a:ext cx="584379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1561151" y="5965104"/>
            <a:ext cx="626627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2275839" y="5961349"/>
            <a:ext cx="634407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3022449" y="5963570"/>
            <a:ext cx="597283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3722708" y="5965104"/>
            <a:ext cx="596739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425370" y="5965104"/>
            <a:ext cx="608119" cy="394195"/>
          </a:xfrm>
          <a:prstGeom prst="roundRect">
            <a:avLst>
              <a:gd name="adj" fmla="val 16667"/>
            </a:avLst>
          </a:prstGeom>
          <a:solidFill>
            <a:srgbClr val="D5E4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"/>
          <p:cNvSpPr txBox="1">
            <a:spLocks noGrp="1"/>
          </p:cNvSpPr>
          <p:nvPr>
            <p:ph type="title"/>
          </p:nvPr>
        </p:nvSpPr>
        <p:spPr>
          <a:xfrm>
            <a:off x="1605122" y="1467444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Sakkal Majalla"/>
              <a:buNone/>
            </a:pPr>
            <a:r>
              <a:rPr lang="ar-AE" sz="8000" b="1">
                <a:latin typeface="Sakkal Majalla"/>
                <a:ea typeface="Sakkal Majalla"/>
                <a:cs typeface="Sakkal Majalla"/>
                <a:sym typeface="Sakkal Majalla"/>
              </a:rPr>
              <a:t>هيَّا نلعَبُ</a:t>
            </a:r>
            <a:endParaRPr sz="8000" b="1"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234" name="Google Shape;23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5452" y="2568115"/>
            <a:ext cx="5420751" cy="317994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"/>
          <p:cNvSpPr/>
          <p:nvPr/>
        </p:nvSpPr>
        <p:spPr>
          <a:xfrm>
            <a:off x="8242479" y="1106834"/>
            <a:ext cx="2794716" cy="966663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التعلم القبلي</a:t>
            </a:r>
            <a:endParaRPr sz="24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"/>
          <p:cNvSpPr txBox="1">
            <a:spLocks noGrp="1"/>
          </p:cNvSpPr>
          <p:nvPr>
            <p:ph type="title"/>
          </p:nvPr>
        </p:nvSpPr>
        <p:spPr>
          <a:xfrm>
            <a:off x="1605122" y="152230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Sakkal Majalla"/>
              <a:buNone/>
            </a:pPr>
            <a:r>
              <a:rPr lang="ar-AE" sz="7200" b="1">
                <a:latin typeface="Sakkal Majalla"/>
                <a:ea typeface="Sakkal Majalla"/>
                <a:cs typeface="Sakkal Majalla"/>
                <a:sym typeface="Sakkal Majalla"/>
              </a:rPr>
              <a:t>هيا نشاهد هذا الفيديو </a:t>
            </a:r>
            <a:endParaRPr sz="7200" b="1"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241" name="Google Shape;24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0945" y="3116061"/>
            <a:ext cx="1621784" cy="1286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2261" y="4020277"/>
            <a:ext cx="2220468" cy="1761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9516" y="2925444"/>
            <a:ext cx="4992624" cy="3106864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5"/>
          <p:cNvSpPr/>
          <p:nvPr/>
        </p:nvSpPr>
        <p:spPr>
          <a:xfrm>
            <a:off x="8744755" y="771983"/>
            <a:ext cx="2794716" cy="966663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التمهيــد</a:t>
            </a:r>
            <a:endParaRPr sz="24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6"/>
          <p:cNvSpPr txBox="1"/>
          <p:nvPr/>
        </p:nvSpPr>
        <p:spPr>
          <a:xfrm>
            <a:off x="5019296" y="1604483"/>
            <a:ext cx="8229600" cy="266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0"/>
              <a:buFont typeface="Garamond"/>
              <a:buNone/>
            </a:pPr>
            <a:endParaRPr sz="9600" b="0" i="0" u="none" strike="noStrike" cap="none">
              <a:solidFill>
                <a:srgbClr val="62721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50" name="Google Shape;250;p6"/>
          <p:cNvSpPr txBox="1"/>
          <p:nvPr/>
        </p:nvSpPr>
        <p:spPr>
          <a:xfrm>
            <a:off x="3033803" y="893401"/>
            <a:ext cx="8229600" cy="266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721F"/>
              </a:buClr>
              <a:buSzPts val="5400"/>
              <a:buFont typeface="Garamond"/>
              <a:buNone/>
            </a:pPr>
            <a:r>
              <a:rPr lang="ar-AE" sz="5400" b="0" i="0" u="none" strike="noStrike" cap="none">
                <a:solidFill>
                  <a:srgbClr val="62721F"/>
                </a:solidFill>
                <a:latin typeface="Garamond"/>
                <a:ea typeface="Garamond"/>
                <a:cs typeface="Garamond"/>
                <a:sym typeface="Garamond"/>
              </a:rPr>
              <a:t>لُعْبَةُ الْعَنْبَرِ</a:t>
            </a:r>
            <a:endParaRPr sz="5400" b="0" i="0" u="none" strike="noStrike" cap="none">
              <a:solidFill>
                <a:srgbClr val="62721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51" name="Google Shape;251;p6"/>
          <p:cNvSpPr/>
          <p:nvPr/>
        </p:nvSpPr>
        <p:spPr>
          <a:xfrm>
            <a:off x="5004929" y="4059818"/>
            <a:ext cx="4572000" cy="900333"/>
          </a:xfrm>
          <a:prstGeom prst="flowChartAlternateProcess">
            <a:avLst/>
          </a:prstGeom>
          <a:gradFill>
            <a:gsLst>
              <a:gs pos="0">
                <a:srgbClr val="F1D5CA"/>
              </a:gs>
              <a:gs pos="100000">
                <a:srgbClr val="E09B79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0" i="0" u="none" strike="noStrike" cap="none">
                <a:solidFill>
                  <a:schemeClr val="dk1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مَهَارَاتِي فِي الْقِرَاءَةِ صـ 60</a:t>
            </a:r>
            <a:endParaRPr sz="3200" b="0" i="0" u="none" strike="noStrike" cap="none">
              <a:solidFill>
                <a:schemeClr val="dk1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252" name="Google Shape;252;p6"/>
          <p:cNvPicPr preferRelativeResize="0"/>
          <p:nvPr/>
        </p:nvPicPr>
        <p:blipFill rotWithShape="1">
          <a:blip r:embed="rId3">
            <a:alphaModFix/>
          </a:blip>
          <a:srcRect l="8945"/>
          <a:stretch/>
        </p:blipFill>
        <p:spPr>
          <a:xfrm>
            <a:off x="1081824" y="1781782"/>
            <a:ext cx="3425782" cy="3511435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21" y="588183"/>
            <a:ext cx="5119370" cy="99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7"/>
          <p:cNvPicPr preferRelativeResize="0"/>
          <p:nvPr/>
        </p:nvPicPr>
        <p:blipFill rotWithShape="1">
          <a:blip r:embed="rId4">
            <a:alphaModFix/>
          </a:blip>
          <a:srcRect b="13379"/>
          <a:stretch/>
        </p:blipFill>
        <p:spPr>
          <a:xfrm>
            <a:off x="5471160" y="1069975"/>
            <a:ext cx="6773594" cy="5788026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7"/>
          <p:cNvSpPr txBox="1"/>
          <p:nvPr/>
        </p:nvSpPr>
        <p:spPr>
          <a:xfrm>
            <a:off x="2148840" y="2438400"/>
            <a:ext cx="893064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ar-AE"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الْقِرَاءَةُ التَّصَفُّحِيَّةُ</a:t>
            </a:r>
            <a:endParaRPr sz="6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0" name="Google Shape;260;p7"/>
          <p:cNvGrpSpPr/>
          <p:nvPr/>
        </p:nvGrpSpPr>
        <p:grpSpPr>
          <a:xfrm>
            <a:off x="314186" y="1670441"/>
            <a:ext cx="5350117" cy="4790380"/>
            <a:chOff x="799" y="712595"/>
            <a:chExt cx="5350117" cy="4790380"/>
          </a:xfrm>
        </p:grpSpPr>
        <p:sp>
          <p:nvSpPr>
            <p:cNvPr id="261" name="Google Shape;261;p7"/>
            <p:cNvSpPr/>
            <p:nvPr/>
          </p:nvSpPr>
          <p:spPr>
            <a:xfrm>
              <a:off x="1831316" y="712595"/>
              <a:ext cx="1702940" cy="1106911"/>
            </a:xfrm>
            <a:prstGeom prst="roundRect">
              <a:avLst>
                <a:gd name="adj" fmla="val 16667"/>
              </a:avLst>
            </a:prstGeom>
            <a:blipFill rotWithShape="1">
              <a:blip r:embed="rId5">
                <a:alphaModFix/>
              </a:blip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"/>
            <p:cNvSpPr txBox="1"/>
            <p:nvPr/>
          </p:nvSpPr>
          <p:spPr>
            <a:xfrm>
              <a:off x="1885351" y="766630"/>
              <a:ext cx="1594870" cy="998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ar-AE" sz="2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عنوان النص</a:t>
              </a:r>
              <a:endPara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834804" y="1256753"/>
              <a:ext cx="3661033" cy="36610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880" y="7408"/>
                  </a:moveTo>
                  <a:lnTo>
                    <a:pt x="88880" y="7408"/>
                  </a:lnTo>
                  <a:cubicBezTo>
                    <a:pt x="102352" y="14806"/>
                    <a:pt x="112472" y="27092"/>
                    <a:pt x="117152" y="41732"/>
                  </a:cubicBezTo>
                </a:path>
              </a:pathLst>
            </a:custGeom>
            <a:noFill/>
            <a:ln w="9525" cap="flat" cmpd="sng">
              <a:solidFill>
                <a:srgbClr val="3997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3647976" y="2543112"/>
              <a:ext cx="1702940" cy="1106911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7"/>
            <p:cNvSpPr txBox="1"/>
            <p:nvPr/>
          </p:nvSpPr>
          <p:spPr>
            <a:xfrm>
              <a:off x="3702011" y="2597147"/>
              <a:ext cx="1594870" cy="998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ar-AE" sz="2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شكل النص</a:t>
              </a:r>
              <a:endPara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825756" y="1305309"/>
              <a:ext cx="3661033" cy="36610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452" y="77298"/>
                  </a:moveTo>
                  <a:lnTo>
                    <a:pt x="117452" y="77298"/>
                  </a:lnTo>
                  <a:cubicBezTo>
                    <a:pt x="112918" y="92357"/>
                    <a:pt x="102653" y="105033"/>
                    <a:pt x="88866" y="112600"/>
                  </a:cubicBezTo>
                </a:path>
              </a:pathLst>
            </a:custGeom>
            <a:noFill/>
            <a:ln w="9525" cap="flat" cmpd="sng">
              <a:solidFill>
                <a:srgbClr val="446E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1821614" y="4396064"/>
              <a:ext cx="1702940" cy="1106911"/>
            </a:xfrm>
            <a:prstGeom prst="roundRect">
              <a:avLst>
                <a:gd name="adj" fmla="val 16667"/>
              </a:avLst>
            </a:prstGeom>
            <a:blipFill rotWithShape="1">
              <a:blip r:embed="rId6">
                <a:alphaModFix/>
              </a:blip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7"/>
            <p:cNvSpPr txBox="1"/>
            <p:nvPr/>
          </p:nvSpPr>
          <p:spPr>
            <a:xfrm>
              <a:off x="1875649" y="4450099"/>
              <a:ext cx="1594870" cy="998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ar-AE" sz="2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مصدر النص</a:t>
              </a:r>
              <a:endPara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861633" y="1296487"/>
              <a:ext cx="3661033" cy="36610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1063" y="112561"/>
                  </a:moveTo>
                  <a:lnTo>
                    <a:pt x="31063" y="112561"/>
                  </a:lnTo>
                  <a:cubicBezTo>
                    <a:pt x="17401" y="105039"/>
                    <a:pt x="7205" y="92494"/>
                    <a:pt x="2634" y="77583"/>
                  </a:cubicBezTo>
                </a:path>
              </a:pathLst>
            </a:custGeom>
            <a:noFill/>
            <a:ln w="9525" cap="flat" cmpd="sng">
              <a:solidFill>
                <a:srgbClr val="A239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799" y="2543112"/>
              <a:ext cx="1702940" cy="1106911"/>
            </a:xfrm>
            <a:prstGeom prst="roundRect">
              <a:avLst>
                <a:gd name="adj" fmla="val 16667"/>
              </a:avLst>
            </a:prstGeom>
            <a:solidFill>
              <a:srgbClr val="B68D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7"/>
            <p:cNvSpPr txBox="1"/>
            <p:nvPr/>
          </p:nvSpPr>
          <p:spPr>
            <a:xfrm>
              <a:off x="54834" y="2597147"/>
              <a:ext cx="1594870" cy="998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ar-AE" sz="2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الصور الموجودة</a:t>
              </a:r>
              <a:endPara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852269" y="1266051"/>
              <a:ext cx="3661033" cy="36610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48" y="41425"/>
                  </a:moveTo>
                  <a:lnTo>
                    <a:pt x="2948" y="41425"/>
                  </a:lnTo>
                  <a:cubicBezTo>
                    <a:pt x="7741" y="26704"/>
                    <a:pt x="18038" y="14405"/>
                    <a:pt x="31688" y="7100"/>
                  </a:cubicBezTo>
                </a:path>
              </a:pathLst>
            </a:custGeom>
            <a:noFill/>
            <a:ln w="9525" cap="flat" cmpd="sng">
              <a:solidFill>
                <a:srgbClr val="D777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3908" y="5000222"/>
            <a:ext cx="5438888" cy="5769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8460" y="-43530"/>
            <a:ext cx="3633423" cy="182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6986480">
            <a:off x="6848036" y="5382848"/>
            <a:ext cx="2856197" cy="144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2946930" y="4592811"/>
            <a:ext cx="2337844" cy="132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8"/>
          <p:cNvPicPr preferRelativeResize="0"/>
          <p:nvPr/>
        </p:nvPicPr>
        <p:blipFill rotWithShape="1">
          <a:blip r:embed="rId6">
            <a:alphaModFix/>
          </a:blip>
          <a:srcRect l="8945"/>
          <a:stretch/>
        </p:blipFill>
        <p:spPr>
          <a:xfrm>
            <a:off x="1081824" y="1781782"/>
            <a:ext cx="2646082" cy="3511435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0032" y="734096"/>
            <a:ext cx="6413679" cy="553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9" descr="صورة تحتوي على عنصر, مرآة&#10;&#10;تم إنشاء الوصف تلقائياً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9429" y="5306094"/>
            <a:ext cx="5769735" cy="172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9"/>
          <p:cNvPicPr preferRelativeResize="0"/>
          <p:nvPr/>
        </p:nvPicPr>
        <p:blipFill rotWithShape="1">
          <a:blip r:embed="rId5">
            <a:alphaModFix/>
          </a:blip>
          <a:srcRect l="8945"/>
          <a:stretch/>
        </p:blipFill>
        <p:spPr>
          <a:xfrm>
            <a:off x="1506827" y="1747336"/>
            <a:ext cx="3232602" cy="3511435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0"/>
          <p:cNvSpPr/>
          <p:nvPr/>
        </p:nvSpPr>
        <p:spPr>
          <a:xfrm>
            <a:off x="761781" y="875763"/>
            <a:ext cx="1549944" cy="1528914"/>
          </a:xfrm>
          <a:prstGeom prst="ellipse">
            <a:avLst/>
          </a:prstGeom>
          <a:solidFill>
            <a:srgbClr val="62721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96"/>
              <a:buFont typeface="Arial"/>
              <a:buNone/>
            </a:pPr>
            <a:endParaRPr sz="6096" b="1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6427" y="618186"/>
            <a:ext cx="8223193" cy="556367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0"/>
          <p:cNvSpPr txBox="1"/>
          <p:nvPr/>
        </p:nvSpPr>
        <p:spPr>
          <a:xfrm>
            <a:off x="5227975" y="2782500"/>
            <a:ext cx="2062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ar-AE" sz="30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لعبة العنبر</a:t>
            </a:r>
            <a:endParaRPr sz="3000" b="1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96" name="Google Shape;296;p10"/>
          <p:cNvSpPr txBox="1"/>
          <p:nvPr/>
        </p:nvSpPr>
        <p:spPr>
          <a:xfrm>
            <a:off x="3289850" y="3404150"/>
            <a:ext cx="3851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دليل الألعاب الشعبية العمانية / الآلعاب والرياضات التقليدية العمانية</a:t>
            </a:r>
            <a:endParaRPr sz="2400" b="1" i="0" u="none" strike="noStrike" cap="none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8458200" y="4745925"/>
            <a:ext cx="521700" cy="9234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1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Sakkal Majalla"/>
              <a:buNone/>
            </a:pPr>
            <a:r>
              <a:rPr lang="ar-AE" sz="4400" b="1">
                <a:solidFill>
                  <a:srgbClr val="FF0000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الألعاب الشعبية</a:t>
            </a:r>
            <a:endParaRPr sz="4400" b="1">
              <a:solidFill>
                <a:srgbClr val="FF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sp>
        <p:nvSpPr>
          <p:cNvPr id="303" name="Google Shape;303;p11"/>
          <p:cNvSpPr txBox="1"/>
          <p:nvPr/>
        </p:nvSpPr>
        <p:spPr>
          <a:xfrm>
            <a:off x="766833" y="3253346"/>
            <a:ext cx="6896101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AE" sz="3200" b="1" i="0" u="none" strike="noStrike" cap="none">
                <a:solidFill>
                  <a:srgbClr val="2C7153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تعتبرجزءًا لا يتجزأ من المورثِ الثقافي والشعبي، وهي إلى جانب ما فيها من تسلية وترفيه وترويح عن النفس، تُسهم في تنمية شخصية الطفل في نختلف الجوانب الاجتماعية والتربوية والتعليمية والجسمية. 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1" descr="الألعاب الشعبية | اشهر الالعاب الشعبية القديمة وطريقة اللعب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05" name="Google Shape;30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22641" y="2743200"/>
            <a:ext cx="3552825" cy="273038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568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726" y="0"/>
            <a:ext cx="5119370" cy="99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2"/>
          <p:cNvPicPr preferRelativeResize="0"/>
          <p:nvPr/>
        </p:nvPicPr>
        <p:blipFill rotWithShape="1">
          <a:blip r:embed="rId4">
            <a:alphaModFix/>
          </a:blip>
          <a:srcRect b="10931"/>
          <a:stretch/>
        </p:blipFill>
        <p:spPr>
          <a:xfrm>
            <a:off x="571179" y="1077240"/>
            <a:ext cx="10697835" cy="537464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411"/>
              </a:srgbClr>
            </a:outerShdw>
          </a:effectLst>
        </p:spPr>
      </p:pic>
      <p:sp>
        <p:nvSpPr>
          <p:cNvPr id="312" name="Google Shape;312;p12"/>
          <p:cNvSpPr txBox="1"/>
          <p:nvPr/>
        </p:nvSpPr>
        <p:spPr>
          <a:xfrm>
            <a:off x="2727960" y="3185160"/>
            <a:ext cx="519684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ar-AE"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الْقِرَاءَةُ الْجَهِيرَةُ</a:t>
            </a:r>
            <a:endParaRPr sz="8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"/>
          <p:cNvSpPr/>
          <p:nvPr/>
        </p:nvSpPr>
        <p:spPr>
          <a:xfrm>
            <a:off x="3745451" y="3389055"/>
            <a:ext cx="5570756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ar-AE" sz="13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لنقرأ معًا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p13" descr="A picture containing object, towel, foo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0091" t="7729" b="75072"/>
          <a:stretch/>
        </p:blipFill>
        <p:spPr>
          <a:xfrm flipH="1">
            <a:off x="6957304" y="1096686"/>
            <a:ext cx="3846686" cy="1179443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3"/>
          <p:cNvSpPr/>
          <p:nvPr/>
        </p:nvSpPr>
        <p:spPr>
          <a:xfrm>
            <a:off x="7847349" y="1318194"/>
            <a:ext cx="265329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ar-AE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القراءة الجهيرة</a:t>
            </a:r>
            <a:endParaRPr sz="4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p13" descr="ÙØªÙØ¬Ø© Ø¨Ø­Ø« Ø§ÙØµÙØ± Ø¹Ù Ø§Ø¨Ø­Ø«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990" y="1407896"/>
            <a:ext cx="2258712" cy="4320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14" descr="World Book Day 2020 | Southfields Primary Schoo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37030" y="3992450"/>
            <a:ext cx="4104705" cy="4104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5623" y="1565437"/>
            <a:ext cx="7366715" cy="37535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6834" y="1700013"/>
            <a:ext cx="7482625" cy="360997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sp>
        <p:nvSpPr>
          <p:cNvPr id="332" name="Google Shape;332;p15"/>
          <p:cNvSpPr/>
          <p:nvPr/>
        </p:nvSpPr>
        <p:spPr>
          <a:xfrm>
            <a:off x="3470855" y="141668"/>
            <a:ext cx="5254581" cy="126213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AE" sz="4800" b="1" i="0" u="none" strike="noStrike" cap="none">
                <a:solidFill>
                  <a:schemeClr val="lt1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تعاون ومشاركة</a:t>
            </a:r>
            <a:endParaRPr sz="4800" b="1" i="0" u="none" strike="noStrike" cap="none">
              <a:solidFill>
                <a:schemeClr val="lt1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333" name="Google Shape;333;p15" descr="World Book Day 2020 | Southfields Primary Schoo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9758" y="3814093"/>
            <a:ext cx="4169099" cy="416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"/>
          <p:cNvSpPr/>
          <p:nvPr/>
        </p:nvSpPr>
        <p:spPr>
          <a:xfrm>
            <a:off x="3580710" y="90153"/>
            <a:ext cx="5254581" cy="126213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AE" sz="4800" b="1" i="0" u="none" strike="noStrike" cap="none">
                <a:solidFill>
                  <a:schemeClr val="lt1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فوائد اللعبة</a:t>
            </a:r>
            <a:endParaRPr sz="4800" b="1" i="0" u="none" strike="noStrike" cap="none">
              <a:solidFill>
                <a:schemeClr val="lt1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339" name="Google Shape;33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8502" y="1609860"/>
            <a:ext cx="7250806" cy="365116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pic>
        <p:nvPicPr>
          <p:cNvPr id="340" name="Google Shape;340;p16" descr="World Book Day 2020 | Southfields Primary Schoo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72636" y="3863662"/>
            <a:ext cx="4169099" cy="416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7"/>
          <p:cNvSpPr/>
          <p:nvPr/>
        </p:nvSpPr>
        <p:spPr>
          <a:xfrm>
            <a:off x="3650847" y="141667"/>
            <a:ext cx="5254581" cy="126213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AE" sz="4800" b="1" i="0" u="none" strike="noStrike" cap="none">
                <a:solidFill>
                  <a:schemeClr val="lt1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قواعد اللعبة وأدواتها</a:t>
            </a:r>
            <a:endParaRPr sz="4800" b="1" i="0" u="none" strike="noStrike" cap="none">
              <a:solidFill>
                <a:schemeClr val="lt1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346" name="Google Shape;346;p17" descr="World Book Day 2020 | Southfields Primary Schoo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85515" y="3786389"/>
            <a:ext cx="4169099" cy="416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0326" y="2575775"/>
            <a:ext cx="5395625" cy="1983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42649" y="3786389"/>
            <a:ext cx="1997835" cy="3058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8"/>
          <p:cNvSpPr/>
          <p:nvPr/>
        </p:nvSpPr>
        <p:spPr>
          <a:xfrm>
            <a:off x="3323133" y="145860"/>
            <a:ext cx="5254581" cy="126213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AE" sz="4800" b="1" i="0" u="none" strike="noStrike" cap="none">
                <a:solidFill>
                  <a:schemeClr val="lt1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قواعد اللعبة وأدواتها</a:t>
            </a:r>
            <a:endParaRPr sz="4800" b="1" i="0" u="none" strike="noStrike" cap="none">
              <a:solidFill>
                <a:schemeClr val="lt1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354" name="Google Shape;354;p18" descr="World Book Day 2020 | Southfields Primary Schoo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1273" y="3837904"/>
            <a:ext cx="4169099" cy="416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95147" y="2102051"/>
            <a:ext cx="7278333" cy="2779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68145" y="3982368"/>
            <a:ext cx="1390650" cy="253434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9"/>
          <p:cNvSpPr/>
          <p:nvPr/>
        </p:nvSpPr>
        <p:spPr>
          <a:xfrm>
            <a:off x="3529003" y="51516"/>
            <a:ext cx="5254581" cy="126213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AE" sz="4800" b="1" i="0" u="none" strike="noStrike" cap="none">
                <a:solidFill>
                  <a:schemeClr val="lt1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الغاية من اللعبة</a:t>
            </a:r>
            <a:endParaRPr sz="4800" b="1" i="0" u="none" strike="noStrike" cap="none">
              <a:solidFill>
                <a:schemeClr val="lt1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362" name="Google Shape;36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1380" y="1725769"/>
            <a:ext cx="7135280" cy="3569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9" descr="World Book Day 2020 | Southfields Primary Schoo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01425" y="3736699"/>
            <a:ext cx="4169099" cy="416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0"/>
          <p:cNvSpPr/>
          <p:nvPr/>
        </p:nvSpPr>
        <p:spPr>
          <a:xfrm>
            <a:off x="3162802" y="25758"/>
            <a:ext cx="5976181" cy="126213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AE" sz="4800" b="1" i="0" u="none" strike="noStrike" cap="none">
                <a:solidFill>
                  <a:schemeClr val="lt1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المعنى الحقيقي للنشاط الرياضي</a:t>
            </a:r>
            <a:endParaRPr sz="4800" b="1" i="0" u="none" strike="noStrike" cap="none">
              <a:solidFill>
                <a:schemeClr val="lt1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pic>
        <p:nvPicPr>
          <p:cNvPr id="369" name="Google Shape;369;p20" descr="World Book Day 2020 | Southfields Primary Schoo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24152" y="3778511"/>
            <a:ext cx="4169099" cy="416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6570" y="2205463"/>
            <a:ext cx="7428647" cy="2740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21"/>
          <p:cNvGrpSpPr/>
          <p:nvPr/>
        </p:nvGrpSpPr>
        <p:grpSpPr>
          <a:xfrm>
            <a:off x="6558806" y="1526116"/>
            <a:ext cx="4483697" cy="1120924"/>
            <a:chOff x="876" y="103899"/>
            <a:chExt cx="4483697" cy="1120924"/>
          </a:xfrm>
        </p:grpSpPr>
        <p:sp>
          <p:nvSpPr>
            <p:cNvPr id="376" name="Google Shape;376;p21"/>
            <p:cNvSpPr/>
            <p:nvPr/>
          </p:nvSpPr>
          <p:spPr>
            <a:xfrm>
              <a:off x="2616366" y="103899"/>
              <a:ext cx="1868207" cy="1120924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1"/>
            <p:cNvSpPr txBox="1"/>
            <p:nvPr/>
          </p:nvSpPr>
          <p:spPr>
            <a:xfrm>
              <a:off x="2649197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100" tIns="198100" rIns="198100" bIns="1981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Garamond"/>
                <a:buNone/>
              </a:pPr>
              <a:r>
                <a:rPr lang="ar-AE" sz="52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أفقه</a:t>
              </a:r>
              <a:endParaRPr sz="5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78" name="Google Shape;378;p21"/>
            <p:cNvSpPr/>
            <p:nvPr/>
          </p:nvSpPr>
          <p:spPr>
            <a:xfrm rot="10800000">
              <a:off x="2055904" y="432703"/>
              <a:ext cx="396059" cy="463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1"/>
            <p:cNvSpPr txBox="1"/>
            <p:nvPr/>
          </p:nvSpPr>
          <p:spPr>
            <a:xfrm>
              <a:off x="2174722" y="525366"/>
              <a:ext cx="277241" cy="277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80" name="Google Shape;380;p21"/>
            <p:cNvSpPr/>
            <p:nvPr/>
          </p:nvSpPr>
          <p:spPr>
            <a:xfrm>
              <a:off x="876" y="103899"/>
              <a:ext cx="1868207" cy="1120924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21"/>
            <p:cNvSpPr txBox="1"/>
            <p:nvPr/>
          </p:nvSpPr>
          <p:spPr>
            <a:xfrm>
              <a:off x="33707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100" tIns="198100" rIns="198100" bIns="1981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Garamond"/>
                <a:buNone/>
              </a:pPr>
              <a:r>
                <a:rPr lang="ar-AE" sz="52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أعلم</a:t>
              </a:r>
              <a:endParaRPr sz="5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382" name="Google Shape;382;p21"/>
          <p:cNvGrpSpPr/>
          <p:nvPr/>
        </p:nvGrpSpPr>
        <p:grpSpPr>
          <a:xfrm>
            <a:off x="1211653" y="1574205"/>
            <a:ext cx="4484573" cy="1120924"/>
            <a:chOff x="876" y="103899"/>
            <a:chExt cx="4484573" cy="1120924"/>
          </a:xfrm>
        </p:grpSpPr>
        <p:sp>
          <p:nvSpPr>
            <p:cNvPr id="383" name="Google Shape;383;p21"/>
            <p:cNvSpPr/>
            <p:nvPr/>
          </p:nvSpPr>
          <p:spPr>
            <a:xfrm>
              <a:off x="2617242" y="103899"/>
              <a:ext cx="1868207" cy="1120924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21"/>
            <p:cNvSpPr txBox="1"/>
            <p:nvPr/>
          </p:nvSpPr>
          <p:spPr>
            <a:xfrm>
              <a:off x="2650073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aramond"/>
                <a:buNone/>
              </a:pPr>
              <a:r>
                <a:rPr lang="ar-AE" sz="40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التصويب</a:t>
              </a:r>
              <a:endParaRPr sz="4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85" name="Google Shape;385;p21"/>
            <p:cNvSpPr/>
            <p:nvPr/>
          </p:nvSpPr>
          <p:spPr>
            <a:xfrm rot="10800000">
              <a:off x="2056123" y="432703"/>
              <a:ext cx="396524" cy="463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21"/>
            <p:cNvSpPr txBox="1"/>
            <p:nvPr/>
          </p:nvSpPr>
          <p:spPr>
            <a:xfrm>
              <a:off x="2175080" y="525366"/>
              <a:ext cx="277567" cy="277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87" name="Google Shape;387;p21"/>
            <p:cNvSpPr/>
            <p:nvPr/>
          </p:nvSpPr>
          <p:spPr>
            <a:xfrm>
              <a:off x="876" y="103899"/>
              <a:ext cx="1868207" cy="1120924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21"/>
            <p:cNvSpPr txBox="1"/>
            <p:nvPr/>
          </p:nvSpPr>
          <p:spPr>
            <a:xfrm>
              <a:off x="33707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186675" bIns="18667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900"/>
                <a:buFont typeface="Garamond"/>
                <a:buNone/>
              </a:pPr>
              <a:r>
                <a:rPr lang="ar-AE" sz="49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التوجيه</a:t>
              </a:r>
              <a:endParaRPr sz="4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389" name="Google Shape;389;p21"/>
          <p:cNvGrpSpPr/>
          <p:nvPr/>
        </p:nvGrpSpPr>
        <p:grpSpPr>
          <a:xfrm>
            <a:off x="6603092" y="3017216"/>
            <a:ext cx="4400758" cy="1113778"/>
            <a:chOff x="0" y="114374"/>
            <a:chExt cx="4400758" cy="1113778"/>
          </a:xfrm>
        </p:grpSpPr>
        <p:sp>
          <p:nvSpPr>
            <p:cNvPr id="390" name="Google Shape;390;p21"/>
            <p:cNvSpPr/>
            <p:nvPr/>
          </p:nvSpPr>
          <p:spPr>
            <a:xfrm>
              <a:off x="2567467" y="114374"/>
              <a:ext cx="1833291" cy="1099974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21"/>
            <p:cNvSpPr txBox="1"/>
            <p:nvPr/>
          </p:nvSpPr>
          <p:spPr>
            <a:xfrm>
              <a:off x="2599684" y="146591"/>
              <a:ext cx="1768857" cy="1035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5725" tIns="205725" rIns="205725" bIns="20572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400"/>
                <a:buFont typeface="Garamond"/>
                <a:buNone/>
              </a:pPr>
              <a:r>
                <a:rPr lang="ar-AE" sz="54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يافعًا</a:t>
              </a:r>
              <a:endParaRPr sz="5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92" name="Google Shape;392;p21"/>
            <p:cNvSpPr/>
            <p:nvPr/>
          </p:nvSpPr>
          <p:spPr>
            <a:xfrm rot="10781516">
              <a:off x="2016832" y="443876"/>
              <a:ext cx="389118" cy="45465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21"/>
            <p:cNvSpPr txBox="1"/>
            <p:nvPr/>
          </p:nvSpPr>
          <p:spPr>
            <a:xfrm rot="-18484">
              <a:off x="2133566" y="534493"/>
              <a:ext cx="272383" cy="2727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94" name="Google Shape;394;p21"/>
            <p:cNvSpPr/>
            <p:nvPr/>
          </p:nvSpPr>
          <p:spPr>
            <a:xfrm>
              <a:off x="0" y="128178"/>
              <a:ext cx="1833291" cy="1099974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1"/>
            <p:cNvSpPr txBox="1"/>
            <p:nvPr/>
          </p:nvSpPr>
          <p:spPr>
            <a:xfrm>
              <a:off x="32217" y="160395"/>
              <a:ext cx="1768857" cy="1035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4300" tIns="194300" rIns="194300" bIns="1943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100"/>
                <a:buFont typeface="Garamond"/>
                <a:buNone/>
              </a:pPr>
              <a:r>
                <a:rPr lang="ar-AE" sz="51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شابًا</a:t>
              </a:r>
              <a:endParaRPr sz="5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396" name="Google Shape;396;p21"/>
          <p:cNvGrpSpPr/>
          <p:nvPr/>
        </p:nvGrpSpPr>
        <p:grpSpPr>
          <a:xfrm>
            <a:off x="1210777" y="3037245"/>
            <a:ext cx="4484573" cy="1120924"/>
            <a:chOff x="0" y="103899"/>
            <a:chExt cx="4484573" cy="1120924"/>
          </a:xfrm>
        </p:grpSpPr>
        <p:sp>
          <p:nvSpPr>
            <p:cNvPr id="397" name="Google Shape;397;p21"/>
            <p:cNvSpPr/>
            <p:nvPr/>
          </p:nvSpPr>
          <p:spPr>
            <a:xfrm>
              <a:off x="2616366" y="103899"/>
              <a:ext cx="1868207" cy="1120924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1"/>
            <p:cNvSpPr txBox="1"/>
            <p:nvPr/>
          </p:nvSpPr>
          <p:spPr>
            <a:xfrm>
              <a:off x="2649197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75" tIns="182875" rIns="182875" bIns="18287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Garamond"/>
                <a:buNone/>
              </a:pPr>
              <a:r>
                <a:rPr lang="ar-AE" sz="48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متفاديًا </a:t>
              </a:r>
              <a:endParaRPr sz="4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99" name="Google Shape;399;p21"/>
            <p:cNvSpPr/>
            <p:nvPr/>
          </p:nvSpPr>
          <p:spPr>
            <a:xfrm rot="10800000">
              <a:off x="2055247" y="432703"/>
              <a:ext cx="396524" cy="463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1"/>
            <p:cNvSpPr txBox="1"/>
            <p:nvPr/>
          </p:nvSpPr>
          <p:spPr>
            <a:xfrm>
              <a:off x="2174204" y="525366"/>
              <a:ext cx="277567" cy="277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01" name="Google Shape;401;p21"/>
            <p:cNvSpPr/>
            <p:nvPr/>
          </p:nvSpPr>
          <p:spPr>
            <a:xfrm>
              <a:off x="0" y="103899"/>
              <a:ext cx="1868207" cy="1120924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1"/>
            <p:cNvSpPr txBox="1"/>
            <p:nvPr/>
          </p:nvSpPr>
          <p:spPr>
            <a:xfrm>
              <a:off x="32831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aramond"/>
                <a:buNone/>
              </a:pPr>
              <a:r>
                <a:rPr lang="ar-AE" sz="40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مبتعدًا</a:t>
              </a:r>
              <a:endParaRPr sz="4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403" name="Google Shape;403;p21"/>
          <p:cNvGrpSpPr/>
          <p:nvPr/>
        </p:nvGrpSpPr>
        <p:grpSpPr>
          <a:xfrm>
            <a:off x="6544739" y="4487366"/>
            <a:ext cx="4483697" cy="1120924"/>
            <a:chOff x="876" y="103899"/>
            <a:chExt cx="4483697" cy="1120924"/>
          </a:xfrm>
        </p:grpSpPr>
        <p:sp>
          <p:nvSpPr>
            <p:cNvPr id="404" name="Google Shape;404;p21"/>
            <p:cNvSpPr/>
            <p:nvPr/>
          </p:nvSpPr>
          <p:spPr>
            <a:xfrm>
              <a:off x="2616366" y="103899"/>
              <a:ext cx="1868207" cy="1120924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21"/>
            <p:cNvSpPr txBox="1"/>
            <p:nvPr/>
          </p:nvSpPr>
          <p:spPr>
            <a:xfrm>
              <a:off x="2649197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Garamond"/>
                <a:buNone/>
              </a:pPr>
              <a:r>
                <a:rPr lang="ar-AE" sz="36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الكلل</a:t>
              </a:r>
              <a:endParaRPr sz="3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06" name="Google Shape;406;p21"/>
            <p:cNvSpPr/>
            <p:nvPr/>
          </p:nvSpPr>
          <p:spPr>
            <a:xfrm rot="10800000">
              <a:off x="2055904" y="432703"/>
              <a:ext cx="396059" cy="463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1"/>
            <p:cNvSpPr txBox="1"/>
            <p:nvPr/>
          </p:nvSpPr>
          <p:spPr>
            <a:xfrm>
              <a:off x="2174722" y="525366"/>
              <a:ext cx="277241" cy="277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08" name="Google Shape;408;p21"/>
            <p:cNvSpPr/>
            <p:nvPr/>
          </p:nvSpPr>
          <p:spPr>
            <a:xfrm>
              <a:off x="876" y="103899"/>
              <a:ext cx="1868207" cy="1120924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21"/>
            <p:cNvSpPr txBox="1"/>
            <p:nvPr/>
          </p:nvSpPr>
          <p:spPr>
            <a:xfrm>
              <a:off x="33707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aramond"/>
                <a:buNone/>
              </a:pPr>
              <a:r>
                <a:rPr lang="ar-AE" sz="40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التعب</a:t>
              </a:r>
              <a:endParaRPr sz="4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410" name="Google Shape;410;p21"/>
          <p:cNvGrpSpPr/>
          <p:nvPr/>
        </p:nvGrpSpPr>
        <p:grpSpPr>
          <a:xfrm>
            <a:off x="1226893" y="4500285"/>
            <a:ext cx="4483697" cy="1120924"/>
            <a:chOff x="876" y="103899"/>
            <a:chExt cx="4483697" cy="1120924"/>
          </a:xfrm>
        </p:grpSpPr>
        <p:sp>
          <p:nvSpPr>
            <p:cNvPr id="411" name="Google Shape;411;p21"/>
            <p:cNvSpPr/>
            <p:nvPr/>
          </p:nvSpPr>
          <p:spPr>
            <a:xfrm>
              <a:off x="2616366" y="103899"/>
              <a:ext cx="1868207" cy="1120924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21"/>
            <p:cNvSpPr txBox="1"/>
            <p:nvPr/>
          </p:nvSpPr>
          <p:spPr>
            <a:xfrm>
              <a:off x="2649197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179050" rIns="179050" bIns="17905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Garamond"/>
                <a:buNone/>
              </a:pPr>
              <a:r>
                <a:rPr lang="ar-AE" sz="47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المعية</a:t>
              </a:r>
              <a:endParaRPr sz="47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13" name="Google Shape;413;p21"/>
            <p:cNvSpPr/>
            <p:nvPr/>
          </p:nvSpPr>
          <p:spPr>
            <a:xfrm rot="10800000">
              <a:off x="2055904" y="432703"/>
              <a:ext cx="396059" cy="4633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21"/>
            <p:cNvSpPr txBox="1"/>
            <p:nvPr/>
          </p:nvSpPr>
          <p:spPr>
            <a:xfrm>
              <a:off x="2174722" y="525366"/>
              <a:ext cx="277241" cy="277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15" name="Google Shape;415;p21"/>
            <p:cNvSpPr/>
            <p:nvPr/>
          </p:nvSpPr>
          <p:spPr>
            <a:xfrm>
              <a:off x="876" y="103899"/>
              <a:ext cx="1868207" cy="1120924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21"/>
            <p:cNvSpPr txBox="1"/>
            <p:nvPr/>
          </p:nvSpPr>
          <p:spPr>
            <a:xfrm>
              <a:off x="33707" y="136730"/>
              <a:ext cx="1802545" cy="10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179050" rIns="179050" bIns="17905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Garamond"/>
                <a:buNone/>
              </a:pPr>
              <a:r>
                <a:rPr lang="ar-AE" sz="47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الصحبة</a:t>
              </a:r>
              <a:endParaRPr sz="47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417" name="Google Shape;417;p21"/>
          <p:cNvSpPr/>
          <p:nvPr/>
        </p:nvSpPr>
        <p:spPr>
          <a:xfrm>
            <a:off x="4178104" y="133130"/>
            <a:ext cx="3869196" cy="1116121"/>
          </a:xfrm>
          <a:prstGeom prst="flowChartAlternateProcess">
            <a:avLst/>
          </a:prstGeom>
          <a:gradFill>
            <a:gsLst>
              <a:gs pos="0">
                <a:srgbClr val="F1D5CA"/>
              </a:gs>
              <a:gs pos="100000">
                <a:srgbClr val="E09B79"/>
              </a:gs>
            </a:gsLst>
            <a:lin ang="5400000" scaled="0"/>
          </a:gra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1" i="0" u="none" strike="noStrike" cap="none">
                <a:solidFill>
                  <a:srgbClr val="363636"/>
                </a:solidFill>
                <a:latin typeface="Garamond"/>
                <a:ea typeface="Garamond"/>
                <a:cs typeface="Garamond"/>
                <a:sym typeface="Garamond"/>
              </a:rPr>
              <a:t>المعجم اللغوي</a:t>
            </a:r>
            <a:endParaRPr sz="4400" b="1" i="0" u="none" strike="noStrike" cap="none">
              <a:solidFill>
                <a:srgbClr val="36363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22"/>
          <p:cNvGrpSpPr/>
          <p:nvPr/>
        </p:nvGrpSpPr>
        <p:grpSpPr>
          <a:xfrm>
            <a:off x="6558806" y="1526116"/>
            <a:ext cx="4483590" cy="1120800"/>
            <a:chOff x="876" y="103899"/>
            <a:chExt cx="4483590" cy="1120800"/>
          </a:xfrm>
        </p:grpSpPr>
        <p:sp>
          <p:nvSpPr>
            <p:cNvPr id="423" name="Google Shape;423;p22"/>
            <p:cNvSpPr/>
            <p:nvPr/>
          </p:nvSpPr>
          <p:spPr>
            <a:xfrm>
              <a:off x="2616366" y="103899"/>
              <a:ext cx="1868100" cy="1120800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99996" sy="99996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22"/>
            <p:cNvSpPr txBox="1"/>
            <p:nvPr/>
          </p:nvSpPr>
          <p:spPr>
            <a:xfrm>
              <a:off x="2649197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100" tIns="198100" rIns="198100" bIns="1981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Garamond"/>
                <a:buNone/>
              </a:pPr>
              <a:r>
                <a:rPr lang="ar-AE" sz="52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شرعنا</a:t>
              </a:r>
              <a:endParaRPr sz="5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25" name="Google Shape;425;p22"/>
            <p:cNvSpPr/>
            <p:nvPr/>
          </p:nvSpPr>
          <p:spPr>
            <a:xfrm rot="10800000">
              <a:off x="2055963" y="432818"/>
              <a:ext cx="396000" cy="4632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22"/>
            <p:cNvSpPr txBox="1"/>
            <p:nvPr/>
          </p:nvSpPr>
          <p:spPr>
            <a:xfrm>
              <a:off x="2174722" y="525366"/>
              <a:ext cx="277200" cy="27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27" name="Google Shape;427;p22"/>
            <p:cNvSpPr/>
            <p:nvPr/>
          </p:nvSpPr>
          <p:spPr>
            <a:xfrm>
              <a:off x="876" y="103899"/>
              <a:ext cx="1868100" cy="1120800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22"/>
            <p:cNvSpPr txBox="1"/>
            <p:nvPr/>
          </p:nvSpPr>
          <p:spPr>
            <a:xfrm>
              <a:off x="33707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100" tIns="198100" rIns="198100" bIns="1981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200"/>
                <a:buFont typeface="Garamond"/>
                <a:buNone/>
              </a:pPr>
              <a:r>
                <a:rPr lang="ar-AE" sz="52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بدأنا</a:t>
              </a:r>
              <a:endParaRPr sz="5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429" name="Google Shape;429;p22"/>
          <p:cNvGrpSpPr/>
          <p:nvPr/>
        </p:nvGrpSpPr>
        <p:grpSpPr>
          <a:xfrm>
            <a:off x="1211653" y="1574205"/>
            <a:ext cx="4484466" cy="1120800"/>
            <a:chOff x="876" y="103899"/>
            <a:chExt cx="4484466" cy="1120800"/>
          </a:xfrm>
        </p:grpSpPr>
        <p:sp>
          <p:nvSpPr>
            <p:cNvPr id="430" name="Google Shape;430;p22"/>
            <p:cNvSpPr/>
            <p:nvPr/>
          </p:nvSpPr>
          <p:spPr>
            <a:xfrm>
              <a:off x="2617242" y="103899"/>
              <a:ext cx="1868100" cy="1120800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99996" sy="99996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22"/>
            <p:cNvSpPr txBox="1"/>
            <p:nvPr/>
          </p:nvSpPr>
          <p:spPr>
            <a:xfrm>
              <a:off x="2650073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aramond"/>
                <a:buNone/>
              </a:pPr>
              <a:r>
                <a:rPr lang="ar-AE" sz="40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القرية</a:t>
              </a:r>
              <a:endParaRPr sz="4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32" name="Google Shape;432;p22"/>
            <p:cNvSpPr/>
            <p:nvPr/>
          </p:nvSpPr>
          <p:spPr>
            <a:xfrm rot="10800000">
              <a:off x="2056047" y="432818"/>
              <a:ext cx="396600" cy="4632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2"/>
            <p:cNvSpPr txBox="1"/>
            <p:nvPr/>
          </p:nvSpPr>
          <p:spPr>
            <a:xfrm>
              <a:off x="2175080" y="525366"/>
              <a:ext cx="277500" cy="27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34" name="Google Shape;434;p22"/>
            <p:cNvSpPr/>
            <p:nvPr/>
          </p:nvSpPr>
          <p:spPr>
            <a:xfrm>
              <a:off x="876" y="103899"/>
              <a:ext cx="1868100" cy="1120800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22"/>
            <p:cNvSpPr txBox="1"/>
            <p:nvPr/>
          </p:nvSpPr>
          <p:spPr>
            <a:xfrm>
              <a:off x="33707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186675" bIns="18667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900"/>
                <a:buFont typeface="Garamond"/>
                <a:buNone/>
              </a:pPr>
              <a:r>
                <a:rPr lang="ar-AE" sz="49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القرى</a:t>
              </a:r>
              <a:endParaRPr sz="49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436" name="Google Shape;436;p22"/>
          <p:cNvGrpSpPr/>
          <p:nvPr/>
        </p:nvGrpSpPr>
        <p:grpSpPr>
          <a:xfrm>
            <a:off x="6603092" y="3017216"/>
            <a:ext cx="4400767" cy="1113904"/>
            <a:chOff x="0" y="114374"/>
            <a:chExt cx="4400767" cy="1113904"/>
          </a:xfrm>
        </p:grpSpPr>
        <p:sp>
          <p:nvSpPr>
            <p:cNvPr id="437" name="Google Shape;437;p22"/>
            <p:cNvSpPr/>
            <p:nvPr/>
          </p:nvSpPr>
          <p:spPr>
            <a:xfrm>
              <a:off x="2567467" y="114374"/>
              <a:ext cx="1833300" cy="1100100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99996" sy="99996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22"/>
            <p:cNvSpPr txBox="1"/>
            <p:nvPr/>
          </p:nvSpPr>
          <p:spPr>
            <a:xfrm>
              <a:off x="2599684" y="146591"/>
              <a:ext cx="1768800" cy="103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5725" tIns="205725" rIns="205725" bIns="20572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400"/>
                <a:buFont typeface="Garamond"/>
                <a:buNone/>
              </a:pPr>
              <a:r>
                <a:rPr lang="ar-AE" sz="54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توجه</a:t>
              </a:r>
              <a:endParaRPr sz="54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39" name="Google Shape;439;p22"/>
            <p:cNvSpPr/>
            <p:nvPr/>
          </p:nvSpPr>
          <p:spPr>
            <a:xfrm rot="10781446">
              <a:off x="2016867" y="444029"/>
              <a:ext cx="389106" cy="45450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2"/>
            <p:cNvSpPr txBox="1"/>
            <p:nvPr/>
          </p:nvSpPr>
          <p:spPr>
            <a:xfrm rot="-18930">
              <a:off x="2133583" y="534475"/>
              <a:ext cx="272404" cy="272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0" y="128178"/>
              <a:ext cx="1833300" cy="1100100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22"/>
            <p:cNvSpPr txBox="1"/>
            <p:nvPr/>
          </p:nvSpPr>
          <p:spPr>
            <a:xfrm>
              <a:off x="32217" y="160395"/>
              <a:ext cx="1768800" cy="103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4300" tIns="194300" rIns="194300" bIns="1943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100"/>
                <a:buFont typeface="Garamond"/>
                <a:buNone/>
              </a:pPr>
              <a:r>
                <a:rPr lang="ar-AE" sz="51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ذهب</a:t>
              </a:r>
              <a:endParaRPr sz="5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443" name="Google Shape;443;p22"/>
          <p:cNvGrpSpPr/>
          <p:nvPr/>
        </p:nvGrpSpPr>
        <p:grpSpPr>
          <a:xfrm>
            <a:off x="1210777" y="3037245"/>
            <a:ext cx="4484466" cy="1120800"/>
            <a:chOff x="0" y="103899"/>
            <a:chExt cx="4484466" cy="1120800"/>
          </a:xfrm>
        </p:grpSpPr>
        <p:sp>
          <p:nvSpPr>
            <p:cNvPr id="444" name="Google Shape;444;p22"/>
            <p:cNvSpPr/>
            <p:nvPr/>
          </p:nvSpPr>
          <p:spPr>
            <a:xfrm>
              <a:off x="2616366" y="103899"/>
              <a:ext cx="1868100" cy="1120800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99996" sy="99996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22"/>
            <p:cNvSpPr txBox="1"/>
            <p:nvPr/>
          </p:nvSpPr>
          <p:spPr>
            <a:xfrm>
              <a:off x="2649197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75" tIns="182875" rIns="182875" bIns="182875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Garamond"/>
                <a:buNone/>
              </a:pPr>
              <a:r>
                <a:rPr lang="ar-AE" sz="48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شكل </a:t>
              </a:r>
              <a:endParaRPr sz="48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46" name="Google Shape;446;p22"/>
            <p:cNvSpPr/>
            <p:nvPr/>
          </p:nvSpPr>
          <p:spPr>
            <a:xfrm rot="10800000">
              <a:off x="2055171" y="432818"/>
              <a:ext cx="396600" cy="4632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22"/>
            <p:cNvSpPr txBox="1"/>
            <p:nvPr/>
          </p:nvSpPr>
          <p:spPr>
            <a:xfrm>
              <a:off x="2174204" y="525366"/>
              <a:ext cx="277500" cy="27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0" y="103899"/>
              <a:ext cx="1868100" cy="1120800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22"/>
            <p:cNvSpPr txBox="1"/>
            <p:nvPr/>
          </p:nvSpPr>
          <p:spPr>
            <a:xfrm>
              <a:off x="32831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aramond"/>
                <a:buNone/>
              </a:pPr>
              <a:r>
                <a:rPr lang="ar-AE" sz="40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أشكال</a:t>
              </a:r>
              <a:endParaRPr sz="4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450" name="Google Shape;450;p22"/>
          <p:cNvGrpSpPr/>
          <p:nvPr/>
        </p:nvGrpSpPr>
        <p:grpSpPr>
          <a:xfrm>
            <a:off x="6544739" y="4487366"/>
            <a:ext cx="4483590" cy="1120800"/>
            <a:chOff x="876" y="103899"/>
            <a:chExt cx="4483590" cy="1120800"/>
          </a:xfrm>
        </p:grpSpPr>
        <p:sp>
          <p:nvSpPr>
            <p:cNvPr id="451" name="Google Shape;451;p22"/>
            <p:cNvSpPr/>
            <p:nvPr/>
          </p:nvSpPr>
          <p:spPr>
            <a:xfrm>
              <a:off x="2616366" y="103899"/>
              <a:ext cx="1868100" cy="1120800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99996" sy="99996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22"/>
            <p:cNvSpPr txBox="1"/>
            <p:nvPr/>
          </p:nvSpPr>
          <p:spPr>
            <a:xfrm>
              <a:off x="2649197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Garamond"/>
                <a:buNone/>
              </a:pPr>
              <a:r>
                <a:rPr lang="ar-AE" sz="36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التوجيهات</a:t>
              </a:r>
              <a:endParaRPr sz="36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53" name="Google Shape;453;p22"/>
            <p:cNvSpPr/>
            <p:nvPr/>
          </p:nvSpPr>
          <p:spPr>
            <a:xfrm rot="10800000">
              <a:off x="2055963" y="432818"/>
              <a:ext cx="396000" cy="4632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22"/>
            <p:cNvSpPr txBox="1"/>
            <p:nvPr/>
          </p:nvSpPr>
          <p:spPr>
            <a:xfrm>
              <a:off x="2174722" y="525366"/>
              <a:ext cx="277200" cy="27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55" name="Google Shape;455;p22"/>
            <p:cNvSpPr/>
            <p:nvPr/>
          </p:nvSpPr>
          <p:spPr>
            <a:xfrm>
              <a:off x="876" y="103899"/>
              <a:ext cx="1868100" cy="1120800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22"/>
            <p:cNvSpPr txBox="1"/>
            <p:nvPr/>
          </p:nvSpPr>
          <p:spPr>
            <a:xfrm>
              <a:off x="33707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Garamond"/>
                <a:buNone/>
              </a:pPr>
              <a:r>
                <a:rPr lang="ar-AE" sz="40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التعليمات</a:t>
              </a:r>
              <a:endParaRPr sz="40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457" name="Google Shape;457;p22"/>
          <p:cNvGrpSpPr/>
          <p:nvPr/>
        </p:nvGrpSpPr>
        <p:grpSpPr>
          <a:xfrm>
            <a:off x="1226893" y="4500285"/>
            <a:ext cx="4483590" cy="1120800"/>
            <a:chOff x="876" y="103899"/>
            <a:chExt cx="4483590" cy="1120800"/>
          </a:xfrm>
        </p:grpSpPr>
        <p:sp>
          <p:nvSpPr>
            <p:cNvPr id="458" name="Google Shape;458;p22"/>
            <p:cNvSpPr/>
            <p:nvPr/>
          </p:nvSpPr>
          <p:spPr>
            <a:xfrm>
              <a:off x="2616366" y="103899"/>
              <a:ext cx="1868100" cy="1120800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tile tx="0" ty="0" sx="99996" sy="99996" flip="none" algn="tl"/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22"/>
            <p:cNvSpPr txBox="1"/>
            <p:nvPr/>
          </p:nvSpPr>
          <p:spPr>
            <a:xfrm>
              <a:off x="2649197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179050" rIns="179050" bIns="17905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Garamond"/>
                <a:buNone/>
              </a:pPr>
              <a:r>
                <a:rPr lang="ar-AE" sz="47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خط</a:t>
              </a:r>
              <a:endParaRPr sz="47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60" name="Google Shape;460;p22"/>
            <p:cNvSpPr/>
            <p:nvPr/>
          </p:nvSpPr>
          <p:spPr>
            <a:xfrm rot="10800000">
              <a:off x="2055963" y="432818"/>
              <a:ext cx="396000" cy="4632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3997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22"/>
            <p:cNvSpPr txBox="1"/>
            <p:nvPr/>
          </p:nvSpPr>
          <p:spPr>
            <a:xfrm>
              <a:off x="2174722" y="525366"/>
              <a:ext cx="277200" cy="27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Garamond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876" y="103899"/>
              <a:ext cx="1868100" cy="1120800"/>
            </a:xfrm>
            <a:prstGeom prst="roundRect">
              <a:avLst>
                <a:gd name="adj" fmla="val 10000"/>
              </a:avLst>
            </a:prstGeom>
            <a:solidFill>
              <a:srgbClr val="627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22"/>
            <p:cNvSpPr txBox="1"/>
            <p:nvPr/>
          </p:nvSpPr>
          <p:spPr>
            <a:xfrm>
              <a:off x="33707" y="136730"/>
              <a:ext cx="18024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179050" rIns="179050" bIns="179050" anchor="ctr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Garamond"/>
                <a:buNone/>
              </a:pPr>
              <a:r>
                <a:rPr lang="ar-AE" sz="4700" b="0" i="0" u="none" strike="noStrike" cap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rPr>
                <a:t>خطوط</a:t>
              </a:r>
              <a:endParaRPr sz="47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464" name="Google Shape;464;p22"/>
          <p:cNvSpPr/>
          <p:nvPr/>
        </p:nvSpPr>
        <p:spPr>
          <a:xfrm>
            <a:off x="6985904" y="157980"/>
            <a:ext cx="3869100" cy="1116000"/>
          </a:xfrm>
          <a:prstGeom prst="flowChartAlternateProcess">
            <a:avLst/>
          </a:prstGeom>
          <a:gradFill>
            <a:gsLst>
              <a:gs pos="0">
                <a:srgbClr val="F1D5CA"/>
              </a:gs>
              <a:gs pos="100000">
                <a:srgbClr val="E09B79"/>
              </a:gs>
            </a:gsLst>
            <a:lin ang="5400012" scaled="0"/>
          </a:gra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1" i="0" u="none" strike="noStrike" cap="none">
                <a:solidFill>
                  <a:srgbClr val="363636"/>
                </a:solidFill>
                <a:latin typeface="Garamond"/>
                <a:ea typeface="Garamond"/>
                <a:cs typeface="Garamond"/>
                <a:sym typeface="Garamond"/>
              </a:rPr>
              <a:t>المعجم اللغوي</a:t>
            </a:r>
            <a:endParaRPr sz="4400" b="1" i="0" u="none" strike="noStrike" cap="none">
              <a:solidFill>
                <a:srgbClr val="36363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5" name="Google Shape;465;p22"/>
          <p:cNvSpPr/>
          <p:nvPr/>
        </p:nvSpPr>
        <p:spPr>
          <a:xfrm>
            <a:off x="1671779" y="157980"/>
            <a:ext cx="3869100" cy="1116000"/>
          </a:xfrm>
          <a:prstGeom prst="flowChartAlternateProcess">
            <a:avLst/>
          </a:prstGeom>
          <a:gradFill>
            <a:gsLst>
              <a:gs pos="0">
                <a:srgbClr val="F1D5CA"/>
              </a:gs>
              <a:gs pos="100000">
                <a:srgbClr val="E09B79"/>
              </a:gs>
            </a:gsLst>
            <a:lin ang="5400012" scaled="0"/>
          </a:gra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ar-AE" sz="4400" b="1" i="0" u="none" strike="noStrike" cap="none">
                <a:solidFill>
                  <a:srgbClr val="363636"/>
                </a:solidFill>
                <a:latin typeface="Garamond"/>
                <a:ea typeface="Garamond"/>
                <a:cs typeface="Garamond"/>
                <a:sym typeface="Garamond"/>
              </a:rPr>
              <a:t>الكلمة وجمعها</a:t>
            </a:r>
            <a:endParaRPr sz="4400" b="1" i="0" u="none" strike="noStrike" cap="none">
              <a:solidFill>
                <a:srgbClr val="36363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3"/>
          <p:cNvSpPr txBox="1">
            <a:spLocks noGrp="1"/>
          </p:cNvSpPr>
          <p:nvPr>
            <p:ph type="title"/>
          </p:nvPr>
        </p:nvSpPr>
        <p:spPr>
          <a:xfrm>
            <a:off x="1605125" y="720574"/>
            <a:ext cx="8761500" cy="1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lang="ar-AE" sz="6000" b="1"/>
              <a:t>هيَّا نلعَبُ ونمرح</a:t>
            </a:r>
            <a:endParaRPr sz="6000" b="1"/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lang="ar-AE" sz="6000" b="1"/>
              <a:t>مع حل أسئلة الكتاب</a:t>
            </a:r>
            <a:endParaRPr sz="6000" b="1"/>
          </a:p>
        </p:txBody>
      </p:sp>
      <p:pic>
        <p:nvPicPr>
          <p:cNvPr id="471" name="Google Shape;47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5452" y="2440099"/>
            <a:ext cx="5420751" cy="317994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23">
            <a:hlinkClick r:id="rId4"/>
          </p:cNvPr>
          <p:cNvSpPr/>
          <p:nvPr/>
        </p:nvSpPr>
        <p:spPr>
          <a:xfrm>
            <a:off x="2849013" y="6025634"/>
            <a:ext cx="59474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https://wordwall.net/resource/7092827</a:t>
            </a:r>
            <a:endParaRPr sz="24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30345" y="97397"/>
            <a:ext cx="6027312" cy="6638254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352"/>
              </a:srgbClr>
            </a:outerShdw>
          </a:effectLst>
        </p:spPr>
      </p:pic>
      <p:pic>
        <p:nvPicPr>
          <p:cNvPr id="478" name="Google Shape;47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23" y="97397"/>
            <a:ext cx="6027312" cy="6638254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352"/>
              </a:srgbClr>
            </a:outerShdw>
          </a:effectLst>
        </p:spPr>
      </p:pic>
      <p:sp>
        <p:nvSpPr>
          <p:cNvPr id="479" name="Google Shape;479;p24"/>
          <p:cNvSpPr/>
          <p:nvPr/>
        </p:nvSpPr>
        <p:spPr>
          <a:xfrm>
            <a:off x="9852338" y="1004552"/>
            <a:ext cx="1854558" cy="489397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D4B37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0" name="Google Shape;480;p24"/>
          <p:cNvSpPr/>
          <p:nvPr/>
        </p:nvSpPr>
        <p:spPr>
          <a:xfrm>
            <a:off x="9811553" y="3784240"/>
            <a:ext cx="1854558" cy="489397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D4B37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1" name="Google Shape;481;p24"/>
          <p:cNvSpPr/>
          <p:nvPr/>
        </p:nvSpPr>
        <p:spPr>
          <a:xfrm>
            <a:off x="9824432" y="5368349"/>
            <a:ext cx="1854558" cy="489397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D4B37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2" name="Google Shape;482;p24"/>
          <p:cNvSpPr txBox="1"/>
          <p:nvPr/>
        </p:nvSpPr>
        <p:spPr>
          <a:xfrm>
            <a:off x="2987899" y="3232596"/>
            <a:ext cx="367048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FF0000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يعدونها ليلعبوا لعبة العنبر.</a:t>
            </a:r>
            <a:endParaRPr sz="2400" b="1" i="0" u="none" strike="noStrike" cap="none">
              <a:solidFill>
                <a:srgbClr val="FF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sp>
        <p:nvSpPr>
          <p:cNvPr id="483" name="Google Shape;483;p24"/>
          <p:cNvSpPr txBox="1"/>
          <p:nvPr/>
        </p:nvSpPr>
        <p:spPr>
          <a:xfrm>
            <a:off x="605307" y="3913034"/>
            <a:ext cx="49068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AE" sz="2400" b="1" i="0" u="none" strike="noStrike" cap="none">
                <a:solidFill>
                  <a:srgbClr val="FF0000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تلعب في ساحة فسيحة مفتوحة منبسطة مستطيلة.</a:t>
            </a:r>
            <a:endParaRPr sz="2400" b="1" i="0" u="none" strike="noStrike" cap="none">
              <a:solidFill>
                <a:srgbClr val="FF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sp>
        <p:nvSpPr>
          <p:cNvPr id="484" name="Google Shape;484;p24"/>
          <p:cNvSpPr txBox="1"/>
          <p:nvPr/>
        </p:nvSpPr>
        <p:spPr>
          <a:xfrm>
            <a:off x="-800636" y="5340443"/>
            <a:ext cx="490685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AE" sz="2000" b="1" i="0" u="none" strike="noStrike" cap="none">
                <a:solidFill>
                  <a:srgbClr val="FF0000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تقوي البدن وتجعل الجسم نشيطا وتقيه من الخمول.</a:t>
            </a:r>
            <a:endParaRPr sz="2000" b="1" i="0" u="none" strike="noStrike" cap="none">
              <a:solidFill>
                <a:srgbClr val="FF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sp>
        <p:nvSpPr>
          <p:cNvPr id="485" name="Google Shape;485;p24"/>
          <p:cNvSpPr txBox="1"/>
          <p:nvPr/>
        </p:nvSpPr>
        <p:spPr>
          <a:xfrm>
            <a:off x="-854298" y="5789060"/>
            <a:ext cx="490685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AE" sz="2000" b="1" i="0" u="none" strike="noStrike" cap="none">
                <a:solidFill>
                  <a:srgbClr val="FF0000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تريح العقل وتسلي النفس وتعلم دقة التصويب.</a:t>
            </a:r>
            <a:endParaRPr sz="2000" b="1" i="0" u="none" strike="noStrike" cap="none">
              <a:solidFill>
                <a:srgbClr val="FF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  <p:sp>
        <p:nvSpPr>
          <p:cNvPr id="486" name="Google Shape;486;p24"/>
          <p:cNvSpPr txBox="1"/>
          <p:nvPr/>
        </p:nvSpPr>
        <p:spPr>
          <a:xfrm>
            <a:off x="-686873" y="6239818"/>
            <a:ext cx="490685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AE" sz="2000" b="1" i="0" u="none" strike="noStrike" cap="none">
                <a:solidFill>
                  <a:srgbClr val="FF0000"/>
                </a:solidFill>
                <a:latin typeface="Sakkal Majalla"/>
                <a:ea typeface="Sakkal Majalla"/>
                <a:cs typeface="Sakkal Majalla"/>
                <a:sym typeface="Sakkal Majalla"/>
              </a:rPr>
              <a:t>تقارب بين الأصدقاء وتعلمهم الأمانة وتغرس روح المشاركة.</a:t>
            </a:r>
            <a:endParaRPr sz="2000" b="1" i="0" u="none" strike="noStrike" cap="none">
              <a:solidFill>
                <a:srgbClr val="FF0000"/>
              </a:solidFill>
              <a:latin typeface="Sakkal Majalla"/>
              <a:ea typeface="Sakkal Majalla"/>
              <a:cs typeface="Sakkal Majalla"/>
              <a:sym typeface="Sakkal Majal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24</Slides>
  <Notes>24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Organic</vt:lpstr>
      <vt:lpstr>عرض تقديمي في PowerPoint</vt:lpstr>
      <vt:lpstr>عرض تقديمي في PowerPoint</vt:lpstr>
      <vt:lpstr>عرض تقديمي في PowerPoint</vt:lpstr>
      <vt:lpstr>هيَّا نلعَبُ</vt:lpstr>
      <vt:lpstr>هيا نشاهد هذا الفيديو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الألعاب الشعبية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هيَّا نلعَبُ ونمرح مع حل أسئلة الكتاب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dg8782917@gmail.com</cp:lastModifiedBy>
  <cp:revision>1</cp:revision>
  <dcterms:modified xsi:type="dcterms:W3CDTF">2024-03-11T09:39:40Z</dcterms:modified>
</cp:coreProperties>
</file>