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6EBB2B-0277-80CF-59B3-6A01BE7AA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41A3133-554C-4E43-7F64-D9739AC57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5E96EF9-CDFB-C817-E7F8-2BBB1CAB2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2B8AC5-026A-078F-21A6-B8B94343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71E6EF7-A1D5-46C3-EAD9-670A227A9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35645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21BA3A-93AB-AB9D-A78D-671925799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336E655-BCEF-F7C8-56E4-90FBA3F24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BE13761-833B-8325-BEEE-500C97F0B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7A8C4C-EB27-8C3C-DD61-E14ED1745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4378FC-AD09-864D-7844-D4A9EBF5C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91783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6EF40EE-8153-B142-C6E3-92458D13A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F4B9DBA-2BC5-4036-1A41-651B72A1E2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F5451C-7732-6DB5-4B70-5E5DEBCF6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3F2288-C6E0-827B-DA4D-8E2609324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4F64D1-754E-3F19-E7BE-628B7A56D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44976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E4C2A3-D649-77D2-4CA5-0FF8338B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0DB56E-7FD1-5D66-65F3-957C3F4BB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E51F60-2BA6-03B7-6291-28EB50F52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167C81-62C0-190A-9D19-249344161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51CC4-3480-FD5A-CCFF-4D4D61F84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26000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B5BE5F-2DD4-4784-346F-AEAE52A2D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017F469-DEE7-8A28-2288-370ACFB95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8EF4B5-C8FF-9B0A-225D-02FB05CFE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4B3F4B-4AA6-EDDA-7D25-7D9EEF26B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01DCA8-DF5C-02E1-9A72-AA3D44648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793137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86DAFD-3DC1-C8C6-6887-E2A5D083B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5A2D2C-BDE2-F331-508B-68CD414AE8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D197865-E1B2-4F36-1F41-B89E8CABD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EBDAEE6-428A-4275-4EFA-1C70CB7A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7B9EBDA-80DC-5663-24FA-69E437BE7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00F2EA1-B48E-740D-1476-7B83489B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32483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FB91D5-02B0-002E-26C6-C570F5235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F6F0DAC-96E1-7774-EB08-AD04A33ED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E22D13E-4881-38A0-74EF-77114F71A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150865C-D17E-04D2-735C-D3FEBF2F8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7944863-5F9A-5E84-EF7A-66783C588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8890C3F-B5C7-98CB-CC8E-22C359EB9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39D8756-0D12-97F5-01D7-591139765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FD7290A-0BD4-29AD-0835-FC75B1A89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627534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CAD142-53D0-C94A-D551-4EEEA137B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E632092-55B3-F76B-92DD-44A87E9A0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C5F864B-C3F6-D154-8CCB-F58D4168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501045C-9CAB-4470-40E6-E97CB1AFD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51921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D8570B4-8D1E-8AF1-56DC-729B3DFE2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23B04EA-4BC3-C9CB-F54D-1D1A6EE21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A5E5AC5-625A-B3EE-4ED0-D9435BF0D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1458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951163-BEBF-480E-FDD5-773F521B6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B4F10E-3C97-406B-EB03-A5CA76D7C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B6A29F5-7F2C-EA7C-4325-401391D41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743AD0-CFBE-5395-B8AF-710F377D0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F2FCBE2-0D7C-BA0A-D4A0-5DC108BFF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C77AB20-8D86-AFDE-0E82-7633EE473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295234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2FAE50-6160-B47A-7D50-9ECD77D5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1C77E33-3B12-4DC4-A9AD-99BE04AA1F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48B9480-D270-B4D1-9BB5-D771A6DC3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6996AF7-EE7E-6FC5-4F72-DC2DFBF05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252B62-7D34-994C-9E5B-DEFC21E7F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48CF26-087D-08E8-9619-3DCD0DBD1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5464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7D5EC58-0ADD-4C86-D669-5A80E26B2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D5FB500-EB64-D1BC-CD04-1460BC212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878829-C5DF-B478-1958-6D9BE3BCF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A55669-64BA-491C-860B-0C721814565C}" type="datetimeFigureOut">
              <a:rPr lang="ar-OM" smtClean="0"/>
              <a:t>07/03/1446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EE559E-3A6F-7B6A-D05C-B32786904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53A7C0-7D1B-1F86-626A-C144985BC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C0056F-B813-40AF-ACCB-94B6E15743C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67096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BCAC10-7E8D-E984-A67A-44B71B1FE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9108" y="406400"/>
            <a:ext cx="9144000" cy="2387600"/>
          </a:xfrm>
        </p:spPr>
        <p:txBody>
          <a:bodyPr/>
          <a:lstStyle/>
          <a:p>
            <a:r>
              <a:rPr lang="ar-OM" dirty="0"/>
              <a:t>دروس لغتي الجميلة للصف الخامس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08F8B5B-9656-D1B8-83A4-34733B407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OM" sz="6000" dirty="0">
                <a:solidFill>
                  <a:schemeClr val="accent5">
                    <a:lumMod val="50000"/>
                  </a:schemeClr>
                </a:solidFill>
              </a:rPr>
              <a:t>القراءة : اليوم الأول في المدرسة </a:t>
            </a:r>
          </a:p>
        </p:txBody>
      </p:sp>
    </p:spTree>
    <p:extLst>
      <p:ext uri="{BB962C8B-B14F-4D97-AF65-F5344CB8AC3E}">
        <p14:creationId xmlns:p14="http://schemas.microsoft.com/office/powerpoint/2010/main" val="2279606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س1- بم وصف الكاتب لون ملابس وقلوب وأحلام طلبة المدارس ؟ و علام يدل ذلك ؟ </a:t>
            </a:r>
          </a:p>
          <a:p>
            <a:pPr marL="0" indent="0">
              <a:buNone/>
            </a:pPr>
            <a:endParaRPr lang="ar-OM" sz="4400" b="1" dirty="0"/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وصف لونهم باللون الأبيض .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 يدل على نقائهم و صفائهم و طهارتهم . </a:t>
            </a:r>
          </a:p>
        </p:txBody>
      </p:sp>
    </p:spTree>
    <p:extLst>
      <p:ext uri="{BB962C8B-B14F-4D97-AF65-F5344CB8AC3E}">
        <p14:creationId xmlns:p14="http://schemas.microsoft.com/office/powerpoint/2010/main" val="250189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س2- متى يتم توزيع الكتب المدرسية على الطلبة ؟ </a:t>
            </a:r>
          </a:p>
          <a:p>
            <a:pPr algn="ctr">
              <a:buFont typeface="Wingdings" panose="05000000000000000000" pitchFamily="2" charset="2"/>
              <a:buChar char="§"/>
            </a:pPr>
            <a:endParaRPr lang="ar-OM" sz="44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في بداية العام الدراسي </a:t>
            </a:r>
          </a:p>
          <a:p>
            <a:pPr marL="0" indent="0" algn="ctr">
              <a:buNone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( اليوم الأول لهم في المدرسة ).</a:t>
            </a:r>
          </a:p>
          <a:p>
            <a:pPr marL="0" indent="0" algn="ctr">
              <a:buNone/>
            </a:pPr>
            <a:endParaRPr lang="ar-OM" sz="4400" b="1" dirty="0"/>
          </a:p>
        </p:txBody>
      </p:sp>
    </p:spTree>
    <p:extLst>
      <p:ext uri="{BB962C8B-B14F-4D97-AF65-F5344CB8AC3E}">
        <p14:creationId xmlns:p14="http://schemas.microsoft.com/office/powerpoint/2010/main" val="40263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س3- ما الشيء الذي يحدث الشعور بالفرح و البهجة لدى الطلبة ؟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استلام الكتب </a:t>
            </a:r>
            <a:r>
              <a:rPr lang="ar-OM" sz="4400" b="1" dirty="0" err="1">
                <a:solidFill>
                  <a:schemeClr val="accent5">
                    <a:lumMod val="50000"/>
                  </a:schemeClr>
                </a:solidFill>
              </a:rPr>
              <a:t>والأدوت</a:t>
            </a: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 المدرسية الجديدة </a:t>
            </a:r>
          </a:p>
          <a:p>
            <a:pPr marL="0" indent="0" algn="ctr">
              <a:buNone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مثل ( الحقيبة ،البراية ،المحاية ، المسطرة ) .</a:t>
            </a:r>
          </a:p>
        </p:txBody>
      </p:sp>
    </p:spTree>
    <p:extLst>
      <p:ext uri="{BB962C8B-B14F-4D97-AF65-F5344CB8AC3E}">
        <p14:creationId xmlns:p14="http://schemas.microsoft.com/office/powerpoint/2010/main" val="207764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س4- لماذا يحتاج الطلبة إلى البراية والمحاية </a:t>
            </a:r>
          </a:p>
          <a:p>
            <a:pPr marL="0" indent="0">
              <a:buNone/>
            </a:pPr>
            <a:r>
              <a:rPr lang="ar-OM" sz="4400" b="1" dirty="0"/>
              <a:t>والمسطرة ؟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( المحاية)لمحو أخطائهم أثناء الكتابة في دفاترهم .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(البراية) إعادة بري أقلامهم .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(المسطرة) رسم الخط المستقيم  . </a:t>
            </a:r>
          </a:p>
        </p:txBody>
      </p:sp>
    </p:spTree>
    <p:extLst>
      <p:ext uri="{BB962C8B-B14F-4D97-AF65-F5344CB8AC3E}">
        <p14:creationId xmlns:p14="http://schemas.microsoft.com/office/powerpoint/2010/main" val="427526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س5- أكملي الجدول بذكر الأدوات المدرسية التي تحتويها الحقيبة المدرسية للطالب .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89F42408-9B4F-A23E-AAC3-3E242F396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05412"/>
              </p:ext>
            </p:extLst>
          </p:nvPr>
        </p:nvGraphicFramePr>
        <p:xfrm>
          <a:off x="494674" y="3263028"/>
          <a:ext cx="10859126" cy="348137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93433">
                  <a:extLst>
                    <a:ext uri="{9D8B030D-6E8A-4147-A177-3AD203B41FA5}">
                      <a16:colId xmlns:a16="http://schemas.microsoft.com/office/drawing/2014/main" val="339003791"/>
                    </a:ext>
                  </a:extLst>
                </a:gridCol>
                <a:gridCol w="6565693">
                  <a:extLst>
                    <a:ext uri="{9D8B030D-6E8A-4147-A177-3AD203B41FA5}">
                      <a16:colId xmlns:a16="http://schemas.microsoft.com/office/drawing/2014/main" val="705673118"/>
                    </a:ext>
                  </a:extLst>
                </a:gridCol>
              </a:tblGrid>
              <a:tr h="769326">
                <a:tc>
                  <a:txBody>
                    <a:bodyPr/>
                    <a:lstStyle/>
                    <a:p>
                      <a:pPr algn="ctr" rtl="1"/>
                      <a:r>
                        <a:rPr lang="ar-OM" sz="3200" dirty="0"/>
                        <a:t>أدوات مدرسية ذكرها الكاتب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200" dirty="0"/>
                        <a:t>أدوات مدرسية لم يذكرها الكاتب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316904"/>
                  </a:ext>
                </a:extLst>
              </a:tr>
              <a:tr h="2712051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423957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CBAA1247-2FDE-B0A0-94BE-39CECFDA8166}"/>
              </a:ext>
            </a:extLst>
          </p:cNvPr>
          <p:cNvSpPr txBox="1"/>
          <p:nvPr/>
        </p:nvSpPr>
        <p:spPr>
          <a:xfrm>
            <a:off x="7044129" y="4280441"/>
            <a:ext cx="3968080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b="1" dirty="0"/>
              <a:t>الدفاتر ، البراية ، </a:t>
            </a:r>
          </a:p>
          <a:p>
            <a:r>
              <a:rPr lang="ar-OM" sz="4400" b="1" dirty="0"/>
              <a:t>المحاية ، المسطرة ،</a:t>
            </a:r>
          </a:p>
          <a:p>
            <a:r>
              <a:rPr lang="ar-OM" sz="4400" b="1" dirty="0"/>
              <a:t> أقلام الرصاص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9CB4B75-8BB3-22BE-9BA6-D2277DCF4D6F}"/>
              </a:ext>
            </a:extLst>
          </p:cNvPr>
          <p:cNvSpPr txBox="1"/>
          <p:nvPr/>
        </p:nvSpPr>
        <p:spPr>
          <a:xfrm>
            <a:off x="554012" y="4223458"/>
            <a:ext cx="6430779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b="1" dirty="0"/>
              <a:t>المقلمة ، أدوات الهندسة ، </a:t>
            </a:r>
          </a:p>
          <a:p>
            <a:r>
              <a:rPr lang="ar-OM" sz="4400" b="1" dirty="0"/>
              <a:t>أقلام الحبر الجافة ، الأقلام الملونة ، المزيل ، أوراق الملاحظة ، صمغ</a:t>
            </a:r>
          </a:p>
        </p:txBody>
      </p:sp>
    </p:spTree>
    <p:extLst>
      <p:ext uri="{BB962C8B-B14F-4D97-AF65-F5344CB8AC3E}">
        <p14:creationId xmlns:p14="http://schemas.microsoft.com/office/powerpoint/2010/main" val="338618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8EF024-9317-4ABC-B653-4DA242E16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المفردات اللغوية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EEE9E8E-532F-3CF1-0115-FBFBC2333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148" y="1825625"/>
            <a:ext cx="7006652" cy="4351338"/>
          </a:xfrm>
        </p:spPr>
        <p:txBody>
          <a:bodyPr vert="horz" lIns="91440" tIns="45720" rIns="91440" bIns="45720" rtlCol="1">
            <a:normAutofit fontScale="92500"/>
          </a:bodyPr>
          <a:lstStyle/>
          <a:p>
            <a:r>
              <a:rPr lang="ar-OM" sz="5400" b="1" dirty="0"/>
              <a:t>مرادف كلمة ( تُجهدنا ) : .......</a:t>
            </a:r>
          </a:p>
          <a:p>
            <a:r>
              <a:rPr lang="ar-OM" sz="5400" b="1" dirty="0"/>
              <a:t>معنى كلمة ( سيعاتبنا ) :......</a:t>
            </a:r>
          </a:p>
          <a:p>
            <a:r>
              <a:rPr lang="ar-OM" sz="5400" b="1" dirty="0"/>
              <a:t>مفرد كلمة ( الفنون ) :.........</a:t>
            </a:r>
          </a:p>
          <a:p>
            <a:r>
              <a:rPr lang="ar-OM" sz="5400" b="1" dirty="0"/>
              <a:t>جمع كلمة ( عام ) :.......</a:t>
            </a:r>
          </a:p>
          <a:p>
            <a:r>
              <a:rPr lang="ar-OM" sz="5400" b="1" dirty="0"/>
              <a:t>مضاد كلمة ( نكسب ):.......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18CE085B-9FA7-DD13-8A66-A724C50BCE43}"/>
              </a:ext>
            </a:extLst>
          </p:cNvPr>
          <p:cNvSpPr/>
          <p:nvPr/>
        </p:nvSpPr>
        <p:spPr>
          <a:xfrm>
            <a:off x="496275" y="767358"/>
            <a:ext cx="14558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نخسر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C18E5AC9-DDA4-F9FA-AE45-CD3AB78CCD5E}"/>
              </a:ext>
            </a:extLst>
          </p:cNvPr>
          <p:cNvSpPr/>
          <p:nvPr/>
        </p:nvSpPr>
        <p:spPr>
          <a:xfrm>
            <a:off x="675812" y="1822450"/>
            <a:ext cx="10967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الفن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3CCCA86B-FF68-4D3C-A214-3C8EB35A3588}"/>
              </a:ext>
            </a:extLst>
          </p:cNvPr>
          <p:cNvSpPr/>
          <p:nvPr/>
        </p:nvSpPr>
        <p:spPr>
          <a:xfrm>
            <a:off x="526048" y="2877542"/>
            <a:ext cx="14237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أعوام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6FCE5B2-D3ED-E152-89B3-D25A9972E2E4}"/>
              </a:ext>
            </a:extLst>
          </p:cNvPr>
          <p:cNvSpPr/>
          <p:nvPr/>
        </p:nvSpPr>
        <p:spPr>
          <a:xfrm>
            <a:off x="1173705" y="4156932"/>
            <a:ext cx="13724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تتعبنا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95B8775-0651-1563-DB33-560A7210A6FD}"/>
              </a:ext>
            </a:extLst>
          </p:cNvPr>
          <p:cNvSpPr/>
          <p:nvPr/>
        </p:nvSpPr>
        <p:spPr>
          <a:xfrm>
            <a:off x="97128" y="5343786"/>
            <a:ext cx="19303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سيلومنا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10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3.7037E-7 L 0.18659 -0.35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-1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22222E-6 L 0.38385 -0.4071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93" y="-2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85185E-6 L 0.35326 0.213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56" y="10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4.44444E-6 L 0.3362 0.1777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10" y="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33333E-6 L 0.3349 0.6143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45" y="3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F2DF2F-E969-EA30-849C-4EB56843E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المفردات اللغوية :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27ACF28A-0897-8930-D1A8-55950B1DE84B}"/>
              </a:ext>
            </a:extLst>
          </p:cNvPr>
          <p:cNvGraphicFramePr>
            <a:graphicFrameLocks noGrp="1"/>
          </p:cNvGraphicFramePr>
          <p:nvPr/>
        </p:nvGraphicFramePr>
        <p:xfrm>
          <a:off x="674558" y="2048280"/>
          <a:ext cx="10768560" cy="310833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53712">
                  <a:extLst>
                    <a:ext uri="{9D8B030D-6E8A-4147-A177-3AD203B41FA5}">
                      <a16:colId xmlns:a16="http://schemas.microsoft.com/office/drawing/2014/main" val="3329381701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1484095463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2630841293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3934426678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1672406093"/>
                    </a:ext>
                  </a:extLst>
                </a:gridCol>
              </a:tblGrid>
              <a:tr h="1036112"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المرادف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المضاد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المفرد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المثنى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الجمع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120031"/>
                  </a:ext>
                </a:extLst>
              </a:tr>
              <a:tr h="10361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أعيت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تكاسلنا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المهارات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يوم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سلسلة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13420"/>
                  </a:ext>
                </a:extLst>
              </a:tr>
              <a:tr h="1036112"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453400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266DD9E5-81E2-FEF9-0169-BD5500D85559}"/>
              </a:ext>
            </a:extLst>
          </p:cNvPr>
          <p:cNvSpPr txBox="1"/>
          <p:nvPr/>
        </p:nvSpPr>
        <p:spPr>
          <a:xfrm>
            <a:off x="9067799" y="4254234"/>
            <a:ext cx="256082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أتعبت/ أجهدت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E7E0944-7F25-082A-DD74-618271F58E6A}"/>
              </a:ext>
            </a:extLst>
          </p:cNvPr>
          <p:cNvSpPr txBox="1"/>
          <p:nvPr/>
        </p:nvSpPr>
        <p:spPr>
          <a:xfrm>
            <a:off x="7392649" y="4209819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نشاطنا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42C69BD-F944-DCA2-7D3D-DCAD7909E8A3}"/>
              </a:ext>
            </a:extLst>
          </p:cNvPr>
          <p:cNvSpPr txBox="1"/>
          <p:nvPr/>
        </p:nvSpPr>
        <p:spPr>
          <a:xfrm>
            <a:off x="5146623" y="4246551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المهارة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5DA3F73-A5DB-6AD8-EA08-6979ED3E4D8D}"/>
              </a:ext>
            </a:extLst>
          </p:cNvPr>
          <p:cNvSpPr txBox="1"/>
          <p:nvPr/>
        </p:nvSpPr>
        <p:spPr>
          <a:xfrm>
            <a:off x="3195403" y="4260055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يومان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6091853-CD58-CCC0-E6AE-FAD1DC6F8850}"/>
              </a:ext>
            </a:extLst>
          </p:cNvPr>
          <p:cNvSpPr txBox="1"/>
          <p:nvPr/>
        </p:nvSpPr>
        <p:spPr>
          <a:xfrm>
            <a:off x="949377" y="4260055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سلاسل</a:t>
            </a:r>
          </a:p>
        </p:txBody>
      </p:sp>
      <p:sp>
        <p:nvSpPr>
          <p:cNvPr id="11" name="عنوان 1">
            <a:extLst>
              <a:ext uri="{FF2B5EF4-FFF2-40B4-BE49-F238E27FC236}">
                <a16:creationId xmlns:a16="http://schemas.microsoft.com/office/drawing/2014/main" id="{4E4A2572-74AF-CAAD-6C96-D57755522260}"/>
              </a:ext>
            </a:extLst>
          </p:cNvPr>
          <p:cNvSpPr txBox="1">
            <a:spLocks/>
          </p:cNvSpPr>
          <p:nvPr/>
        </p:nvSpPr>
        <p:spPr>
          <a:xfrm>
            <a:off x="949377" y="51673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أوظف كلمة ( أعيت ) في جملة من إنشائي:</a:t>
            </a:r>
          </a:p>
        </p:txBody>
      </p:sp>
    </p:spTree>
    <p:extLst>
      <p:ext uri="{BB962C8B-B14F-4D97-AF65-F5344CB8AC3E}">
        <p14:creationId xmlns:p14="http://schemas.microsoft.com/office/powerpoint/2010/main" val="420292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885" y="182854"/>
            <a:ext cx="10515600" cy="1325563"/>
          </a:xfrm>
        </p:spPr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972"/>
            <a:ext cx="10515600" cy="827634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ضعي أمام كل عنوان رقم الفقرة المناسب  </a:t>
            </a:r>
          </a:p>
          <a:p>
            <a:pPr marL="0" indent="0">
              <a:buNone/>
            </a:pPr>
            <a:endParaRPr lang="ar-OM" sz="4400" b="1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351E98E9-1575-AF3D-B2E4-D74BA799F8C3}"/>
              </a:ext>
            </a:extLst>
          </p:cNvPr>
          <p:cNvGraphicFramePr>
            <a:graphicFrameLocks noGrp="1"/>
          </p:cNvGraphicFramePr>
          <p:nvPr/>
        </p:nvGraphicFramePr>
        <p:xfrm>
          <a:off x="584670" y="2258606"/>
          <a:ext cx="11022660" cy="405384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8114622">
                  <a:extLst>
                    <a:ext uri="{9D8B030D-6E8A-4147-A177-3AD203B41FA5}">
                      <a16:colId xmlns:a16="http://schemas.microsoft.com/office/drawing/2014/main" val="1932756043"/>
                    </a:ext>
                  </a:extLst>
                </a:gridCol>
                <a:gridCol w="2908038">
                  <a:extLst>
                    <a:ext uri="{9D8B030D-6E8A-4147-A177-3AD203B41FA5}">
                      <a16:colId xmlns:a16="http://schemas.microsoft.com/office/drawing/2014/main" val="1514381451"/>
                    </a:ext>
                  </a:extLst>
                </a:gridCol>
              </a:tblGrid>
              <a:tr h="524656">
                <a:tc>
                  <a:txBody>
                    <a:bodyPr/>
                    <a:lstStyle/>
                    <a:p>
                      <a:pPr algn="ctr" rtl="1"/>
                      <a:r>
                        <a:rPr lang="ar-OM" sz="3200" dirty="0"/>
                        <a:t>العنوان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200" dirty="0"/>
                        <a:t>رقم الفقرة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740387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التخطيط الجيد للنجاح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376413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الأبناء أمل المستقبل وبناة الوطن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892220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اكتساب الأصدقاء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389692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الحنين والشوق للمدرسة.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032225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فرحة الطلاب بالكتب الجديدة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918417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ذكريات أيام الدراسة.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194080"/>
                  </a:ext>
                </a:extLst>
              </a:tr>
            </a:tbl>
          </a:graphicData>
        </a:graphic>
      </p:graphicFrame>
      <p:sp>
        <p:nvSpPr>
          <p:cNvPr id="6" name="مستطيل 5">
            <a:extLst>
              <a:ext uri="{FF2B5EF4-FFF2-40B4-BE49-F238E27FC236}">
                <a16:creationId xmlns:a16="http://schemas.microsoft.com/office/drawing/2014/main" id="{4A1E01FA-21EC-4F3B-C31D-784A999BF16D}"/>
              </a:ext>
            </a:extLst>
          </p:cNvPr>
          <p:cNvSpPr/>
          <p:nvPr/>
        </p:nvSpPr>
        <p:spPr>
          <a:xfrm>
            <a:off x="1733982" y="2679850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0CBBA7C2-1E2A-9610-EA99-22AB10056E55}"/>
              </a:ext>
            </a:extLst>
          </p:cNvPr>
          <p:cNvSpPr/>
          <p:nvPr/>
        </p:nvSpPr>
        <p:spPr>
          <a:xfrm>
            <a:off x="1733981" y="3249137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B0BB4494-183E-3271-BF71-5A2C64E9C1C3}"/>
              </a:ext>
            </a:extLst>
          </p:cNvPr>
          <p:cNvSpPr/>
          <p:nvPr/>
        </p:nvSpPr>
        <p:spPr>
          <a:xfrm>
            <a:off x="1733981" y="3861527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BA50E5ED-6CDC-6A7D-137F-4369318B4CAB}"/>
              </a:ext>
            </a:extLst>
          </p:cNvPr>
          <p:cNvSpPr/>
          <p:nvPr/>
        </p:nvSpPr>
        <p:spPr>
          <a:xfrm>
            <a:off x="1733980" y="443081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3CC9830B-7C3C-2B61-2FA9-62CED8B79338}"/>
              </a:ext>
            </a:extLst>
          </p:cNvPr>
          <p:cNvSpPr/>
          <p:nvPr/>
        </p:nvSpPr>
        <p:spPr>
          <a:xfrm>
            <a:off x="1733980" y="502028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7307F0B8-FEFC-9029-4161-CEC09D634BF2}"/>
              </a:ext>
            </a:extLst>
          </p:cNvPr>
          <p:cNvSpPr/>
          <p:nvPr/>
        </p:nvSpPr>
        <p:spPr>
          <a:xfrm>
            <a:off x="1426203" y="5589571"/>
            <a:ext cx="11849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4-5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2663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2503"/>
            <a:ext cx="10515600" cy="4351338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س6- ذكر الكاتب عددا من السلوكيات </a:t>
            </a:r>
            <a:r>
              <a:rPr lang="ar-OM" sz="4400" b="1" dirty="0" err="1"/>
              <a:t>افيجابية</a:t>
            </a:r>
            <a:r>
              <a:rPr lang="ar-OM" sz="4400" b="1" dirty="0"/>
              <a:t> و السلبية لطلاب المدارس صنفيها في الجدول الآتي .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89F42408-9B4F-A23E-AAC3-3E242F396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62213"/>
              </p:ext>
            </p:extLst>
          </p:nvPr>
        </p:nvGraphicFramePr>
        <p:xfrm>
          <a:off x="554012" y="2598066"/>
          <a:ext cx="10859126" cy="404257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82784">
                  <a:extLst>
                    <a:ext uri="{9D8B030D-6E8A-4147-A177-3AD203B41FA5}">
                      <a16:colId xmlns:a16="http://schemas.microsoft.com/office/drawing/2014/main" val="339003791"/>
                    </a:ext>
                  </a:extLst>
                </a:gridCol>
                <a:gridCol w="5576342">
                  <a:extLst>
                    <a:ext uri="{9D8B030D-6E8A-4147-A177-3AD203B41FA5}">
                      <a16:colId xmlns:a16="http://schemas.microsoft.com/office/drawing/2014/main" val="705673118"/>
                    </a:ext>
                  </a:extLst>
                </a:gridCol>
              </a:tblGrid>
              <a:tr h="893342">
                <a:tc>
                  <a:txBody>
                    <a:bodyPr/>
                    <a:lstStyle/>
                    <a:p>
                      <a:pPr algn="ctr" rtl="1"/>
                      <a:r>
                        <a:rPr lang="ar-OM" sz="3200" dirty="0"/>
                        <a:t>سلوكيات سلبية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200"/>
                        <a:t>سلوكيات إيجابية</a:t>
                      </a:r>
                      <a:endParaRPr lang="ar-OM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316904"/>
                  </a:ext>
                </a:extLst>
              </a:tr>
              <a:tr h="3149235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423957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CBAA1247-2FDE-B0A0-94BE-39CECFDA8166}"/>
              </a:ext>
            </a:extLst>
          </p:cNvPr>
          <p:cNvSpPr txBox="1"/>
          <p:nvPr/>
        </p:nvSpPr>
        <p:spPr>
          <a:xfrm>
            <a:off x="6096000" y="3530702"/>
            <a:ext cx="5187221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ar-OM" sz="3600" b="1" dirty="0"/>
              <a:t>التزاحم على المقصف.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ar-OM" sz="3600" b="1" dirty="0"/>
              <a:t>إضاعة أكواب الماء (</a:t>
            </a:r>
            <a:r>
              <a:rPr lang="ar-OM" sz="3200" b="1" dirty="0"/>
              <a:t>عدم المحافظة على مرافق المدرسة</a:t>
            </a:r>
            <a:r>
              <a:rPr lang="ar-OM" sz="3600" b="1" dirty="0"/>
              <a:t>) .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ar-OM" sz="3600" b="1" dirty="0"/>
              <a:t>التأخر في ساحة المدرسة . 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ar-OM" sz="3600" b="1" dirty="0"/>
              <a:t>نسيان أدوات المدرسة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9CB4B75-8BB3-22BE-9BA6-D2277DCF4D6F}"/>
              </a:ext>
            </a:extLst>
          </p:cNvPr>
          <p:cNvSpPr txBox="1"/>
          <p:nvPr/>
        </p:nvSpPr>
        <p:spPr>
          <a:xfrm>
            <a:off x="554012" y="3596804"/>
            <a:ext cx="5471409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 marL="571500" indent="-571500">
              <a:buFont typeface="Wingdings" panose="05000000000000000000" pitchFamily="2" charset="2"/>
              <a:buChar char="ü"/>
              <a:defRPr sz="3600" b="1"/>
            </a:lvl1pPr>
          </a:lstStyle>
          <a:p>
            <a:r>
              <a:rPr lang="ar-OM" dirty="0"/>
              <a:t>وضع خطة للدراسة .</a:t>
            </a:r>
          </a:p>
          <a:p>
            <a:r>
              <a:rPr lang="ar-OM" dirty="0"/>
              <a:t>مساعدة الطلبة حتى يتفوق لجميع.</a:t>
            </a:r>
          </a:p>
          <a:p>
            <a:r>
              <a:rPr lang="ar-OM" dirty="0"/>
              <a:t>تقديم المساعدة للمحتاجين .</a:t>
            </a:r>
          </a:p>
          <a:p>
            <a:r>
              <a:rPr lang="ar-OM" dirty="0"/>
              <a:t>مشاركة المتفوقين فرحة تفوقهم </a:t>
            </a:r>
          </a:p>
        </p:txBody>
      </p:sp>
    </p:spTree>
    <p:extLst>
      <p:ext uri="{BB962C8B-B14F-4D97-AF65-F5344CB8AC3E}">
        <p14:creationId xmlns:p14="http://schemas.microsoft.com/office/powerpoint/2010/main" val="128720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3289A3-6C1F-B2D3-273C-6EF1D2B85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بعد قراءة النص قراءة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0A8342D-811F-9FD8-47E1-2A685578C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5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س7- نتعلم من النص عدة قيم إيجابية ماعدا  : </a:t>
            </a:r>
          </a:p>
          <a:p>
            <a:pPr marL="742950" indent="-742950">
              <a:buAutoNum type="arabic1Minus"/>
            </a:pPr>
            <a:r>
              <a:rPr lang="ar-OM" sz="4400" b="1" dirty="0"/>
              <a:t>المحافظة على الكتب . </a:t>
            </a:r>
          </a:p>
          <a:p>
            <a:pPr marL="0" indent="0">
              <a:buNone/>
            </a:pPr>
            <a:r>
              <a:rPr lang="ar-OM" sz="4400" b="1" dirty="0"/>
              <a:t>ب- التعاون .</a:t>
            </a:r>
          </a:p>
          <a:p>
            <a:pPr marL="0" indent="0">
              <a:buNone/>
            </a:pPr>
            <a:r>
              <a:rPr lang="ar-OM" sz="4400" b="1" dirty="0"/>
              <a:t>ج- الإيثار.         </a:t>
            </a:r>
          </a:p>
          <a:p>
            <a:pPr marL="0" indent="0">
              <a:buNone/>
            </a:pPr>
            <a:r>
              <a:rPr lang="ar-OM" sz="4400" b="1" dirty="0"/>
              <a:t>د- الصداقة. </a:t>
            </a:r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364A4E4C-AC23-86D7-864B-8A86A38FB225}"/>
              </a:ext>
            </a:extLst>
          </p:cNvPr>
          <p:cNvSpPr/>
          <p:nvPr/>
        </p:nvSpPr>
        <p:spPr>
          <a:xfrm>
            <a:off x="6430781" y="2428405"/>
            <a:ext cx="5156616" cy="869431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82206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C301E2-DE56-8814-772E-00ED82DFE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361431-29C9-3FB0-C3D8-1138678F6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934" y="1915565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ar-OM" sz="6600" b="1" dirty="0"/>
              <a:t>عنوان النص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6600" b="1" dirty="0"/>
              <a:t>نوع النص 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6600" b="1" dirty="0"/>
              <a:t>اسم الكاتب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6600" b="1" dirty="0"/>
              <a:t>المصدر : </a:t>
            </a: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324C2E3B-9932-2296-9152-2B896C7314D0}"/>
              </a:ext>
            </a:extLst>
          </p:cNvPr>
          <p:cNvSpPr txBox="1">
            <a:spLocks/>
          </p:cNvSpPr>
          <p:nvPr/>
        </p:nvSpPr>
        <p:spPr>
          <a:xfrm>
            <a:off x="209862" y="1927640"/>
            <a:ext cx="6850505" cy="4351338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>
                <a:solidFill>
                  <a:schemeClr val="accent5">
                    <a:lumMod val="50000"/>
                  </a:schemeClr>
                </a:solidFill>
              </a:rPr>
              <a:t>اليوم الأول في المدرسة.</a:t>
            </a:r>
          </a:p>
          <a:p>
            <a:pPr marL="0" indent="0">
              <a:buNone/>
            </a:pPr>
            <a:r>
              <a:rPr lang="ar-OM" sz="6600" b="1" dirty="0">
                <a:solidFill>
                  <a:schemeClr val="accent6">
                    <a:lumMod val="50000"/>
                  </a:schemeClr>
                </a:solidFill>
              </a:rPr>
              <a:t>نص سردي</a:t>
            </a:r>
          </a:p>
          <a:p>
            <a:pPr marL="0" indent="0">
              <a:buNone/>
            </a:pPr>
            <a:r>
              <a:rPr lang="ar-OM" sz="6600" b="1" dirty="0">
                <a:solidFill>
                  <a:schemeClr val="accent6">
                    <a:lumMod val="50000"/>
                  </a:schemeClr>
                </a:solidFill>
              </a:rPr>
              <a:t>محمد </a:t>
            </a:r>
            <a:r>
              <a:rPr lang="ar-OM" sz="6600" b="1" dirty="0" err="1">
                <a:solidFill>
                  <a:schemeClr val="accent6">
                    <a:lumMod val="50000"/>
                  </a:schemeClr>
                </a:solidFill>
              </a:rPr>
              <a:t>المرجبي</a:t>
            </a:r>
            <a:r>
              <a:rPr lang="ar-OM" sz="6600" b="1" dirty="0">
                <a:solidFill>
                  <a:schemeClr val="accent6">
                    <a:lumMod val="50000"/>
                  </a:schemeClr>
                </a:solidFill>
              </a:rPr>
              <a:t> .</a:t>
            </a:r>
          </a:p>
          <a:p>
            <a:pPr marL="0" indent="0">
              <a:buNone/>
            </a:pPr>
            <a:r>
              <a:rPr lang="ar-OM" sz="6000" b="1" dirty="0">
                <a:solidFill>
                  <a:schemeClr val="accent2">
                    <a:lumMod val="50000"/>
                  </a:schemeClr>
                </a:solidFill>
              </a:rPr>
              <a:t>وزارة التراث و الثقافة _سلطنة عمان 2006م </a:t>
            </a:r>
          </a:p>
        </p:txBody>
      </p:sp>
    </p:spTree>
    <p:extLst>
      <p:ext uri="{BB962C8B-B14F-4D97-AF65-F5344CB8AC3E}">
        <p14:creationId xmlns:p14="http://schemas.microsoft.com/office/powerpoint/2010/main" val="764424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س8- كيف يرى الآباء أبناءهم ؟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أمل المستقبل وثروة الوطن وبناته . </a:t>
            </a:r>
          </a:p>
          <a:p>
            <a:pPr marL="0" indent="0" algn="ctr">
              <a:buNone/>
            </a:pPr>
            <a:endParaRPr lang="ar-OM" sz="4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ar-OM" sz="4400" b="1" dirty="0"/>
              <a:t>س9-</a:t>
            </a: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ar-OM" sz="4400" b="1" dirty="0"/>
              <a:t>ما النصيحة التي قدمها الأب للكاتب ؟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عدم اليأس وعدم الالتفات إلى المحبطين .</a:t>
            </a:r>
          </a:p>
        </p:txBody>
      </p:sp>
    </p:spTree>
    <p:extLst>
      <p:ext uri="{BB962C8B-B14F-4D97-AF65-F5344CB8AC3E}">
        <p14:creationId xmlns:p14="http://schemas.microsoft.com/office/powerpoint/2010/main" val="408064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 fontScale="92500" lnSpcReduction="10000"/>
          </a:bodyPr>
          <a:lstStyle/>
          <a:p>
            <a:pPr marL="0" indent="0">
              <a:buNone/>
            </a:pPr>
            <a:r>
              <a:rPr lang="ar-OM" sz="4400" b="1" dirty="0"/>
              <a:t>س10- اشرحي الصورة في قول الكاتب : أنتم أمل الغد </a:t>
            </a:r>
            <a:r>
              <a:rPr lang="ar-OM" sz="4400" b="1" u="sng" dirty="0">
                <a:solidFill>
                  <a:schemeClr val="accent4">
                    <a:lumMod val="75000"/>
                  </a:schemeClr>
                </a:solidFill>
              </a:rPr>
              <a:t>وثروة الوطن </a:t>
            </a:r>
            <a:r>
              <a:rPr lang="ar-OM" sz="4400" b="1" dirty="0"/>
              <a:t>.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شبه الكاتب (الأبناء ) بالثروة . </a:t>
            </a:r>
          </a:p>
          <a:p>
            <a:pPr marL="0" indent="0" algn="ctr">
              <a:buNone/>
            </a:pPr>
            <a:endParaRPr lang="ar-OM" sz="4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ar-OM" sz="4400" b="1" dirty="0"/>
              <a:t>س11- اشرحي الصورة في قول الكاتب : </a:t>
            </a:r>
            <a:r>
              <a:rPr lang="ar-OM" sz="4400" b="1" u="sng" dirty="0">
                <a:solidFill>
                  <a:schemeClr val="accent4">
                    <a:lumMod val="75000"/>
                  </a:schemeClr>
                </a:solidFill>
              </a:rPr>
              <a:t>ترابه من تبر</a:t>
            </a:r>
            <a:r>
              <a:rPr lang="ar-OM" sz="4400" b="1" dirty="0"/>
              <a:t> ... </a:t>
            </a:r>
            <a:r>
              <a:rPr lang="ar-OM" sz="4400" b="1" u="sng" dirty="0">
                <a:solidFill>
                  <a:schemeClr val="accent4">
                    <a:lumMod val="75000"/>
                  </a:schemeClr>
                </a:solidFill>
              </a:rPr>
              <a:t>تراب وطني كالذهب </a:t>
            </a:r>
            <a:r>
              <a:rPr lang="ar-OM" sz="4400" b="1" dirty="0"/>
              <a:t>.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شبه تراب الوطن بالذهب .</a:t>
            </a:r>
          </a:p>
        </p:txBody>
      </p:sp>
    </p:spTree>
    <p:extLst>
      <p:ext uri="{BB962C8B-B14F-4D97-AF65-F5344CB8AC3E}">
        <p14:creationId xmlns:p14="http://schemas.microsoft.com/office/powerpoint/2010/main" val="206825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س3- حاك التعبير الآتي محافظا على الكلمات التي تحتها خط :  </a:t>
            </a:r>
            <a:r>
              <a:rPr lang="ar-OM" sz="4400" b="1" dirty="0">
                <a:highlight>
                  <a:srgbClr val="FFFF00"/>
                </a:highlight>
              </a:rPr>
              <a:t>ل</a:t>
            </a:r>
            <a:r>
              <a:rPr lang="ar-OM" sz="4400" b="1" u="sng" dirty="0">
                <a:highlight>
                  <a:srgbClr val="FFFF00"/>
                </a:highlight>
              </a:rPr>
              <a:t>ا</a:t>
            </a:r>
            <a:r>
              <a:rPr lang="ar-OM" sz="4400" b="1" dirty="0">
                <a:highlight>
                  <a:srgbClr val="FFFF00"/>
                </a:highlight>
              </a:rPr>
              <a:t> </a:t>
            </a:r>
            <a:r>
              <a:rPr lang="ar-OM" sz="4400" b="1" dirty="0"/>
              <a:t>تسمحوا ليأس </a:t>
            </a:r>
            <a:r>
              <a:rPr lang="ar-OM" sz="4400" b="1" u="sng" dirty="0">
                <a:highlight>
                  <a:srgbClr val="FFFF00"/>
                </a:highlight>
              </a:rPr>
              <a:t>أن</a:t>
            </a:r>
            <a:r>
              <a:rPr lang="ar-OM" sz="4400" b="1" dirty="0"/>
              <a:t> يتسرب إليكم .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لا تسمحي للحزن أن يتسلل إلى قلبك.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لا تسمحوا للمخادع أن يحتال عليكم .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لا تسمحوا للكسل أن يؤثر عليكم. </a:t>
            </a:r>
          </a:p>
        </p:txBody>
      </p:sp>
    </p:spTree>
    <p:extLst>
      <p:ext uri="{BB962C8B-B14F-4D97-AF65-F5344CB8AC3E}">
        <p14:creationId xmlns:p14="http://schemas.microsoft.com/office/powerpoint/2010/main" val="2793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س3- اذكر بعض المشاهد التي يتذكرها الكاتب . </a:t>
            </a:r>
          </a:p>
          <a:p>
            <a:pPr marL="0" indent="0" algn="ctr">
              <a:buNone/>
            </a:pPr>
            <a:r>
              <a:rPr lang="ar-OM" sz="4400" b="1">
                <a:solidFill>
                  <a:schemeClr val="accent5">
                    <a:lumMod val="50000"/>
                  </a:schemeClr>
                </a:solidFill>
              </a:rPr>
              <a:t> توزيع </a:t>
            </a:r>
            <a:r>
              <a:rPr lang="ar-OM" sz="4400" b="1" dirty="0">
                <a:solidFill>
                  <a:schemeClr val="accent5">
                    <a:lumMod val="50000"/>
                  </a:schemeClr>
                </a:solidFill>
              </a:rPr>
              <a:t>الكتب ، التزاحم على المقصف ، طلبهم من معلم الرياضة أخذهم في رحلة  بناء، العودة في المساء إلى المنزل والحديث مع الوالدين  ....</a:t>
            </a:r>
          </a:p>
        </p:txBody>
      </p:sp>
    </p:spTree>
    <p:extLst>
      <p:ext uri="{BB962C8B-B14F-4D97-AF65-F5344CB8AC3E}">
        <p14:creationId xmlns:p14="http://schemas.microsoft.com/office/powerpoint/2010/main" val="1952764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نقل المتفوقين إلى صف أعلى أو أكثر ضمن &quot;قانون التعليم المدرسي&quot;.. وسجن ولي  الأمر لعدم تسجيل الطالب في الدراسة | جريدة الرؤية العمانية">
            <a:extLst>
              <a:ext uri="{FF2B5EF4-FFF2-40B4-BE49-F238E27FC236}">
                <a16:creationId xmlns:a16="http://schemas.microsoft.com/office/drawing/2014/main" id="{75030A40-3893-08BF-8536-71E74EE23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18" r="2374" b="2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C20729-DBB5-23C7-9C22-7EEFAD5EA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5904" y="598756"/>
            <a:ext cx="3967478" cy="5660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6600" b="1" dirty="0">
                <a:solidFill>
                  <a:srgbClr val="FF0000"/>
                </a:solidFill>
              </a:rPr>
              <a:t>أتوسع</a:t>
            </a:r>
            <a:r>
              <a:rPr lang="ar-OM" sz="6600" b="1" dirty="0"/>
              <a:t> : </a:t>
            </a:r>
          </a:p>
          <a:p>
            <a:pPr marL="0" indent="0">
              <a:buNone/>
            </a:pPr>
            <a:r>
              <a:rPr lang="ar-OM" sz="6600" b="1" u="sng" dirty="0">
                <a:solidFill>
                  <a:schemeClr val="accent5">
                    <a:lumMod val="50000"/>
                  </a:schemeClr>
                </a:solidFill>
              </a:rPr>
              <a:t>تحدث</a:t>
            </a:r>
            <a:r>
              <a:rPr lang="ar-OM" sz="6600" b="1" dirty="0"/>
              <a:t> عن موقف لن تنساه مررت به في أول يوم دراسي.</a:t>
            </a:r>
          </a:p>
        </p:txBody>
      </p:sp>
    </p:spTree>
    <p:extLst>
      <p:ext uri="{BB962C8B-B14F-4D97-AF65-F5344CB8AC3E}">
        <p14:creationId xmlns:p14="http://schemas.microsoft.com/office/powerpoint/2010/main" val="394717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7" name="Rectangle 2061">
            <a:extLst>
              <a:ext uri="{FF2B5EF4-FFF2-40B4-BE49-F238E27FC236}">
                <a16:creationId xmlns:a16="http://schemas.microsoft.com/office/drawing/2014/main" id="{560AFAAC-EA6C-45A9-9E03-C9C9F0193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مصدر خاص لـ “الصحوة” يوضّح الحالة الصحية للإعلامي محمد المرجبي بعد تعرضه  لوعكه صحية – صحيفة الصحوة">
            <a:extLst>
              <a:ext uri="{FF2B5EF4-FFF2-40B4-BE49-F238E27FC236}">
                <a16:creationId xmlns:a16="http://schemas.microsoft.com/office/drawing/2014/main" id="{7CD14657-246E-177E-954F-E559DB6BC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36" r="-1" b="5886"/>
          <a:stretch/>
        </p:blipFill>
        <p:spPr bwMode="auto">
          <a:xfrm>
            <a:off x="4883022" y="10"/>
            <a:ext cx="7308978" cy="6857990"/>
          </a:xfrm>
          <a:custGeom>
            <a:avLst/>
            <a:gdLst/>
            <a:ahLst/>
            <a:cxnLst/>
            <a:rect l="l" t="t" r="r" b="b"/>
            <a:pathLst>
              <a:path w="7308978" h="6858000">
                <a:moveTo>
                  <a:pt x="0" y="0"/>
                </a:moveTo>
                <a:lnTo>
                  <a:pt x="7308978" y="0"/>
                </a:lnTo>
                <a:lnTo>
                  <a:pt x="7308978" y="6858000"/>
                </a:lnTo>
                <a:lnTo>
                  <a:pt x="0" y="6858000"/>
                </a:lnTo>
                <a:lnTo>
                  <a:pt x="62983" y="6788730"/>
                </a:lnTo>
                <a:cubicBezTo>
                  <a:pt x="773509" y="5928900"/>
                  <a:pt x="1212978" y="4741056"/>
                  <a:pt x="1212978" y="3429000"/>
                </a:cubicBezTo>
                <a:cubicBezTo>
                  <a:pt x="1212978" y="2116944"/>
                  <a:pt x="773509" y="929100"/>
                  <a:pt x="62983" y="692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2069" name="Freeform: Shape 2063">
            <a:extLst>
              <a:ext uri="{FF2B5EF4-FFF2-40B4-BE49-F238E27FC236}">
                <a16:creationId xmlns:a16="http://schemas.microsoft.com/office/drawing/2014/main" id="{83549E37-C86B-4401-90BD-D8BF83859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3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3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3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3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066" name="Freeform: Shape 2065">
            <a:extLst>
              <a:ext uri="{FF2B5EF4-FFF2-40B4-BE49-F238E27FC236}">
                <a16:creationId xmlns:a16="http://schemas.microsoft.com/office/drawing/2014/main" id="{8A17784E-76D8-4521-A77D-0D2EBB9230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86857" cy="6858000"/>
          </a:xfrm>
          <a:custGeom>
            <a:avLst/>
            <a:gdLst>
              <a:gd name="connsiteX0" fmla="*/ 0 w 6086857"/>
              <a:gd name="connsiteY0" fmla="*/ 0 h 6858000"/>
              <a:gd name="connsiteX1" fmla="*/ 4873879 w 6086857"/>
              <a:gd name="connsiteY1" fmla="*/ 0 h 6858000"/>
              <a:gd name="connsiteX2" fmla="*/ 4936862 w 6086857"/>
              <a:gd name="connsiteY2" fmla="*/ 69271 h 6858000"/>
              <a:gd name="connsiteX3" fmla="*/ 6086857 w 6086857"/>
              <a:gd name="connsiteY3" fmla="*/ 3429000 h 6858000"/>
              <a:gd name="connsiteX4" fmla="*/ 4936862 w 6086857"/>
              <a:gd name="connsiteY4" fmla="*/ 6788730 h 6858000"/>
              <a:gd name="connsiteX5" fmla="*/ 4873879 w 6086857"/>
              <a:gd name="connsiteY5" fmla="*/ 6858000 h 6858000"/>
              <a:gd name="connsiteX6" fmla="*/ 0 w 608685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6857" h="6858000">
                <a:moveTo>
                  <a:pt x="0" y="0"/>
                </a:moveTo>
                <a:lnTo>
                  <a:pt x="4873879" y="0"/>
                </a:lnTo>
                <a:lnTo>
                  <a:pt x="4936862" y="69271"/>
                </a:lnTo>
                <a:cubicBezTo>
                  <a:pt x="5647388" y="929100"/>
                  <a:pt x="6086857" y="2116944"/>
                  <a:pt x="6086857" y="3429000"/>
                </a:cubicBezTo>
                <a:cubicBezTo>
                  <a:pt x="6086857" y="4741056"/>
                  <a:pt x="5647388" y="5928900"/>
                  <a:pt x="4936862" y="6788730"/>
                </a:cubicBezTo>
                <a:lnTo>
                  <a:pt x="487387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26C301E2-DE56-8814-772E-00ED82DFE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584961"/>
            <a:ext cx="4992624" cy="1243584"/>
          </a:xfrm>
        </p:spPr>
        <p:txBody>
          <a:bodyPr anchor="ctr">
            <a:normAutofit fontScale="90000"/>
          </a:bodyPr>
          <a:lstStyle/>
          <a:p>
            <a:r>
              <a:rPr lang="ar-OM" sz="5400" b="1" dirty="0">
                <a:solidFill>
                  <a:schemeClr val="accent4">
                    <a:lumMod val="75000"/>
                  </a:schemeClr>
                </a:solidFill>
              </a:rPr>
              <a:t>التعريف بكاتب النص : </a:t>
            </a:r>
          </a:p>
        </p:txBody>
      </p:sp>
      <p:sp>
        <p:nvSpPr>
          <p:cNvPr id="2068" name="Rectangle 2067">
            <a:extLst>
              <a:ext uri="{FF2B5EF4-FFF2-40B4-BE49-F238E27FC236}">
                <a16:creationId xmlns:a16="http://schemas.microsoft.com/office/drawing/2014/main" id="{C0036C6B-F09C-4EAB-AE02-8D056EE748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325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70" name="Rectangle 2069">
            <a:extLst>
              <a:ext uri="{FF2B5EF4-FFF2-40B4-BE49-F238E27FC236}">
                <a16:creationId xmlns:a16="http://schemas.microsoft.com/office/drawing/2014/main" id="{FC8D5885-2804-4D3C-BE31-902E4D32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769" y="2195336"/>
            <a:ext cx="49834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361431-29C9-3FB0-C3D8-1138678F6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7" y="2195337"/>
            <a:ext cx="5673176" cy="4415325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ar-OM" sz="4000" b="1" dirty="0"/>
              <a:t>محمد بن علي </a:t>
            </a:r>
            <a:r>
              <a:rPr lang="ar-OM" sz="4000" b="1" dirty="0" err="1"/>
              <a:t>المرجبي</a:t>
            </a:r>
            <a:r>
              <a:rPr lang="ar-OM" sz="4000" b="1" dirty="0"/>
              <a:t> ولد عام 1964م ، عمل مذيعا في الهيئة العامة للإذاعة و التلفزيون ،قدم العديد من البرامج الإذاعية و التلفزيونية مثل: الموسوعة العمانية نت السواحل ذاكرة . </a:t>
            </a:r>
          </a:p>
        </p:txBody>
      </p:sp>
    </p:spTree>
    <p:extLst>
      <p:ext uri="{BB962C8B-B14F-4D97-AF65-F5344CB8AC3E}">
        <p14:creationId xmlns:p14="http://schemas.microsoft.com/office/powerpoint/2010/main" val="2825887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نقل المتفوقين إلى صف أعلى أو أكثر ضمن &quot;قانون التعليم المدرسي&quot;.. وسجن ولي  الأمر لعدم تسجيل الطالب في الدراسة | جريدة الرؤية العمانية">
            <a:extLst>
              <a:ext uri="{FF2B5EF4-FFF2-40B4-BE49-F238E27FC236}">
                <a16:creationId xmlns:a16="http://schemas.microsoft.com/office/drawing/2014/main" id="{75030A40-3893-08BF-8536-71E74EE23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19" r="2373" b="2"/>
          <a:stretch/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C20729-DBB5-23C7-9C22-7EEFAD5EA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803" y="395537"/>
            <a:ext cx="3522386" cy="49859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OM" sz="5400" b="1" dirty="0"/>
              <a:t>س- </a:t>
            </a:r>
          </a:p>
          <a:p>
            <a:pPr marL="0" indent="0" algn="ctr">
              <a:buNone/>
            </a:pPr>
            <a:r>
              <a:rPr lang="ar-OM" sz="5400" b="1" dirty="0"/>
              <a:t>ماذا تتوقعن الفكرة التي تحدث عنها الكاتب محمد </a:t>
            </a:r>
            <a:r>
              <a:rPr lang="ar-OM" sz="5400" b="1" dirty="0" err="1"/>
              <a:t>المرجبي</a:t>
            </a:r>
            <a:r>
              <a:rPr lang="ar-OM" sz="5400" b="1" dirty="0"/>
              <a:t> في نصه ؟ </a:t>
            </a:r>
          </a:p>
        </p:txBody>
      </p:sp>
    </p:spTree>
    <p:extLst>
      <p:ext uri="{BB962C8B-B14F-4D97-AF65-F5344CB8AC3E}">
        <p14:creationId xmlns:p14="http://schemas.microsoft.com/office/powerpoint/2010/main" val="3140680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3289A3-6C1F-B2D3-273C-6EF1D2B85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بعد قراءة النص قراءة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0A8342D-811F-9FD8-47E1-2A685578C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5254"/>
          </a:xfrm>
        </p:spPr>
        <p:txBody>
          <a:bodyPr>
            <a:normAutofit/>
          </a:bodyPr>
          <a:lstStyle/>
          <a:p>
            <a:r>
              <a:rPr lang="ar-OM" sz="4400" b="1" dirty="0"/>
              <a:t>تتلخص الفكرة العامة للنص في : </a:t>
            </a:r>
          </a:p>
          <a:p>
            <a:pPr marL="742950" indent="-742950">
              <a:buAutoNum type="arabic1Minus"/>
            </a:pPr>
            <a:r>
              <a:rPr lang="ar-OM" sz="4400" b="1" dirty="0"/>
              <a:t>اكتساب الأصدقاء . </a:t>
            </a:r>
          </a:p>
          <a:p>
            <a:pPr marL="0" indent="0">
              <a:buNone/>
            </a:pPr>
            <a:r>
              <a:rPr lang="ar-OM" sz="4400" b="1" dirty="0"/>
              <a:t>ب- أحداث اليوم الأول في المدرسة ومواقفه .</a:t>
            </a:r>
          </a:p>
          <a:p>
            <a:pPr marL="0" indent="0">
              <a:buNone/>
            </a:pPr>
            <a:r>
              <a:rPr lang="ar-OM" sz="4400" b="1" dirty="0"/>
              <a:t>ج- تحقيق النجاح وبناء الوطن .         </a:t>
            </a:r>
          </a:p>
          <a:p>
            <a:pPr marL="0" indent="0">
              <a:buNone/>
            </a:pPr>
            <a:r>
              <a:rPr lang="ar-OM" sz="4400" b="1" dirty="0"/>
              <a:t>د- الحنين إلى المدرسة . </a:t>
            </a:r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364A4E4C-AC23-86D7-864B-8A86A38FB225}"/>
              </a:ext>
            </a:extLst>
          </p:cNvPr>
          <p:cNvSpPr/>
          <p:nvPr/>
        </p:nvSpPr>
        <p:spPr>
          <a:xfrm>
            <a:off x="2654710" y="3067666"/>
            <a:ext cx="8981767" cy="105463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2301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8EF024-9317-4ABC-B653-4DA242E16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المفردات اللغوية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EEE9E8E-532F-3CF1-0115-FBFBC2333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148" y="1825625"/>
            <a:ext cx="7006652" cy="4351338"/>
          </a:xfrm>
        </p:spPr>
        <p:txBody>
          <a:bodyPr vert="horz" lIns="91440" tIns="45720" rIns="91440" bIns="45720" rtlCol="1">
            <a:normAutofit fontScale="92500"/>
          </a:bodyPr>
          <a:lstStyle/>
          <a:p>
            <a:r>
              <a:rPr lang="ar-OM" sz="5400" b="1" dirty="0"/>
              <a:t>مرادف كلمة ( الحنين ) : .......</a:t>
            </a:r>
          </a:p>
          <a:p>
            <a:r>
              <a:rPr lang="ar-OM" sz="5400" b="1" dirty="0"/>
              <a:t>معنى كلمة ( نشرع ) :......</a:t>
            </a:r>
          </a:p>
          <a:p>
            <a:r>
              <a:rPr lang="ar-OM" sz="5400" b="1" dirty="0"/>
              <a:t>مفرد كلمة ( الأحلام ) :.........</a:t>
            </a:r>
          </a:p>
          <a:p>
            <a:r>
              <a:rPr lang="ar-OM" sz="5400" b="1" dirty="0"/>
              <a:t>جمع كلمة ( المناهج ) :.......</a:t>
            </a:r>
          </a:p>
          <a:p>
            <a:r>
              <a:rPr lang="ar-OM" sz="5400" b="1" dirty="0"/>
              <a:t>مضاد كلمة ( البياض ):.......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B5028D1-6104-C66F-FAEC-93FD4C0B8488}"/>
              </a:ext>
            </a:extLst>
          </p:cNvPr>
          <p:cNvSpPr/>
          <p:nvPr/>
        </p:nvSpPr>
        <p:spPr>
          <a:xfrm>
            <a:off x="414521" y="767358"/>
            <a:ext cx="16193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السواد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E0C32F57-8C70-2319-EB10-EDBA7108F865}"/>
              </a:ext>
            </a:extLst>
          </p:cNvPr>
          <p:cNvSpPr/>
          <p:nvPr/>
        </p:nvSpPr>
        <p:spPr>
          <a:xfrm>
            <a:off x="588448" y="1822450"/>
            <a:ext cx="12715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الحلم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C122279F-E082-D4A7-544A-BB23309FC8B4}"/>
              </a:ext>
            </a:extLst>
          </p:cNvPr>
          <p:cNvSpPr/>
          <p:nvPr/>
        </p:nvSpPr>
        <p:spPr>
          <a:xfrm>
            <a:off x="402616" y="2877542"/>
            <a:ext cx="1670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المنهج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3EA46C8-14B8-D1B1-D70F-2969AC126B0B}"/>
              </a:ext>
            </a:extLst>
          </p:cNvPr>
          <p:cNvSpPr/>
          <p:nvPr/>
        </p:nvSpPr>
        <p:spPr>
          <a:xfrm>
            <a:off x="27557" y="4156932"/>
            <a:ext cx="3664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الشوق و اللهفة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28AEFB21-5236-CB76-4BE5-AB20A25E6776}"/>
              </a:ext>
            </a:extLst>
          </p:cNvPr>
          <p:cNvSpPr/>
          <p:nvPr/>
        </p:nvSpPr>
        <p:spPr>
          <a:xfrm>
            <a:off x="588448" y="5343786"/>
            <a:ext cx="9476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OM" sz="5400" b="1" dirty="0">
                <a:ln/>
                <a:solidFill>
                  <a:schemeClr val="accent3"/>
                </a:solidFill>
              </a:rPr>
              <a:t>نبدأ</a:t>
            </a:r>
            <a:endParaRPr lang="ar-SA" sz="54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89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3.7037E-7 L 0.18659 -0.35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-1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22222E-6 L 0.38385 -0.4071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93" y="-2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85185E-6 L 0.35326 0.213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56" y="10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0.3362 0.1777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10" y="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33333E-6 L 0.3349 0.6143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45" y="3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F2DF2F-E969-EA30-849C-4EB56843E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المفردات اللغوية :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27ACF28A-0897-8930-D1A8-55950B1DE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94938"/>
              </p:ext>
            </p:extLst>
          </p:nvPr>
        </p:nvGraphicFramePr>
        <p:xfrm>
          <a:off x="674558" y="2048280"/>
          <a:ext cx="10768560" cy="310833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53712">
                  <a:extLst>
                    <a:ext uri="{9D8B030D-6E8A-4147-A177-3AD203B41FA5}">
                      <a16:colId xmlns:a16="http://schemas.microsoft.com/office/drawing/2014/main" val="3329381701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1484095463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2630841293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3934426678"/>
                    </a:ext>
                  </a:extLst>
                </a:gridCol>
                <a:gridCol w="2153712">
                  <a:extLst>
                    <a:ext uri="{9D8B030D-6E8A-4147-A177-3AD203B41FA5}">
                      <a16:colId xmlns:a16="http://schemas.microsoft.com/office/drawing/2014/main" val="1672406093"/>
                    </a:ext>
                  </a:extLst>
                </a:gridCol>
              </a:tblGrid>
              <a:tr h="1036112"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المرادف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المضاد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المفرد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المثنى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/>
                        <a:t>الجمع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120031"/>
                  </a:ext>
                </a:extLst>
              </a:tr>
              <a:tr h="10361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دربًا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البهجة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الصفحات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دروس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OM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المقصف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13420"/>
                  </a:ext>
                </a:extLst>
              </a:tr>
              <a:tr h="1036112"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453400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266DD9E5-81E2-FEF9-0169-BD5500D85559}"/>
              </a:ext>
            </a:extLst>
          </p:cNvPr>
          <p:cNvSpPr txBox="1"/>
          <p:nvPr/>
        </p:nvSpPr>
        <p:spPr>
          <a:xfrm>
            <a:off x="9638675" y="4209819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طريقا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E7E0944-7F25-082A-DD74-618271F58E6A}"/>
              </a:ext>
            </a:extLst>
          </p:cNvPr>
          <p:cNvSpPr txBox="1"/>
          <p:nvPr/>
        </p:nvSpPr>
        <p:spPr>
          <a:xfrm>
            <a:off x="7392649" y="4209819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الحزن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42C69BD-F944-DCA2-7D3D-DCAD7909E8A3}"/>
              </a:ext>
            </a:extLst>
          </p:cNvPr>
          <p:cNvSpPr txBox="1"/>
          <p:nvPr/>
        </p:nvSpPr>
        <p:spPr>
          <a:xfrm>
            <a:off x="5146623" y="4246551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صفحة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5DA3F73-A5DB-6AD8-EA08-6979ED3E4D8D}"/>
              </a:ext>
            </a:extLst>
          </p:cNvPr>
          <p:cNvSpPr txBox="1"/>
          <p:nvPr/>
        </p:nvSpPr>
        <p:spPr>
          <a:xfrm>
            <a:off x="3195403" y="4260055"/>
            <a:ext cx="14003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درسان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6091853-CD58-CCC0-E6AE-FAD1DC6F8850}"/>
              </a:ext>
            </a:extLst>
          </p:cNvPr>
          <p:cNvSpPr txBox="1"/>
          <p:nvPr/>
        </p:nvSpPr>
        <p:spPr>
          <a:xfrm>
            <a:off x="949377" y="4260055"/>
            <a:ext cx="16951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>
                <a:solidFill>
                  <a:schemeClr val="accent5">
                    <a:lumMod val="50000"/>
                  </a:schemeClr>
                </a:solidFill>
              </a:rPr>
              <a:t>المقاصف</a:t>
            </a:r>
          </a:p>
        </p:txBody>
      </p:sp>
      <p:sp>
        <p:nvSpPr>
          <p:cNvPr id="11" name="عنوان 1">
            <a:extLst>
              <a:ext uri="{FF2B5EF4-FFF2-40B4-BE49-F238E27FC236}">
                <a16:creationId xmlns:a16="http://schemas.microsoft.com/office/drawing/2014/main" id="{4E4A2572-74AF-CAAD-6C96-D57755522260}"/>
              </a:ext>
            </a:extLst>
          </p:cNvPr>
          <p:cNvSpPr txBox="1">
            <a:spLocks/>
          </p:cNvSpPr>
          <p:nvPr/>
        </p:nvSpPr>
        <p:spPr>
          <a:xfrm>
            <a:off x="949377" y="51673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أوظف كلمة ( المقصف ) في جملة:</a:t>
            </a:r>
          </a:p>
        </p:txBody>
      </p:sp>
    </p:spTree>
    <p:extLst>
      <p:ext uri="{BB962C8B-B14F-4D97-AF65-F5344CB8AC3E}">
        <p14:creationId xmlns:p14="http://schemas.microsoft.com/office/powerpoint/2010/main" val="178019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86FA82-9FF4-7627-A7E4-A91CF4987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EE9344D-C8BD-A33A-A640-2379DA24C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المشاعر التي يشعر بها الطلبة بعد الإجازة الصيفية وبداية كل عام دراسي جديد بـ : </a:t>
            </a:r>
          </a:p>
          <a:p>
            <a:pPr marL="0" indent="0">
              <a:buNone/>
            </a:pPr>
            <a:r>
              <a:rPr lang="ar-OM" sz="4400" b="1" dirty="0"/>
              <a:t>أ- الخوف .                              ب- الغضب .</a:t>
            </a:r>
          </a:p>
          <a:p>
            <a:pPr marL="0" indent="0">
              <a:buNone/>
            </a:pPr>
            <a:r>
              <a:rPr lang="ar-OM" sz="4400" b="1" dirty="0"/>
              <a:t>ج- الشوق و الحنين .                   د- الإعجاب . </a:t>
            </a:r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E1D94ABA-6D8C-513D-6D9D-C7463B7A383E}"/>
              </a:ext>
            </a:extLst>
          </p:cNvPr>
          <p:cNvSpPr/>
          <p:nvPr/>
        </p:nvSpPr>
        <p:spPr>
          <a:xfrm>
            <a:off x="6745574" y="3847154"/>
            <a:ext cx="4950864" cy="105463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62880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61BF16-BBD4-452F-8163-8BDF6DA78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885" y="182854"/>
            <a:ext cx="10515600" cy="1325563"/>
          </a:xfrm>
        </p:spPr>
        <p:txBody>
          <a:bodyPr/>
          <a:lstStyle/>
          <a:p>
            <a:r>
              <a:rPr lang="ar-OM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E7D28C-659A-F6BB-9344-42AD0D9D7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972"/>
            <a:ext cx="10515600" cy="827634"/>
          </a:xfrm>
        </p:spPr>
        <p:txBody>
          <a:bodyPr vert="horz" lIns="91440" tIns="45720" rIns="91440" bIns="45720" rtlCol="1">
            <a:normAutofit/>
          </a:bodyPr>
          <a:lstStyle/>
          <a:p>
            <a:pPr marL="0" indent="0">
              <a:buNone/>
            </a:pPr>
            <a:r>
              <a:rPr lang="ar-OM" sz="4400" b="1" dirty="0"/>
              <a:t>ضعي أمام كل عنوان رقم الفقرة المناسب  </a:t>
            </a:r>
          </a:p>
          <a:p>
            <a:pPr marL="0" indent="0">
              <a:buNone/>
            </a:pPr>
            <a:endParaRPr lang="ar-OM" sz="4400" b="1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351E98E9-1575-AF3D-B2E4-D74BA799F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44595"/>
              </p:ext>
            </p:extLst>
          </p:nvPr>
        </p:nvGraphicFramePr>
        <p:xfrm>
          <a:off x="584670" y="2258606"/>
          <a:ext cx="11022660" cy="405384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8114622">
                  <a:extLst>
                    <a:ext uri="{9D8B030D-6E8A-4147-A177-3AD203B41FA5}">
                      <a16:colId xmlns:a16="http://schemas.microsoft.com/office/drawing/2014/main" val="1932756043"/>
                    </a:ext>
                  </a:extLst>
                </a:gridCol>
                <a:gridCol w="2908038">
                  <a:extLst>
                    <a:ext uri="{9D8B030D-6E8A-4147-A177-3AD203B41FA5}">
                      <a16:colId xmlns:a16="http://schemas.microsoft.com/office/drawing/2014/main" val="1514381451"/>
                    </a:ext>
                  </a:extLst>
                </a:gridCol>
              </a:tblGrid>
              <a:tr h="524656">
                <a:tc>
                  <a:txBody>
                    <a:bodyPr/>
                    <a:lstStyle/>
                    <a:p>
                      <a:pPr algn="ctr" rtl="1"/>
                      <a:r>
                        <a:rPr lang="ar-OM" sz="3200" dirty="0"/>
                        <a:t>العنوان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200" dirty="0"/>
                        <a:t>رقم الفقرة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740387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التخطيط الجيد للنجاح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376413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الأبناء أمل المستقبل وبناة الوطن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892220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اكتساب الأصدقاء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389692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الحنين والشوق للمدرسة.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032225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فرحة الطلاب بالكتب الجديدة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918417"/>
                  </a:ext>
                </a:extLst>
              </a:tr>
              <a:tr h="524656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ذكريات أيام الدراسة.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194080"/>
                  </a:ext>
                </a:extLst>
              </a:tr>
            </a:tbl>
          </a:graphicData>
        </a:graphic>
      </p:graphicFrame>
      <p:sp>
        <p:nvSpPr>
          <p:cNvPr id="9" name="مستطيل 8">
            <a:extLst>
              <a:ext uri="{FF2B5EF4-FFF2-40B4-BE49-F238E27FC236}">
                <a16:creationId xmlns:a16="http://schemas.microsoft.com/office/drawing/2014/main" id="{B0BB4494-183E-3271-BF71-5A2C64E9C1C3}"/>
              </a:ext>
            </a:extLst>
          </p:cNvPr>
          <p:cNvSpPr/>
          <p:nvPr/>
        </p:nvSpPr>
        <p:spPr>
          <a:xfrm>
            <a:off x="1733981" y="3861527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BA50E5ED-6CDC-6A7D-137F-4369318B4CAB}"/>
              </a:ext>
            </a:extLst>
          </p:cNvPr>
          <p:cNvSpPr/>
          <p:nvPr/>
        </p:nvSpPr>
        <p:spPr>
          <a:xfrm>
            <a:off x="1733980" y="443081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3CC9830B-7C3C-2B61-2FA9-62CED8B79338}"/>
              </a:ext>
            </a:extLst>
          </p:cNvPr>
          <p:cNvSpPr/>
          <p:nvPr/>
        </p:nvSpPr>
        <p:spPr>
          <a:xfrm>
            <a:off x="1733980" y="502028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315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