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>
      <a:defRPr lang="ar-OM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A49A0CA-2922-4B51-8461-789FDB2C9DE7}" type="datetimeFigureOut">
              <a:rPr lang="ar-OM" smtClean="0"/>
              <a:t>03/04/1446</a:t>
            </a:fld>
            <a:endParaRPr lang="ar-OM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OM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441A24-2467-4DB6-A5E9-7EA8F467A97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00242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41A24-2467-4DB6-A5E9-7EA8F467A971}" type="slidenum">
              <a:rPr lang="ar-OM" smtClean="0"/>
              <a:t>5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14203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41A24-2467-4DB6-A5E9-7EA8F467A971}" type="slidenum">
              <a:rPr lang="ar-OM" smtClean="0"/>
              <a:t>6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162236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41A24-2467-4DB6-A5E9-7EA8F467A971}" type="slidenum">
              <a:rPr lang="ar-OM" smtClean="0"/>
              <a:t>7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749303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41A24-2467-4DB6-A5E9-7EA8F467A971}" type="slidenum">
              <a:rPr lang="ar-OM" smtClean="0"/>
              <a:t>8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45545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AD72FE-6681-EDE5-4862-5C01FFAF7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73CEA11-0993-4335-3131-93D5FAE0E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DAE412-5E89-B811-3C30-E85ABC13B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B21-DB10-4C60-B46E-6306A2F6A7B0}" type="datetimeFigureOut">
              <a:rPr lang="ar-OM" smtClean="0"/>
              <a:t>03/04/1446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D025B6-38BB-CB93-6B3C-65DC0C01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1B65AE-3A83-CFB4-7498-A06FACF2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C638-BE92-473E-BD6B-6B0E14CB86D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869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7FEA9D-BB8A-BEF1-8C47-3317EA35E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BCCCC9E-0744-7FBD-5C8B-61D199160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AF3595-B2CE-A9EF-F37C-924EC837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B21-DB10-4C60-B46E-6306A2F6A7B0}" type="datetimeFigureOut">
              <a:rPr lang="ar-OM" smtClean="0"/>
              <a:t>03/04/1446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36456B-FF28-5CA6-F211-20183111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D32DC8-2813-3FD1-5317-27ED0E00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C638-BE92-473E-BD6B-6B0E14CB86D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58848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522A3B9-0363-B848-C34F-83CF60B1F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03BF437-7DAB-6579-CC65-AD4701598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2781EF-55D7-C07F-D61A-D091E25DD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B21-DB10-4C60-B46E-6306A2F6A7B0}" type="datetimeFigureOut">
              <a:rPr lang="ar-OM" smtClean="0"/>
              <a:t>03/04/1446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6E726A-2867-56EC-A511-4AAAE788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E09723-CF6C-4C3E-5441-C77435AB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C638-BE92-473E-BD6B-6B0E14CB86D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78230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7EF6BE-A0F5-22AD-1810-539BEE4C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54E4B22-CF18-AAF5-1957-F82B1EFB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D1E17E-3809-1F1E-66DB-05A6EF71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B21-DB10-4C60-B46E-6306A2F6A7B0}" type="datetimeFigureOut">
              <a:rPr lang="ar-OM" smtClean="0"/>
              <a:t>03/04/1446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3942C8-1D0E-A2E5-E509-04C025D0C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87957D4-0707-0B17-5209-CAFD9F6D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C638-BE92-473E-BD6B-6B0E14CB86D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65271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7E5D7F-F362-D6A8-61AA-D418FDF1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F521A2B-26A2-8EFD-0E89-A5DE80B09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23B16B-EB71-72E9-21FA-9347EB03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B21-DB10-4C60-B46E-6306A2F6A7B0}" type="datetimeFigureOut">
              <a:rPr lang="ar-OM" smtClean="0"/>
              <a:t>03/04/1446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4D50AA-E158-4B4C-F4C5-16A75F58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959CD8-EBC9-0CF8-A947-AF3284DD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C638-BE92-473E-BD6B-6B0E14CB86D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13688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A7CE0B-E539-12EE-F717-7FED9098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3ACC2CE-DAE2-6F73-57EE-7B36FACEF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661B273-BAD3-73B7-15DA-410FF878F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BEC98C0-7B13-69B8-2688-497006BE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B21-DB10-4C60-B46E-6306A2F6A7B0}" type="datetimeFigureOut">
              <a:rPr lang="ar-OM" smtClean="0"/>
              <a:t>03/04/1446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22D8397-6690-B39A-7D09-54B800E5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F6064A1-5ABF-3912-360B-CA2A9C28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C638-BE92-473E-BD6B-6B0E14CB86D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17724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06D878-D9C7-B570-35B2-8879D397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20AD8DD-A6D8-097C-21E9-285B867A5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E76F01F-4BD8-812D-A1B9-97E04FC9A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563CF80-6C69-6B67-A3CB-91A7B1593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4966921-294F-9582-0B86-D2CF1D8C1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0C10F30-1253-A0CA-0403-BDF3E395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B21-DB10-4C60-B46E-6306A2F6A7B0}" type="datetimeFigureOut">
              <a:rPr lang="ar-OM" smtClean="0"/>
              <a:t>03/04/1446</a:t>
            </a:fld>
            <a:endParaRPr lang="ar-OM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7DADAE6-A82E-4327-6820-EA53B7B6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8AEB7DE-6A4D-7BE6-9823-CD49DF7B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C638-BE92-473E-BD6B-6B0E14CB86D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51411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481F6A-8EE1-09AA-DFFE-91C216AF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5E0B759-934B-9073-FC41-971AFD48D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B21-DB10-4C60-B46E-6306A2F6A7B0}" type="datetimeFigureOut">
              <a:rPr lang="ar-OM" smtClean="0"/>
              <a:t>03/04/1446</a:t>
            </a:fld>
            <a:endParaRPr lang="ar-OM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D802CB8-8614-DDF8-7065-1C28C100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0AE71B0-9CD2-9E07-EA06-F1789F65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C638-BE92-473E-BD6B-6B0E14CB86D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79684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950E215-29A0-1C1E-178B-ADF8F5DB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B21-DB10-4C60-B46E-6306A2F6A7B0}" type="datetimeFigureOut">
              <a:rPr lang="ar-OM" smtClean="0"/>
              <a:t>03/04/1446</a:t>
            </a:fld>
            <a:endParaRPr lang="ar-OM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B907C63-7353-44BD-3847-739118E6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DCE7330-E90C-87F7-BEAA-FD05A9D17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C638-BE92-473E-BD6B-6B0E14CB86D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22511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AC20C6-B97F-853F-5424-F92A6C70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87FA27-F184-F32D-1186-B75E58C85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AA79C55-9B4C-977C-8FDA-841C7A82C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20E7966-DED7-9CF7-0699-E698A0C0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B21-DB10-4C60-B46E-6306A2F6A7B0}" type="datetimeFigureOut">
              <a:rPr lang="ar-OM" smtClean="0"/>
              <a:t>03/04/1446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A45B9C9-7934-1CA6-B558-B94043CD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BEA0297-A42E-36B3-B193-E2CEF9F3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C638-BE92-473E-BD6B-6B0E14CB86D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93599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E0CA24-3157-8B83-04E0-A14A7959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5508B52-7064-6352-D9B1-3276CBE4C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OM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78DF9AD-BBC4-4759-5E58-D7081870B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98B6E0D-C04A-B3AC-F84F-1AD5ECE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B21-DB10-4C60-B46E-6306A2F6A7B0}" type="datetimeFigureOut">
              <a:rPr lang="ar-OM" smtClean="0"/>
              <a:t>03/04/1446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D4454E-EDE7-5A55-9995-CC5385A19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6F0ECCD-0F65-C511-2931-9A9FBF95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C638-BE92-473E-BD6B-6B0E14CB86D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70964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3853C21-D5A2-C4A4-7DA0-A2E48FA8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E50BAFF-D1ED-5760-8C95-671E54C4E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E4F7A7-D2F9-8A1F-858D-520272695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79DB21-DB10-4C60-B46E-6306A2F6A7B0}" type="datetimeFigureOut">
              <a:rPr lang="ar-OM" smtClean="0"/>
              <a:t>03/04/1446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987D56-C200-A1A3-B32B-9BB3BC54A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595657-2D06-AC33-C104-9E8536086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F5C638-BE92-473E-BD6B-6B0E14CB86D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01932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OM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تصميم الجرافيك, الرسومات, قصاصة فنية, نص&#10;&#10;تم إنشاء الوصف تلقائياً">
            <a:extLst>
              <a:ext uri="{FF2B5EF4-FFF2-40B4-BE49-F238E27FC236}">
                <a16:creationId xmlns:a16="http://schemas.microsoft.com/office/drawing/2014/main" id="{5EA044D7-002D-978F-4897-8D53BBEA4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95" y="-646471"/>
            <a:ext cx="4763165" cy="476316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C35DF71-9DE6-9350-56A2-88EE11826A33}"/>
              </a:ext>
            </a:extLst>
          </p:cNvPr>
          <p:cNvSpPr txBox="1"/>
          <p:nvPr/>
        </p:nvSpPr>
        <p:spPr>
          <a:xfrm>
            <a:off x="6522595" y="3263554"/>
            <a:ext cx="507294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4800" dirty="0">
                <a:solidFill>
                  <a:srgbClr val="C00000"/>
                </a:solidFill>
                <a:cs typeface="PT Bold Heading" panose="02010400000000000000" pitchFamily="2" charset="-78"/>
              </a:rPr>
              <a:t>من دروس الصف الخامس الأساسي</a:t>
            </a:r>
          </a:p>
          <a:p>
            <a:pPr algn="ctr"/>
            <a:r>
              <a:rPr lang="ar-OM" sz="4800" dirty="0">
                <a:solidFill>
                  <a:srgbClr val="C00000"/>
                </a:solidFill>
                <a:cs typeface="PT Bold Heading" panose="02010400000000000000" pitchFamily="2" charset="-78"/>
              </a:rPr>
              <a:t>الفصل الدراسي الأول </a:t>
            </a:r>
          </a:p>
          <a:p>
            <a:pPr algn="ctr"/>
            <a:r>
              <a:rPr lang="ar-OM" sz="4800" dirty="0">
                <a:solidFill>
                  <a:srgbClr val="C00000"/>
                </a:solidFill>
                <a:cs typeface="PT Bold Heading" panose="02010400000000000000" pitchFamily="2" charset="-78"/>
              </a:rPr>
              <a:t>2025/2024م </a:t>
            </a:r>
          </a:p>
        </p:txBody>
      </p:sp>
      <p:pic>
        <p:nvPicPr>
          <p:cNvPr id="2" name="صورة 1" descr="صورة تحتوي على أنيميشن, الرسوم المتحركة, توضيح, رسوم متحركة&#10;&#10;تم إنشاء الوصف تلقائياً">
            <a:extLst>
              <a:ext uri="{FF2B5EF4-FFF2-40B4-BE49-F238E27FC236}">
                <a16:creationId xmlns:a16="http://schemas.microsoft.com/office/drawing/2014/main" id="{67487986-2E40-61B4-44A0-2DCBC09CC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4" y="644577"/>
            <a:ext cx="5951971" cy="58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54468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F56E55E-EC97-E1F1-044B-81080E355585}"/>
              </a:ext>
            </a:extLst>
          </p:cNvPr>
          <p:cNvSpPr txBox="1"/>
          <p:nvPr/>
        </p:nvSpPr>
        <p:spPr>
          <a:xfrm>
            <a:off x="533187" y="3429000"/>
            <a:ext cx="471332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6000" dirty="0">
                <a:solidFill>
                  <a:srgbClr val="002060"/>
                </a:solidFill>
                <a:cs typeface="PT Bold Heading" panose="02010400000000000000" pitchFamily="2" charset="-78"/>
              </a:rPr>
              <a:t>نلقاكم في درس جديد </a:t>
            </a:r>
            <a:endParaRPr lang="ar-OM" sz="6000" dirty="0">
              <a:cs typeface="PT Bold Heading" panose="020104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851A211-8F25-D347-AA07-DDC0D26B6060}"/>
              </a:ext>
            </a:extLst>
          </p:cNvPr>
          <p:cNvSpPr txBox="1"/>
          <p:nvPr/>
        </p:nvSpPr>
        <p:spPr>
          <a:xfrm>
            <a:off x="813499" y="2326159"/>
            <a:ext cx="471332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6000" dirty="0">
                <a:solidFill>
                  <a:srgbClr val="C00000"/>
                </a:solidFill>
                <a:cs typeface="PT Bold Heading" panose="02010400000000000000" pitchFamily="2" charset="-78"/>
              </a:rPr>
              <a:t>انتهى الدرس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385478A-1C36-4A92-BFCD-F2A6082001AD}"/>
              </a:ext>
            </a:extLst>
          </p:cNvPr>
          <p:cNvSpPr txBox="1"/>
          <p:nvPr/>
        </p:nvSpPr>
        <p:spPr>
          <a:xfrm>
            <a:off x="533187" y="5455170"/>
            <a:ext cx="456357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>
                <a:latin typeface="Tajawal ExtraLight" panose="00000400000000000000" pitchFamily="2" charset="-78"/>
                <a:cs typeface="Tajawal ExtraLight" panose="00000400000000000000" pitchFamily="2" charset="-78"/>
              </a:rPr>
              <a:t>إعداد معلمة المادة </a:t>
            </a:r>
          </a:p>
          <a:p>
            <a:pPr algn="ctr"/>
            <a:r>
              <a:rPr lang="ar-OM" sz="3200" b="1" dirty="0">
                <a:latin typeface="Tajawal ExtraLight" panose="00000400000000000000" pitchFamily="2" charset="-78"/>
                <a:cs typeface="Tajawal ExtraLight" panose="00000400000000000000" pitchFamily="2" charset="-78"/>
              </a:rPr>
              <a:t>أسماء القاسمية</a:t>
            </a:r>
          </a:p>
        </p:txBody>
      </p:sp>
      <p:pic>
        <p:nvPicPr>
          <p:cNvPr id="2" name="صورة 1" descr="صورة تحتوي على تصميم الجرافيك, الرسومات, قصاصة فنية, نص&#10;&#10;تم إنشاء الوصف تلقائياً">
            <a:extLst>
              <a:ext uri="{FF2B5EF4-FFF2-40B4-BE49-F238E27FC236}">
                <a16:creationId xmlns:a16="http://schemas.microsoft.com/office/drawing/2014/main" id="{C2E91A5B-E525-674A-5E2C-3CA6B0204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80" y="-1004381"/>
            <a:ext cx="4763165" cy="4763165"/>
          </a:xfrm>
          <a:prstGeom prst="rect">
            <a:avLst/>
          </a:prstGeom>
        </p:spPr>
      </p:pic>
      <p:pic>
        <p:nvPicPr>
          <p:cNvPr id="12" name="صورة 11" descr="صورة تحتوي على أنيميشن, الرسوم المتحركة, توضيح, رسوم متحركة&#10;&#10;تم إنشاء الوصف تلقائياً">
            <a:extLst>
              <a:ext uri="{FF2B5EF4-FFF2-40B4-BE49-F238E27FC236}">
                <a16:creationId xmlns:a16="http://schemas.microsoft.com/office/drawing/2014/main" id="{C47A76CB-4259-61FD-0F7E-0CBCF06BC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42" y="584616"/>
            <a:ext cx="5951971" cy="58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F56E55E-EC97-E1F1-044B-81080E355585}"/>
              </a:ext>
            </a:extLst>
          </p:cNvPr>
          <p:cNvSpPr txBox="1"/>
          <p:nvPr/>
        </p:nvSpPr>
        <p:spPr>
          <a:xfrm>
            <a:off x="618627" y="2413337"/>
            <a:ext cx="471332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6000" dirty="0">
                <a:solidFill>
                  <a:srgbClr val="002060"/>
                </a:solidFill>
                <a:cs typeface="PT Bold Heading" panose="02010400000000000000" pitchFamily="2" charset="-78"/>
              </a:rPr>
              <a:t>الجملة الاسمية </a:t>
            </a:r>
            <a:endParaRPr lang="ar-OM" sz="6000" dirty="0">
              <a:cs typeface="PT Bold Heading" panose="020104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851A211-8F25-D347-AA07-DDC0D26B6060}"/>
              </a:ext>
            </a:extLst>
          </p:cNvPr>
          <p:cNvSpPr txBox="1"/>
          <p:nvPr/>
        </p:nvSpPr>
        <p:spPr>
          <a:xfrm>
            <a:off x="618628" y="1014361"/>
            <a:ext cx="471332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6000" dirty="0">
                <a:solidFill>
                  <a:srgbClr val="C00000"/>
                </a:solidFill>
                <a:cs typeface="PT Bold Heading" panose="02010400000000000000" pitchFamily="2" charset="-78"/>
              </a:rPr>
              <a:t>الأنشطة النحوية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385478A-1C36-4A92-BFCD-F2A6082001AD}"/>
              </a:ext>
            </a:extLst>
          </p:cNvPr>
          <p:cNvSpPr txBox="1"/>
          <p:nvPr/>
        </p:nvSpPr>
        <p:spPr>
          <a:xfrm>
            <a:off x="693502" y="4146987"/>
            <a:ext cx="456357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>
                <a:latin typeface="Tajawal ExtraLight" panose="00000400000000000000" pitchFamily="2" charset="-78"/>
                <a:cs typeface="Tajawal ExtraLight" panose="00000400000000000000" pitchFamily="2" charset="-78"/>
              </a:rPr>
              <a:t>إعداد معلمة المادة </a:t>
            </a:r>
          </a:p>
          <a:p>
            <a:pPr algn="ctr"/>
            <a:r>
              <a:rPr lang="ar-OM" sz="3200" b="1" dirty="0">
                <a:latin typeface="Tajawal ExtraLight" panose="00000400000000000000" pitchFamily="2" charset="-78"/>
                <a:cs typeface="Tajawal ExtraLight" panose="00000400000000000000" pitchFamily="2" charset="-78"/>
              </a:rPr>
              <a:t>أسماء القاسمية</a:t>
            </a:r>
          </a:p>
        </p:txBody>
      </p:sp>
      <p:pic>
        <p:nvPicPr>
          <p:cNvPr id="2" name="صورة 1" descr="صورة تحتوي على أنيميشن, الرسوم المتحركة, توضيح, رسوم متحركة&#10;&#10;تم إنشاء الوصف تلقائياً">
            <a:extLst>
              <a:ext uri="{FF2B5EF4-FFF2-40B4-BE49-F238E27FC236}">
                <a16:creationId xmlns:a16="http://schemas.microsoft.com/office/drawing/2014/main" id="{A6BA33F3-4FE2-5145-9E9B-C10F2D799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42" y="584616"/>
            <a:ext cx="5951971" cy="58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522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4C9036-86A4-83A2-9956-6C39F571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689" y="306131"/>
            <a:ext cx="5952344" cy="1325563"/>
          </a:xfrm>
          <a:solidFill>
            <a:srgbClr val="F1A58B"/>
          </a:solidFill>
        </p:spPr>
        <p:txBody>
          <a:bodyPr>
            <a:normAutofit/>
          </a:bodyPr>
          <a:lstStyle/>
          <a:p>
            <a:r>
              <a:rPr lang="ar-OM" sz="7200" b="1" u="sng" dirty="0"/>
              <a:t>أهداف الدرس :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7DED733-4386-3CF3-AA33-9222CADD5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332" y="1631694"/>
            <a:ext cx="6322466" cy="4605155"/>
          </a:xfrm>
        </p:spPr>
        <p:txBody>
          <a:bodyPr>
            <a:normAutofit/>
          </a:bodyPr>
          <a:lstStyle/>
          <a:p>
            <a:pPr marL="0" lvl="0" indent="0" algn="r">
              <a:lnSpc>
                <a:spcPct val="110000"/>
              </a:lnSpc>
              <a:spcAft>
                <a:spcPts val="800"/>
              </a:spcAft>
              <a:buNone/>
            </a:pPr>
            <a:r>
              <a:rPr lang="ar-OM" sz="5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يتوقع من الطالب في نهاية الدرس : </a:t>
            </a:r>
          </a:p>
          <a:p>
            <a:pPr lvl="0" algn="r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ar-OM" sz="4000" b="1" kern="1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يتعرف الجملة الاسمية. </a:t>
            </a:r>
          </a:p>
          <a:p>
            <a:pPr lvl="0" algn="r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ar-OM" sz="40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يعرب جملا اسمية . </a:t>
            </a:r>
          </a:p>
        </p:txBody>
      </p:sp>
      <p:pic>
        <p:nvPicPr>
          <p:cNvPr id="5" name="صورة 4" descr="صورة تحتوي على أنيميشن, الرسوم المتحركة, توضيح, رسوم متحركة&#10;&#10;تم إنشاء الوصف تلقائياً">
            <a:extLst>
              <a:ext uri="{FF2B5EF4-FFF2-40B4-BE49-F238E27FC236}">
                <a16:creationId xmlns:a16="http://schemas.microsoft.com/office/drawing/2014/main" id="{70077251-9693-3F28-0AB7-5596088DD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22" y="734517"/>
            <a:ext cx="5951971" cy="58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36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صر نائب للمحتوى 2">
            <a:extLst>
              <a:ext uri="{FF2B5EF4-FFF2-40B4-BE49-F238E27FC236}">
                <a16:creationId xmlns:a16="http://schemas.microsoft.com/office/drawing/2014/main" id="{4417DBC1-3391-B026-E449-B9F373943295}"/>
              </a:ext>
            </a:extLst>
          </p:cNvPr>
          <p:cNvSpPr txBox="1">
            <a:spLocks/>
          </p:cNvSpPr>
          <p:nvPr/>
        </p:nvSpPr>
        <p:spPr>
          <a:xfrm>
            <a:off x="5531370" y="-27613"/>
            <a:ext cx="6660629" cy="6858000"/>
          </a:xfrm>
          <a:prstGeom prst="rect">
            <a:avLst/>
          </a:prstGeom>
          <a:solidFill>
            <a:srgbClr val="F1A58B"/>
          </a:solidFill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ar-OM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ar-OM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B90BC123-55ED-3DF7-1205-3A6063979EFA}"/>
              </a:ext>
            </a:extLst>
          </p:cNvPr>
          <p:cNvSpPr txBox="1">
            <a:spLocks/>
          </p:cNvSpPr>
          <p:nvPr/>
        </p:nvSpPr>
        <p:spPr>
          <a:xfrm>
            <a:off x="7012492" y="284813"/>
            <a:ext cx="4807655" cy="5846163"/>
          </a:xfrm>
          <a:prstGeom prst="rect">
            <a:avLst/>
          </a:prstGeom>
          <a:noFill/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ar-OM" sz="4800" b="0" i="0" dirty="0">
                <a:solidFill>
                  <a:srgbClr val="111111"/>
                </a:solidFill>
                <a:effectLst/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س/ ما المقصود بالجملة الاسمية؟ </a:t>
            </a:r>
            <a:endParaRPr lang="ar-OM" sz="4800" dirty="0">
              <a:solidFill>
                <a:srgbClr val="111111"/>
              </a:solidFill>
              <a:latin typeface="Tajawal" panose="00000500000000000000" pitchFamily="2" charset="-78"/>
              <a:ea typeface="Arial Unicode MS" panose="020B0604020202020204" pitchFamily="34" charset="-128"/>
              <a:cs typeface="Tajawal" panose="00000500000000000000" pitchFamily="2" charset="-7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ar-OM" sz="2000" b="0" i="0" dirty="0">
                <a:solidFill>
                  <a:srgbClr val="111111"/>
                </a:solidFill>
                <a:effectLst/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OM" sz="4800" b="0" i="0" dirty="0">
                <a:solidFill>
                  <a:srgbClr val="111111"/>
                </a:solidFill>
                <a:effectLst/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س / ما ركنا الجملة الاسمية؟</a:t>
            </a:r>
          </a:p>
          <a:p>
            <a:pPr marL="0" indent="0">
              <a:lnSpc>
                <a:spcPct val="100000"/>
              </a:lnSpc>
              <a:buNone/>
            </a:pPr>
            <a:endParaRPr lang="ar-OM" sz="1800" b="0" i="0" dirty="0">
              <a:solidFill>
                <a:srgbClr val="111111"/>
              </a:solidFill>
              <a:effectLst/>
              <a:latin typeface="Tajawal" panose="00000500000000000000" pitchFamily="2" charset="-78"/>
              <a:ea typeface="Arial Unicode MS" panose="020B0604020202020204" pitchFamily="34" charset="-128"/>
              <a:cs typeface="Tajawal" panose="00000500000000000000" pitchFamily="2" charset="-7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ar-OM" sz="4800" dirty="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س/ ما الحكم الإعرابي للجملة الاسمية</a:t>
            </a:r>
            <a:r>
              <a:rPr lang="ar-OM" sz="4800" b="0" i="0" dirty="0">
                <a:solidFill>
                  <a:srgbClr val="111111"/>
                </a:solidFill>
                <a:effectLst/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 </a:t>
            </a:r>
            <a:endParaRPr lang="ar-OM" sz="4800" dirty="0">
              <a:latin typeface="Tajawal" panose="00000500000000000000" pitchFamily="2" charset="-78"/>
              <a:ea typeface="Arial Unicode MS" panose="020B0604020202020204" pitchFamily="34" charset="-128"/>
              <a:cs typeface="Tajawal" panose="00000500000000000000" pitchFamily="2" charset="-78"/>
            </a:endParaRPr>
          </a:p>
        </p:txBody>
      </p:sp>
      <p:pic>
        <p:nvPicPr>
          <p:cNvPr id="3" name="صورة 2" descr="صورة تحتوي على قصص مصورة يابانية, رسوم متحركة&#10;&#10;تم إنشاء الوصف تلقائياً">
            <a:extLst>
              <a:ext uri="{FF2B5EF4-FFF2-40B4-BE49-F238E27FC236}">
                <a16:creationId xmlns:a16="http://schemas.microsoft.com/office/drawing/2014/main" id="{B51C4A15-CB1E-BF5F-3FAC-951FD8472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676"/>
            <a:ext cx="537210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13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1EFF63-7B4F-CFD3-45BF-38CB94D0E620}"/>
              </a:ext>
            </a:extLst>
          </p:cNvPr>
          <p:cNvSpPr txBox="1">
            <a:spLocks/>
          </p:cNvSpPr>
          <p:nvPr/>
        </p:nvSpPr>
        <p:spPr>
          <a:xfrm>
            <a:off x="1" y="3053217"/>
            <a:ext cx="12191999" cy="3802374"/>
          </a:xfrm>
          <a:prstGeom prst="rect">
            <a:avLst/>
          </a:prstGeom>
          <a:solidFill>
            <a:srgbClr val="F1A58B"/>
          </a:solidFill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ar-OM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ar-OM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8344E14D-8BFD-0845-9F00-72D04FC3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91749">
            <a:off x="525360" y="1022909"/>
            <a:ext cx="7616635" cy="1213133"/>
          </a:xfrm>
        </p:spPr>
        <p:txBody>
          <a:bodyPr>
            <a:normAutofit fontScale="90000"/>
          </a:bodyPr>
          <a:lstStyle/>
          <a:p>
            <a:pPr algn="ctr"/>
            <a:r>
              <a:rPr lang="ar-OM" sz="6000" b="1" dirty="0">
                <a:solidFill>
                  <a:schemeClr val="bg1"/>
                </a:solidFill>
              </a:rPr>
              <a:t>اضبطي آخر الكلمات في الجملة الآتية  الجملة الآتية : </a:t>
            </a: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CFAA06E6-59AE-5DCD-B88A-0275C3750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641" y="793463"/>
            <a:ext cx="7490085" cy="93478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ar-OM" sz="4000" b="0" i="0" dirty="0">
                <a:solidFill>
                  <a:srgbClr val="111111"/>
                </a:solidFill>
                <a:effectLst/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ما المقصود بالجملة الاسمية؟ </a:t>
            </a: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B90BC123-55ED-3DF7-1205-3A6063979EFA}"/>
              </a:ext>
            </a:extLst>
          </p:cNvPr>
          <p:cNvSpPr txBox="1">
            <a:spLocks/>
          </p:cNvSpPr>
          <p:nvPr/>
        </p:nvSpPr>
        <p:spPr>
          <a:xfrm>
            <a:off x="495624" y="3236005"/>
            <a:ext cx="11200752" cy="3377911"/>
          </a:xfrm>
          <a:prstGeom prst="rect">
            <a:avLst/>
          </a:prstGeom>
          <a:solidFill>
            <a:srgbClr val="F1A58B"/>
          </a:solidFill>
        </p:spPr>
        <p:txBody>
          <a:bodyPr vert="horz" lIns="91440" tIns="45720" rIns="91440" bIns="45720" rtlCol="1">
            <a:noAutofit/>
          </a:bodyPr>
          <a:lstStyle>
            <a:defPPr>
              <a:defRPr lang="ar-OM"/>
            </a:defPPr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40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ar-OM" sz="3200" dirty="0"/>
              <a:t>الجملة الاسمية : هي الجملة التي تبدأ باسم . كقولنا 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OM" sz="3200" dirty="0"/>
              <a:t>1- </a:t>
            </a:r>
            <a:r>
              <a:rPr lang="ar-OM" sz="3200" b="1" dirty="0">
                <a:solidFill>
                  <a:srgbClr val="002060"/>
                </a:solidFill>
              </a:rPr>
              <a:t>القمرُ</a:t>
            </a:r>
            <a:r>
              <a:rPr lang="ar-OM" sz="3200" dirty="0"/>
              <a:t> منيرٌ .               2- </a:t>
            </a:r>
            <a:r>
              <a:rPr lang="ar-OM" sz="3200" b="1" dirty="0">
                <a:solidFill>
                  <a:srgbClr val="002060"/>
                </a:solidFill>
              </a:rPr>
              <a:t>المسلمُ</a:t>
            </a:r>
            <a:r>
              <a:rPr lang="ar-OM" sz="3200" dirty="0"/>
              <a:t> صادقٌ .         3- </a:t>
            </a:r>
            <a:r>
              <a:rPr lang="ar-OM" sz="3200" b="1" dirty="0">
                <a:solidFill>
                  <a:srgbClr val="002060"/>
                </a:solidFill>
              </a:rPr>
              <a:t>الطالبةُ</a:t>
            </a:r>
            <a:r>
              <a:rPr lang="ar-OM" sz="3200" dirty="0"/>
              <a:t> مهذبةٌ .        4- </a:t>
            </a:r>
            <a:r>
              <a:rPr lang="ar-OM" sz="3200" b="1" dirty="0">
                <a:solidFill>
                  <a:srgbClr val="002060"/>
                </a:solidFill>
              </a:rPr>
              <a:t>أنتَ</a:t>
            </a:r>
            <a:r>
              <a:rPr lang="ar-OM" sz="3200" dirty="0"/>
              <a:t> أمينٌ .                5- </a:t>
            </a:r>
            <a:r>
              <a:rPr lang="ar-OM" sz="3200" b="1" dirty="0">
                <a:solidFill>
                  <a:srgbClr val="002060"/>
                </a:solidFill>
              </a:rPr>
              <a:t>هذا</a:t>
            </a:r>
            <a:r>
              <a:rPr lang="ar-OM" sz="3200" dirty="0"/>
              <a:t> كريمٌ .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E6ED5E8-4984-E0F8-478B-94327C342521}"/>
              </a:ext>
            </a:extLst>
          </p:cNvPr>
          <p:cNvSpPr/>
          <p:nvPr/>
        </p:nvSpPr>
        <p:spPr>
          <a:xfrm>
            <a:off x="557608" y="5224556"/>
            <a:ext cx="11076784" cy="1077218"/>
          </a:xfrm>
          <a:prstGeom prst="rect">
            <a:avLst/>
          </a:prstGeom>
          <a:solidFill>
            <a:srgbClr val="6B893B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OM" sz="3200" b="1" dirty="0">
                <a:ln/>
                <a:latin typeface="Noto Sans Arabic UI Cn Th" panose="020B0206040504020204" pitchFamily="34"/>
                <a:cs typeface="Noto Sans Arabic UI Cn Th" panose="020B0206040504020204" pitchFamily="34"/>
              </a:rPr>
              <a:t>نلاحظ أنّ: </a:t>
            </a:r>
          </a:p>
          <a:p>
            <a:r>
              <a:rPr lang="ar-OM" sz="3200" b="1" dirty="0">
                <a:ln/>
                <a:latin typeface="Noto Sans Arabic UI Cn Th" panose="020B0206040504020204" pitchFamily="34"/>
                <a:cs typeface="Noto Sans Arabic UI Cn Th" panose="020B0206040504020204" pitchFamily="34"/>
              </a:rPr>
              <a:t> هذه الجمل بدأت باسم وهي على الترتيب: ( القمر ، المسلم ، الطالبة ، أنت ، هذا ) </a:t>
            </a:r>
            <a:endParaRPr lang="ar-SA" sz="3200" b="1" cap="none" spc="0" dirty="0">
              <a:ln/>
              <a:effectLst/>
              <a:latin typeface="Noto Sans Arabic UI Cn Th" panose="020B0206040504020204" pitchFamily="34"/>
              <a:cs typeface="Noto Sans Arabic UI Cn Th" panose="020B0206040504020204" pitchFamily="34"/>
            </a:endParaRPr>
          </a:p>
        </p:txBody>
      </p:sp>
      <p:pic>
        <p:nvPicPr>
          <p:cNvPr id="2" name="صورة 1" descr="صورة تحتوي على قصص مصورة يابانية, رسوم متحركة&#10;&#10;تم إنشاء الوصف تلقائياً">
            <a:extLst>
              <a:ext uri="{FF2B5EF4-FFF2-40B4-BE49-F238E27FC236}">
                <a16:creationId xmlns:a16="http://schemas.microsoft.com/office/drawing/2014/main" id="{44685337-3C6A-0DEB-7983-6ADC47F38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750" y="-443091"/>
            <a:ext cx="2985626" cy="36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03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1EFF63-7B4F-CFD3-45BF-38CB94D0E620}"/>
              </a:ext>
            </a:extLst>
          </p:cNvPr>
          <p:cNvSpPr txBox="1">
            <a:spLocks/>
          </p:cNvSpPr>
          <p:nvPr/>
        </p:nvSpPr>
        <p:spPr>
          <a:xfrm>
            <a:off x="5276538" y="3999"/>
            <a:ext cx="6915462" cy="6855591"/>
          </a:xfrm>
          <a:prstGeom prst="rect">
            <a:avLst/>
          </a:prstGeom>
          <a:solidFill>
            <a:srgbClr val="F1A58B"/>
          </a:solidFill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ar-OM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ar-OM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CFAA06E6-59AE-5DCD-B88A-0275C3750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0226" y="1040661"/>
            <a:ext cx="5781526" cy="93478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ar-OM" sz="4000" b="0" i="0" dirty="0">
                <a:solidFill>
                  <a:srgbClr val="111111"/>
                </a:solidFill>
                <a:effectLst/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ما ركنا الجملة الاسمية؟ </a:t>
            </a:r>
          </a:p>
        </p:txBody>
      </p:sp>
      <p:pic>
        <p:nvPicPr>
          <p:cNvPr id="2" name="صورة 1" descr="صورة تحتوي على قصص مصورة يابانية, رسوم متحركة&#10;&#10;تم إنشاء الوصف تلقائياً">
            <a:extLst>
              <a:ext uri="{FF2B5EF4-FFF2-40B4-BE49-F238E27FC236}">
                <a16:creationId xmlns:a16="http://schemas.microsoft.com/office/drawing/2014/main" id="{44685337-3C6A-0DEB-7983-6ADC47F38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1334301"/>
            <a:ext cx="4347147" cy="5356857"/>
          </a:xfrm>
          <a:prstGeom prst="rect">
            <a:avLst/>
          </a:prstGeom>
        </p:spPr>
      </p:pic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8A01C7E4-3C36-6B6F-FA8D-A2732922C93D}"/>
              </a:ext>
            </a:extLst>
          </p:cNvPr>
          <p:cNvSpPr txBox="1">
            <a:spLocks/>
          </p:cNvSpPr>
          <p:nvPr/>
        </p:nvSpPr>
        <p:spPr>
          <a:xfrm rot="21215965">
            <a:off x="10339034" y="983331"/>
            <a:ext cx="1449369" cy="1333017"/>
          </a:xfrm>
          <a:prstGeom prst="roundRect">
            <a:avLst/>
          </a:prstGeom>
          <a:solidFill>
            <a:srgbClr val="FFC000"/>
          </a:solidFill>
        </p:spPr>
        <p:txBody>
          <a:bodyPr vert="horz" lIns="91440" tIns="45720" rIns="91440" bIns="45720" rtlCol="1">
            <a:noAutofit/>
          </a:bodyPr>
          <a:lstStyle>
            <a:defPPr>
              <a:defRPr lang="ar-OM"/>
            </a:defPPr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40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r-OM" sz="3200" dirty="0">
                <a:solidFill>
                  <a:srgbClr val="002060"/>
                </a:solidFill>
              </a:rPr>
              <a:t>(1)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ar-OM" sz="3200" dirty="0">
                <a:solidFill>
                  <a:srgbClr val="002060"/>
                </a:solidFill>
              </a:rPr>
              <a:t>المبتدأ </a:t>
            </a:r>
          </a:p>
        </p:txBody>
      </p:sp>
      <p:sp>
        <p:nvSpPr>
          <p:cNvPr id="10" name="عنصر نائب للمحتوى 2">
            <a:extLst>
              <a:ext uri="{FF2B5EF4-FFF2-40B4-BE49-F238E27FC236}">
                <a16:creationId xmlns:a16="http://schemas.microsoft.com/office/drawing/2014/main" id="{BB16B876-8E7D-1FED-3227-8FCDF553504E}"/>
              </a:ext>
            </a:extLst>
          </p:cNvPr>
          <p:cNvSpPr txBox="1">
            <a:spLocks/>
          </p:cNvSpPr>
          <p:nvPr/>
        </p:nvSpPr>
        <p:spPr>
          <a:xfrm rot="21215965">
            <a:off x="7279775" y="872491"/>
            <a:ext cx="1449369" cy="1387316"/>
          </a:xfrm>
          <a:prstGeom prst="roundRect">
            <a:avLst/>
          </a:prstGeom>
          <a:solidFill>
            <a:srgbClr val="6B893B"/>
          </a:solidFill>
        </p:spPr>
        <p:txBody>
          <a:bodyPr vert="horz" lIns="91440" tIns="45720" rIns="91440" bIns="45720" rtlCol="1">
            <a:noAutofit/>
          </a:bodyPr>
          <a:lstStyle>
            <a:defPPr>
              <a:defRPr lang="ar-OM"/>
            </a:defPPr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40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r-OM" sz="3200" dirty="0">
                <a:solidFill>
                  <a:srgbClr val="002060"/>
                </a:solidFill>
              </a:rPr>
              <a:t>(2)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ar-OM" sz="3200" dirty="0">
                <a:solidFill>
                  <a:srgbClr val="002060"/>
                </a:solidFill>
              </a:rPr>
              <a:t>الخبر </a:t>
            </a:r>
          </a:p>
        </p:txBody>
      </p:sp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CFE85BAD-AE3C-E6BD-E66D-8BC80AED8288}"/>
              </a:ext>
            </a:extLst>
          </p:cNvPr>
          <p:cNvSpPr txBox="1">
            <a:spLocks/>
          </p:cNvSpPr>
          <p:nvPr/>
        </p:nvSpPr>
        <p:spPr>
          <a:xfrm rot="20604520">
            <a:off x="5522772" y="2802353"/>
            <a:ext cx="2667304" cy="1435724"/>
          </a:xfrm>
          <a:prstGeom prst="teardrop">
            <a:avLst>
              <a:gd name="adj" fmla="val 150818"/>
            </a:avLst>
          </a:prstGeom>
          <a:solidFill>
            <a:srgbClr val="763E34"/>
          </a:solidFill>
        </p:spPr>
        <p:txBody>
          <a:bodyPr vert="horz" lIns="91440" tIns="45720" rIns="91440" bIns="45720" rtlCol="1">
            <a:noAutofit/>
          </a:bodyPr>
          <a:lstStyle>
            <a:defPPr>
              <a:defRPr lang="ar-OM"/>
            </a:defPPr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40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buNone/>
            </a:pPr>
            <a:endParaRPr lang="ar-OM" dirty="0"/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B90BC123-55ED-3DF7-1205-3A6063979EFA}"/>
              </a:ext>
            </a:extLst>
          </p:cNvPr>
          <p:cNvSpPr txBox="1">
            <a:spLocks/>
          </p:cNvSpPr>
          <p:nvPr/>
        </p:nvSpPr>
        <p:spPr>
          <a:xfrm>
            <a:off x="8954355" y="2392981"/>
            <a:ext cx="2338466" cy="1710432"/>
          </a:xfrm>
          <a:prstGeom prst="teardrop">
            <a:avLst>
              <a:gd name="adj" fmla="val 128070"/>
            </a:avLst>
          </a:prstGeom>
          <a:solidFill>
            <a:srgbClr val="763E34"/>
          </a:solidFill>
        </p:spPr>
        <p:txBody>
          <a:bodyPr vert="horz" lIns="91440" tIns="45720" rIns="91440" bIns="45720" rtlCol="1">
            <a:noAutofit/>
          </a:bodyPr>
          <a:lstStyle>
            <a:defPPr>
              <a:defRPr lang="ar-OM"/>
            </a:defPPr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40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buNone/>
            </a:pPr>
            <a:endParaRPr lang="ar-OM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E4A5644-6469-400B-CE04-91AF3FE2EA7B}"/>
              </a:ext>
            </a:extLst>
          </p:cNvPr>
          <p:cNvSpPr/>
          <p:nvPr/>
        </p:nvSpPr>
        <p:spPr>
          <a:xfrm rot="19914466">
            <a:off x="5498536" y="2912417"/>
            <a:ext cx="2724576" cy="1176113"/>
          </a:xfrm>
          <a:prstGeom prst="rect">
            <a:avLst/>
          </a:prstGeom>
          <a:noFill/>
        </p:spPr>
        <p:txBody>
          <a:bodyPr vert="horz" lIns="91440" tIns="45720" rIns="91440" bIns="45720" rtlCol="1">
            <a:noAutofit/>
          </a:bodyPr>
          <a:lstStyle/>
          <a:p>
            <a:pPr>
              <a:spcBef>
                <a:spcPts val="1000"/>
              </a:spcBef>
            </a:pPr>
            <a:r>
              <a:rPr lang="ar-OM" sz="3200" dirty="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هو الذي يُتمِّم معنى المبتدأ </a:t>
            </a:r>
            <a:endParaRPr lang="ar-SA" sz="3200" dirty="0">
              <a:solidFill>
                <a:srgbClr val="111111"/>
              </a:solidFill>
              <a:latin typeface="Tajawal" panose="00000500000000000000" pitchFamily="2" charset="-78"/>
              <a:ea typeface="Arial Unicode MS" panose="020B0604020202020204" pitchFamily="34" charset="-128"/>
              <a:cs typeface="Tajawal" panose="00000500000000000000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596D4C0-A046-6F12-CF6F-31F263905B9D}"/>
              </a:ext>
            </a:extLst>
          </p:cNvPr>
          <p:cNvSpPr/>
          <p:nvPr/>
        </p:nvSpPr>
        <p:spPr>
          <a:xfrm rot="20815249">
            <a:off x="8850587" y="2594109"/>
            <a:ext cx="2464170" cy="1176113"/>
          </a:xfrm>
          <a:prstGeom prst="rect">
            <a:avLst/>
          </a:prstGeom>
          <a:noFill/>
        </p:spPr>
        <p:txBody>
          <a:bodyPr vert="horz" lIns="91440" tIns="45720" rIns="91440" bIns="45720" rtlCol="1">
            <a:noAutofit/>
          </a:bodyPr>
          <a:lstStyle/>
          <a:p>
            <a:pPr>
              <a:spcBef>
                <a:spcPts val="1000"/>
              </a:spcBef>
            </a:pPr>
            <a:r>
              <a:rPr lang="ar-OM" sz="3200" dirty="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هو اسم تبدأ به الجملة</a:t>
            </a:r>
            <a:endParaRPr lang="ar-SA" sz="3200" dirty="0">
              <a:solidFill>
                <a:srgbClr val="111111"/>
              </a:solidFill>
              <a:latin typeface="Tajawal" panose="00000500000000000000" pitchFamily="2" charset="-78"/>
              <a:ea typeface="Arial Unicode MS" panose="020B0604020202020204" pitchFamily="34" charset="-128"/>
              <a:cs typeface="Tajawal" panose="00000500000000000000" pitchFamily="2" charset="-78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6163CC4-ED5E-6046-43F9-582A20D974F4}"/>
              </a:ext>
            </a:extLst>
          </p:cNvPr>
          <p:cNvSpPr/>
          <p:nvPr/>
        </p:nvSpPr>
        <p:spPr>
          <a:xfrm>
            <a:off x="8016923" y="261334"/>
            <a:ext cx="2724576" cy="1176113"/>
          </a:xfrm>
          <a:prstGeom prst="rect">
            <a:avLst/>
          </a:prstGeom>
          <a:noFill/>
        </p:spPr>
        <p:txBody>
          <a:bodyPr vert="horz" lIns="91440" tIns="45720" rIns="91440" bIns="45720" rtlCol="1">
            <a:noAutofit/>
          </a:bodyPr>
          <a:lstStyle/>
          <a:p>
            <a:pPr>
              <a:spcBef>
                <a:spcPts val="1000"/>
              </a:spcBef>
            </a:pPr>
            <a:r>
              <a:rPr lang="ar-OM" sz="3600" dirty="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أركانها هما :</a:t>
            </a:r>
            <a:endParaRPr lang="ar-SA" sz="3600" dirty="0">
              <a:solidFill>
                <a:srgbClr val="111111"/>
              </a:solidFill>
              <a:latin typeface="Tajawal" panose="00000500000000000000" pitchFamily="2" charset="-78"/>
              <a:ea typeface="Arial Unicode MS" panose="020B0604020202020204" pitchFamily="34" charset="-128"/>
              <a:cs typeface="Tajawal" panose="00000500000000000000" pitchFamily="2" charset="-78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B8BAD12A-D828-FE7F-B61B-B64E37E72CBD}"/>
              </a:ext>
            </a:extLst>
          </p:cNvPr>
          <p:cNvSpPr/>
          <p:nvPr/>
        </p:nvSpPr>
        <p:spPr>
          <a:xfrm>
            <a:off x="6566422" y="4133796"/>
            <a:ext cx="1588939" cy="2062103"/>
          </a:xfrm>
          <a:prstGeom prst="rect">
            <a:avLst/>
          </a:prstGeom>
          <a:solidFill>
            <a:srgbClr val="6B893B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OM" sz="3200" dirty="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جميلةٌ .</a:t>
            </a:r>
          </a:p>
          <a:p>
            <a:r>
              <a:rPr lang="ar-OM" sz="3200" dirty="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كبيرٌ .</a:t>
            </a:r>
          </a:p>
          <a:p>
            <a:r>
              <a:rPr lang="ar-OM" sz="3200" dirty="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جديدةٌ.</a:t>
            </a:r>
          </a:p>
          <a:p>
            <a:r>
              <a:rPr lang="ar-OM" sz="3200" dirty="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مهذبةٌ .</a:t>
            </a:r>
            <a:endParaRPr lang="ar-SA" sz="3200" dirty="0">
              <a:solidFill>
                <a:srgbClr val="111111"/>
              </a:solidFill>
              <a:latin typeface="Tajawal" panose="00000500000000000000" pitchFamily="2" charset="-78"/>
              <a:ea typeface="Arial Unicode MS" panose="020B0604020202020204" pitchFamily="34" charset="-128"/>
              <a:cs typeface="Tajawal" panose="00000500000000000000" pitchFamily="2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E6ED5E8-4984-E0F8-478B-94327C342521}"/>
              </a:ext>
            </a:extLst>
          </p:cNvPr>
          <p:cNvSpPr/>
          <p:nvPr/>
        </p:nvSpPr>
        <p:spPr>
          <a:xfrm>
            <a:off x="9523840" y="3801250"/>
            <a:ext cx="1588939" cy="2062103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OM" sz="3200" dirty="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الحديقةُ</a:t>
            </a:r>
          </a:p>
          <a:p>
            <a:r>
              <a:rPr lang="ar-OM" sz="3200" dirty="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البيتُ</a:t>
            </a:r>
          </a:p>
          <a:p>
            <a:r>
              <a:rPr lang="ar-OM" sz="3200" dirty="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السيارةُ</a:t>
            </a:r>
          </a:p>
          <a:p>
            <a:r>
              <a:rPr lang="ar-OM" sz="3200" dirty="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أنتِ</a:t>
            </a:r>
            <a:endParaRPr lang="ar-SA" sz="3200" dirty="0">
              <a:solidFill>
                <a:srgbClr val="111111"/>
              </a:solidFill>
              <a:latin typeface="Tajawal" panose="00000500000000000000" pitchFamily="2" charset="-78"/>
              <a:ea typeface="Arial Unicode MS" panose="020B0604020202020204" pitchFamily="34" charset="-128"/>
              <a:cs typeface="Tajawal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8931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صر نائب للمحتوى 2">
            <a:extLst>
              <a:ext uri="{FF2B5EF4-FFF2-40B4-BE49-F238E27FC236}">
                <a16:creationId xmlns:a16="http://schemas.microsoft.com/office/drawing/2014/main" id="{4417DBC1-3391-B026-E449-B9F373943295}"/>
              </a:ext>
            </a:extLst>
          </p:cNvPr>
          <p:cNvSpPr txBox="1">
            <a:spLocks/>
          </p:cNvSpPr>
          <p:nvPr/>
        </p:nvSpPr>
        <p:spPr>
          <a:xfrm>
            <a:off x="0" y="3511276"/>
            <a:ext cx="12176063" cy="3329543"/>
          </a:xfrm>
          <a:prstGeom prst="rect">
            <a:avLst/>
          </a:prstGeom>
          <a:solidFill>
            <a:srgbClr val="F1A58B"/>
          </a:solidFill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ar-OM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ar-OM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8344E14D-8BFD-0845-9F00-72D04FC3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91749">
            <a:off x="525360" y="1022909"/>
            <a:ext cx="7616635" cy="1213133"/>
          </a:xfrm>
        </p:spPr>
        <p:txBody>
          <a:bodyPr>
            <a:normAutofit fontScale="90000"/>
          </a:bodyPr>
          <a:lstStyle/>
          <a:p>
            <a:pPr algn="ctr"/>
            <a:r>
              <a:rPr lang="ar-OM" sz="6000" b="1" dirty="0">
                <a:solidFill>
                  <a:schemeClr val="bg1"/>
                </a:solidFill>
              </a:rPr>
              <a:t>اضبطي آخر الكلمات في الجملة الآتية  الجملة الآتية : </a:t>
            </a: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CFAA06E6-59AE-5DCD-B88A-0275C3750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335" y="817044"/>
            <a:ext cx="7490085" cy="93478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ar-OM" sz="4000" b="0" i="0" dirty="0">
                <a:solidFill>
                  <a:srgbClr val="111111"/>
                </a:solidFill>
                <a:effectLst/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كيف نعرب ركنا الجملة الاسمية ؟ </a:t>
            </a: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B90BC123-55ED-3DF7-1205-3A6063979EFA}"/>
              </a:ext>
            </a:extLst>
          </p:cNvPr>
          <p:cNvSpPr txBox="1">
            <a:spLocks/>
          </p:cNvSpPr>
          <p:nvPr/>
        </p:nvSpPr>
        <p:spPr>
          <a:xfrm>
            <a:off x="4842770" y="2015755"/>
            <a:ext cx="5246558" cy="116339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defPPr>
              <a:defRPr lang="ar-OM"/>
            </a:defPPr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40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ar-OM" sz="8800" b="1" dirty="0">
                <a:solidFill>
                  <a:srgbClr val="C00000"/>
                </a:solidFill>
                <a:cs typeface="+mj-cs"/>
              </a:rPr>
              <a:t>الفتاةُ مهذبةٌ . </a:t>
            </a:r>
            <a:endParaRPr lang="ar-OM" sz="88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2" name="صورة 1" descr="صورة تحتوي على قصص مصورة يابانية, رسوم متحركة&#10;&#10;تم إنشاء الوصف تلقائياً">
            <a:extLst>
              <a:ext uri="{FF2B5EF4-FFF2-40B4-BE49-F238E27FC236}">
                <a16:creationId xmlns:a16="http://schemas.microsoft.com/office/drawing/2014/main" id="{DEFE5259-2427-B673-517C-CC2787DCB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0" y="-274927"/>
            <a:ext cx="4347147" cy="4831806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118993D-920B-F18F-1D36-0C2C38A4FA09}"/>
              </a:ext>
            </a:extLst>
          </p:cNvPr>
          <p:cNvSpPr txBox="1">
            <a:spLocks/>
          </p:cNvSpPr>
          <p:nvPr/>
        </p:nvSpPr>
        <p:spPr>
          <a:xfrm>
            <a:off x="4572000" y="3726834"/>
            <a:ext cx="7310399" cy="337791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defPPr>
              <a:defRPr lang="ar-OM"/>
            </a:defPPr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40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ar-OM" sz="3200" dirty="0"/>
              <a:t>الفتاةُ : </a:t>
            </a:r>
            <a:r>
              <a:rPr lang="ar-OM" sz="3200" dirty="0">
                <a:solidFill>
                  <a:srgbClr val="002060"/>
                </a:solidFill>
              </a:rPr>
              <a:t>مبتدأ مرفوع </a:t>
            </a:r>
            <a:r>
              <a:rPr lang="ar-OM" sz="3200" dirty="0"/>
              <a:t>و علامة رفعه </a:t>
            </a:r>
            <a:r>
              <a:rPr lang="ar-OM" sz="3200" dirty="0">
                <a:solidFill>
                  <a:srgbClr val="002060"/>
                </a:solidFill>
              </a:rPr>
              <a:t>الضمة</a:t>
            </a:r>
            <a:r>
              <a:rPr lang="ar-OM" sz="3200" dirty="0"/>
              <a:t> الظاهرة على آخره 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OM" sz="3200" dirty="0"/>
              <a:t>مهذبةٌ: </a:t>
            </a:r>
            <a:r>
              <a:rPr lang="ar-OM" sz="3200" dirty="0">
                <a:solidFill>
                  <a:srgbClr val="002060"/>
                </a:solidFill>
              </a:rPr>
              <a:t>خبر مرفوع </a:t>
            </a:r>
            <a:r>
              <a:rPr lang="ar-OM" sz="3200" dirty="0"/>
              <a:t>و علامة رفعه </a:t>
            </a:r>
            <a:r>
              <a:rPr lang="ar-OM" sz="3200" dirty="0">
                <a:solidFill>
                  <a:srgbClr val="002060"/>
                </a:solidFill>
              </a:rPr>
              <a:t>الضمة</a:t>
            </a:r>
            <a:r>
              <a:rPr lang="ar-OM" sz="3200" dirty="0"/>
              <a:t> الظاهرة على آخره . </a:t>
            </a:r>
          </a:p>
          <a:p>
            <a:pPr marL="0" indent="0">
              <a:lnSpc>
                <a:spcPct val="100000"/>
              </a:lnSpc>
              <a:buNone/>
            </a:pPr>
            <a:endParaRPr lang="ar-OM" sz="3200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172C6EE-666E-7C1B-22E2-9E80509CAE6A}"/>
              </a:ext>
            </a:extLst>
          </p:cNvPr>
          <p:cNvSpPr/>
          <p:nvPr/>
        </p:nvSpPr>
        <p:spPr>
          <a:xfrm>
            <a:off x="763423" y="5959303"/>
            <a:ext cx="8999220" cy="584775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OM" sz="3200" dirty="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ألاحظ أنَّ: المبتدأ و الخبر يكونان مرفوعين دائما . </a:t>
            </a:r>
            <a:endParaRPr lang="ar-SA" sz="3200" dirty="0">
              <a:solidFill>
                <a:srgbClr val="111111"/>
              </a:solidFill>
              <a:latin typeface="Tajawal" panose="00000500000000000000" pitchFamily="2" charset="-78"/>
              <a:ea typeface="Arial Unicode MS" panose="020B0604020202020204" pitchFamily="34" charset="-128"/>
              <a:cs typeface="Tajawal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0332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صر نائب للمحتوى 2">
            <a:extLst>
              <a:ext uri="{FF2B5EF4-FFF2-40B4-BE49-F238E27FC236}">
                <a16:creationId xmlns:a16="http://schemas.microsoft.com/office/drawing/2014/main" id="{4417DBC1-3391-B026-E449-B9F373943295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12192000" cy="3425495"/>
          </a:xfrm>
          <a:prstGeom prst="rect">
            <a:avLst/>
          </a:prstGeom>
          <a:solidFill>
            <a:srgbClr val="F1A58B"/>
          </a:solidFill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ar-OM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ar-OM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8344E14D-8BFD-0845-9F00-72D04FC3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91749">
            <a:off x="525360" y="1022909"/>
            <a:ext cx="7616635" cy="1213133"/>
          </a:xfrm>
        </p:spPr>
        <p:txBody>
          <a:bodyPr>
            <a:normAutofit fontScale="90000"/>
          </a:bodyPr>
          <a:lstStyle/>
          <a:p>
            <a:pPr algn="ctr"/>
            <a:r>
              <a:rPr lang="ar-OM" sz="6000" b="1" dirty="0">
                <a:solidFill>
                  <a:schemeClr val="bg1"/>
                </a:solidFill>
              </a:rPr>
              <a:t>اضبطي آخر الكلمات في الجملة الآتية  الجملة الآتية : </a:t>
            </a: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CFAA06E6-59AE-5DCD-B88A-0275C3750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677" y="694690"/>
            <a:ext cx="7490085" cy="93478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ar-OM" sz="4000" b="0" i="0" dirty="0">
                <a:solidFill>
                  <a:srgbClr val="111111"/>
                </a:solidFill>
                <a:effectLst/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كيف نعرب ركنا الجملة الاسمية إذا كان المبتدأ اسما مبنيا  ؟ </a:t>
            </a: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B90BC123-55ED-3DF7-1205-3A6063979EFA}"/>
              </a:ext>
            </a:extLst>
          </p:cNvPr>
          <p:cNvSpPr txBox="1">
            <a:spLocks/>
          </p:cNvSpPr>
          <p:nvPr/>
        </p:nvSpPr>
        <p:spPr>
          <a:xfrm>
            <a:off x="1708878" y="2074484"/>
            <a:ext cx="5246558" cy="116339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defPPr>
              <a:defRPr lang="ar-OM"/>
            </a:defPPr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40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ar-OM" sz="8800" b="1" dirty="0">
                <a:solidFill>
                  <a:srgbClr val="C00000"/>
                </a:solidFill>
                <a:cs typeface="+mj-cs"/>
              </a:rPr>
              <a:t>أنتَ أمينٌ. </a:t>
            </a:r>
            <a:endParaRPr lang="ar-OM" sz="88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2" name="صورة 1" descr="صورة تحتوي على قصص مصورة يابانية, رسوم متحركة&#10;&#10;تم إنشاء الوصف تلقائياً">
            <a:extLst>
              <a:ext uri="{FF2B5EF4-FFF2-40B4-BE49-F238E27FC236}">
                <a16:creationId xmlns:a16="http://schemas.microsoft.com/office/drawing/2014/main" id="{DEFE5259-2427-B673-517C-CC2787DCB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92" y="-730340"/>
            <a:ext cx="4347147" cy="4831806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118993D-920B-F18F-1D36-0C2C38A4FA09}"/>
              </a:ext>
            </a:extLst>
          </p:cNvPr>
          <p:cNvSpPr txBox="1">
            <a:spLocks/>
          </p:cNvSpPr>
          <p:nvPr/>
        </p:nvSpPr>
        <p:spPr>
          <a:xfrm>
            <a:off x="1708878" y="4200239"/>
            <a:ext cx="10132200" cy="337791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defPPr>
              <a:defRPr lang="ar-OM"/>
            </a:defPPr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400">
                <a:solidFill>
                  <a:srgbClr val="111111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ar-OM" sz="3200" dirty="0"/>
              <a:t>أنتَ : ضمير مبني على الفتح  </a:t>
            </a:r>
            <a:r>
              <a:rPr lang="ar-OM" sz="3200" dirty="0">
                <a:solidFill>
                  <a:srgbClr val="002060"/>
                </a:solidFill>
              </a:rPr>
              <a:t>في محل رفع مبتدأ </a:t>
            </a:r>
            <a:r>
              <a:rPr lang="ar-OM" sz="32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OM" sz="3200" dirty="0"/>
              <a:t>أمينٌ : </a:t>
            </a:r>
            <a:r>
              <a:rPr lang="ar-OM" sz="3200" dirty="0">
                <a:solidFill>
                  <a:srgbClr val="002060"/>
                </a:solidFill>
              </a:rPr>
              <a:t>خبر مرفوع </a:t>
            </a:r>
            <a:r>
              <a:rPr lang="ar-OM" sz="3200" dirty="0"/>
              <a:t>و علامة رفعه </a:t>
            </a:r>
            <a:r>
              <a:rPr lang="ar-OM" sz="3200" dirty="0">
                <a:solidFill>
                  <a:srgbClr val="002060"/>
                </a:solidFill>
              </a:rPr>
              <a:t>الضمة</a:t>
            </a:r>
            <a:r>
              <a:rPr lang="ar-OM" sz="3200" dirty="0"/>
              <a:t> الظاهرة على آخره . </a:t>
            </a:r>
          </a:p>
          <a:p>
            <a:pPr marL="0" indent="0">
              <a:lnSpc>
                <a:spcPct val="100000"/>
              </a:lnSpc>
              <a:buNone/>
            </a:pPr>
            <a:endParaRPr lang="ar-OM" sz="3200" dirty="0"/>
          </a:p>
        </p:txBody>
      </p:sp>
    </p:spTree>
    <p:extLst>
      <p:ext uri="{BB962C8B-B14F-4D97-AF65-F5344CB8AC3E}">
        <p14:creationId xmlns:p14="http://schemas.microsoft.com/office/powerpoint/2010/main" val="2983035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صر نائب للمحتوى 2">
            <a:extLst>
              <a:ext uri="{FF2B5EF4-FFF2-40B4-BE49-F238E27FC236}">
                <a16:creationId xmlns:a16="http://schemas.microsoft.com/office/drawing/2014/main" id="{4417DBC1-3391-B026-E449-B9F373943295}"/>
              </a:ext>
            </a:extLst>
          </p:cNvPr>
          <p:cNvSpPr txBox="1">
            <a:spLocks/>
          </p:cNvSpPr>
          <p:nvPr/>
        </p:nvSpPr>
        <p:spPr>
          <a:xfrm>
            <a:off x="0" y="2435431"/>
            <a:ext cx="12192000" cy="4469194"/>
          </a:xfrm>
          <a:prstGeom prst="rect">
            <a:avLst/>
          </a:prstGeom>
          <a:solidFill>
            <a:srgbClr val="F1A58B"/>
          </a:solidFill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ar-OM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ar-OM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8344E14D-8BFD-0845-9F00-72D04FC3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91749">
            <a:off x="525360" y="1022909"/>
            <a:ext cx="7616635" cy="1213133"/>
          </a:xfrm>
        </p:spPr>
        <p:txBody>
          <a:bodyPr>
            <a:normAutofit fontScale="90000"/>
          </a:bodyPr>
          <a:lstStyle/>
          <a:p>
            <a:pPr algn="ctr"/>
            <a:r>
              <a:rPr lang="ar-OM" sz="6000" b="1" dirty="0">
                <a:solidFill>
                  <a:schemeClr val="bg1"/>
                </a:solidFill>
              </a:rPr>
              <a:t>اضبطي آخر الكلمات في الجملة الآتية  الجملة الآتية : </a:t>
            </a: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CFAA06E6-59AE-5DCD-B88A-0275C3750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275" y="474880"/>
            <a:ext cx="6070069" cy="159534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ar-OM" sz="4000" b="0" i="0" dirty="0">
                <a:solidFill>
                  <a:srgbClr val="111111"/>
                </a:solidFill>
                <a:effectLst/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كيف أستطيع تعلم الإعراب ؟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5B6D230-14EA-03A4-921A-C6969DDC5506}"/>
              </a:ext>
            </a:extLst>
          </p:cNvPr>
          <p:cNvSpPr txBox="1">
            <a:spLocks/>
          </p:cNvSpPr>
          <p:nvPr/>
        </p:nvSpPr>
        <p:spPr>
          <a:xfrm>
            <a:off x="4964242" y="2029565"/>
            <a:ext cx="6732133" cy="970153"/>
          </a:xfrm>
          <a:prstGeom prst="rect">
            <a:avLst/>
          </a:prstGeom>
          <a:solidFill>
            <a:srgbClr val="F1A58B"/>
          </a:solidFill>
        </p:spPr>
        <p:txBody>
          <a:bodyPr vert="horz" lIns="91440" tIns="45720" rIns="91440" bIns="45720" rtlCol="1">
            <a:noAutofit/>
          </a:bodyPr>
          <a:lstStyle>
            <a:defPPr>
              <a:defRPr lang="ar-OM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ar-OM" sz="6000" dirty="0"/>
              <a:t>عزيزتي الطالبة: </a:t>
            </a: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B90BC123-55ED-3DF7-1205-3A6063979EFA}"/>
              </a:ext>
            </a:extLst>
          </p:cNvPr>
          <p:cNvSpPr txBox="1">
            <a:spLocks/>
          </p:cNvSpPr>
          <p:nvPr/>
        </p:nvSpPr>
        <p:spPr>
          <a:xfrm>
            <a:off x="4673334" y="3153184"/>
            <a:ext cx="7336436" cy="115712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OM" sz="3600" dirty="0">
                <a:solidFill>
                  <a:srgbClr val="C00000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    </a:t>
            </a:r>
            <a:r>
              <a:rPr lang="ar-OM" sz="3200" dirty="0">
                <a:solidFill>
                  <a:srgbClr val="C00000"/>
                </a:solidFill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عليك أن تتقني بعض المهارات الأساسية التي سبق دراستها و هي: </a:t>
            </a:r>
          </a:p>
        </p:txBody>
      </p:sp>
      <p:pic>
        <p:nvPicPr>
          <p:cNvPr id="2" name="صورة 1" descr="صورة تحتوي على قصص مصورة يابانية, رسوم متحركة&#10;&#10;تم إنشاء الوصف تلقائياً">
            <a:extLst>
              <a:ext uri="{FF2B5EF4-FFF2-40B4-BE49-F238E27FC236}">
                <a16:creationId xmlns:a16="http://schemas.microsoft.com/office/drawing/2014/main" id="{8BF6FDF3-C388-3F9E-B0C9-BAF5099DF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3" y="-786429"/>
            <a:ext cx="4599784" cy="5112609"/>
          </a:xfrm>
          <a:prstGeom prst="rect">
            <a:avLst/>
          </a:prstGeom>
        </p:spPr>
      </p:pic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4F3862D5-DB4E-29C3-4BE6-F6BC84B56848}"/>
              </a:ext>
            </a:extLst>
          </p:cNvPr>
          <p:cNvSpPr txBox="1">
            <a:spLocks/>
          </p:cNvSpPr>
          <p:nvPr/>
        </p:nvSpPr>
        <p:spPr>
          <a:xfrm>
            <a:off x="1071484" y="4284856"/>
            <a:ext cx="11015491" cy="355936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OM" sz="3200" dirty="0"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1- معرفة نوع الكلمة من حيث أقسام الكلام ( اسم ، فعل ، حرف ) .</a:t>
            </a:r>
          </a:p>
          <a:p>
            <a:pPr marL="0" indent="0">
              <a:buNone/>
            </a:pPr>
            <a:r>
              <a:rPr lang="ar-OM" sz="3200" dirty="0"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2- تحديد نوع الجملة : اسمية أم فعلية . </a:t>
            </a:r>
          </a:p>
          <a:p>
            <a:pPr marL="0" indent="0">
              <a:buNone/>
            </a:pPr>
            <a:r>
              <a:rPr lang="ar-OM" sz="3200" dirty="0"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3- معرفة أركان الجملة .</a:t>
            </a:r>
          </a:p>
          <a:p>
            <a:pPr marL="0" indent="0">
              <a:buNone/>
            </a:pPr>
            <a:r>
              <a:rPr lang="ar-OM" sz="3200" dirty="0">
                <a:latin typeface="Tajawal" panose="00000500000000000000" pitchFamily="2" charset="-78"/>
                <a:ea typeface="Arial Unicode MS" panose="020B0604020202020204" pitchFamily="34" charset="-128"/>
                <a:cs typeface="Tajawal" panose="00000500000000000000" pitchFamily="2" charset="-78"/>
              </a:rPr>
              <a:t>4- معرفة الحكم الإعرابي لأركان الجملة الاسمية والفعلية .  </a:t>
            </a:r>
          </a:p>
        </p:txBody>
      </p:sp>
    </p:spTree>
    <p:extLst>
      <p:ext uri="{BB962C8B-B14F-4D97-AF65-F5344CB8AC3E}">
        <p14:creationId xmlns:p14="http://schemas.microsoft.com/office/powerpoint/2010/main" val="3269324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