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CF45D541-256D-4264-81D6-28FCD1DE9A3E}" type="datetimeFigureOut">
              <a:rPr lang="ar-OM" smtClean="0"/>
              <a:t>25/07/1442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15E49A74-53CF-420F-A0AC-65D893DAB0F8}" type="slidenum">
              <a:rPr lang="ar-OM" smtClean="0"/>
              <a:t>‹#›</a:t>
            </a:fld>
            <a:endParaRPr lang="ar-OM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D541-256D-4264-81D6-28FCD1DE9A3E}" type="datetimeFigureOut">
              <a:rPr lang="ar-OM" smtClean="0"/>
              <a:t>25/07/1442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49A74-53CF-420F-A0AC-65D893DAB0F8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D541-256D-4264-81D6-28FCD1DE9A3E}" type="datetimeFigureOut">
              <a:rPr lang="ar-OM" smtClean="0"/>
              <a:t>25/07/1442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49A74-53CF-420F-A0AC-65D893DAB0F8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D541-256D-4264-81D6-28FCD1DE9A3E}" type="datetimeFigureOut">
              <a:rPr lang="ar-OM" smtClean="0"/>
              <a:t>25/07/1442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49A74-53CF-420F-A0AC-65D893DAB0F8}" type="slidenum">
              <a:rPr lang="ar-OM" smtClean="0"/>
              <a:t>‹#›</a:t>
            </a:fld>
            <a:endParaRPr lang="ar-O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D541-256D-4264-81D6-28FCD1DE9A3E}" type="datetimeFigureOut">
              <a:rPr lang="ar-OM" smtClean="0"/>
              <a:t>25/07/1442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49A74-53CF-420F-A0AC-65D893DAB0F8}" type="slidenum">
              <a:rPr lang="ar-OM" smtClean="0"/>
              <a:t>‹#›</a:t>
            </a:fld>
            <a:endParaRPr lang="ar-OM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D541-256D-4264-81D6-28FCD1DE9A3E}" type="datetimeFigureOut">
              <a:rPr lang="ar-OM" smtClean="0"/>
              <a:t>25/07/1442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49A74-53CF-420F-A0AC-65D893DAB0F8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D541-256D-4264-81D6-28FCD1DE9A3E}" type="datetimeFigureOut">
              <a:rPr lang="ar-OM" smtClean="0"/>
              <a:t>25/07/1442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49A74-53CF-420F-A0AC-65D893DAB0F8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D541-256D-4264-81D6-28FCD1DE9A3E}" type="datetimeFigureOut">
              <a:rPr lang="ar-OM" smtClean="0"/>
              <a:t>25/07/1442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49A74-53CF-420F-A0AC-65D893DAB0F8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D541-256D-4264-81D6-28FCD1DE9A3E}" type="datetimeFigureOut">
              <a:rPr lang="ar-OM" smtClean="0"/>
              <a:t>25/07/1442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49A74-53CF-420F-A0AC-65D893DAB0F8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D541-256D-4264-81D6-28FCD1DE9A3E}" type="datetimeFigureOut">
              <a:rPr lang="ar-OM" smtClean="0"/>
              <a:t>25/07/1442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49A74-53CF-420F-A0AC-65D893DAB0F8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D541-256D-4264-81D6-28FCD1DE9A3E}" type="datetimeFigureOut">
              <a:rPr lang="ar-OM" smtClean="0"/>
              <a:t>25/07/1442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49A74-53CF-420F-A0AC-65D893DAB0F8}" type="slidenum">
              <a:rPr lang="ar-OM" smtClean="0"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CF45D541-256D-4264-81D6-28FCD1DE9A3E}" type="datetimeFigureOut">
              <a:rPr lang="ar-OM" smtClean="0"/>
              <a:t>25/07/1442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15E49A74-53CF-420F-A0AC-65D893DAB0F8}" type="slidenum">
              <a:rPr lang="ar-OM" smtClean="0"/>
              <a:t>‹#›</a:t>
            </a:fld>
            <a:endParaRPr lang="ar-O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1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228600" algn="r" defTabSz="457200" rtl="1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r" defTabSz="457200" rtl="1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457200" rtl="1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457200" rtl="1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r" defTabSz="457200" rtl="1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r" defTabSz="457200" rtl="1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r" defTabSz="457200" rtl="1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r" defTabSz="457200" rtl="1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r" defTabSz="457200" rtl="1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98"/>
            <a:ext cx="9144000" cy="684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 rot="360000">
            <a:off x="452743" y="2899038"/>
            <a:ext cx="8412546" cy="1350400"/>
          </a:xfrm>
        </p:spPr>
        <p:txBody>
          <a:bodyPr/>
          <a:lstStyle/>
          <a:p>
            <a:r>
              <a:rPr lang="ar-OM" sz="8000" dirty="0" smtClean="0">
                <a:solidFill>
                  <a:schemeClr val="tx1"/>
                </a:solidFill>
              </a:rPr>
              <a:t>نصُّ العِلــــــــــمُ</a:t>
            </a:r>
            <a:endParaRPr lang="ar-OM" sz="8000" dirty="0">
              <a:solidFill>
                <a:schemeClr val="tx1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ar-OM" sz="3200" b="1" dirty="0" smtClean="0">
                <a:solidFill>
                  <a:srgbClr val="002060"/>
                </a:solidFill>
              </a:rPr>
              <a:t>للشاعر نور </a:t>
            </a:r>
            <a:r>
              <a:rPr lang="ar-OM" sz="3200" b="1" dirty="0">
                <a:solidFill>
                  <a:srgbClr val="002060"/>
                </a:solidFill>
              </a:rPr>
              <a:t>الدين </a:t>
            </a:r>
            <a:r>
              <a:rPr lang="ar-OM" sz="3200" b="1" dirty="0" smtClean="0">
                <a:solidFill>
                  <a:srgbClr val="002060"/>
                </a:solidFill>
              </a:rPr>
              <a:t>السالمي</a:t>
            </a:r>
          </a:p>
          <a:p>
            <a:r>
              <a:rPr lang="ar-OM" sz="3200" b="1" dirty="0" smtClean="0">
                <a:solidFill>
                  <a:srgbClr val="002060"/>
                </a:solidFill>
              </a:rPr>
              <a:t> </a:t>
            </a:r>
            <a:r>
              <a:rPr lang="ar-OM" sz="3200" b="1" dirty="0">
                <a:solidFill>
                  <a:srgbClr val="002060"/>
                </a:solidFill>
              </a:rPr>
              <a:t>( 1284هـ - 1332هـ )</a:t>
            </a:r>
          </a:p>
        </p:txBody>
      </p:sp>
    </p:spTree>
    <p:extLst>
      <p:ext uri="{BB962C8B-B14F-4D97-AF65-F5344CB8AC3E}">
        <p14:creationId xmlns:p14="http://schemas.microsoft.com/office/powerpoint/2010/main" val="3855337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6729"/>
            <a:ext cx="8964488" cy="1442674"/>
          </a:xfrm>
        </p:spPr>
        <p:txBody>
          <a:bodyPr/>
          <a:lstStyle/>
          <a:p>
            <a:pPr algn="r"/>
            <a:r>
              <a:rPr lang="ar-OM" sz="7200" dirty="0" smtClean="0"/>
              <a:t>    التعريفُ بالشَّاعرِ</a:t>
            </a:r>
            <a:endParaRPr lang="ar-OM" sz="7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1556792"/>
            <a:ext cx="8928992" cy="5040560"/>
          </a:xfrm>
        </p:spPr>
        <p:txBody>
          <a:bodyPr>
            <a:normAutofit/>
          </a:bodyPr>
          <a:lstStyle/>
          <a:p>
            <a:r>
              <a:rPr lang="ar-OM" sz="4000" dirty="0"/>
              <a:t>هو ( عبدالله بن حميدٍ السالمي ) ، عالمٌ وشاعرٌ ومصلحٌ اجتماعي عمانيٌ ، ولدَ ونشأ في ولايةِ الرستاقِ ، ثم انتقل إلى الشرقيةِ طالباً للعلمِ ، أُصيبَ بالعمى في السادسةِ منْ عمرِهِ ، ولَهُ مجموعةٌ كبيرةٌ من المؤلفاتِ في علومِ الشريعةِ واللغةِ و التاريخِ منها : " جوهرُ النظام في عِلْمَي الأديانِ و الأحكامِ " ، </a:t>
            </a:r>
            <a:r>
              <a:rPr lang="ar-OM" sz="4000" dirty="0" err="1" smtClean="0"/>
              <a:t>و"بلوغُ</a:t>
            </a:r>
            <a:r>
              <a:rPr lang="ar-OM" sz="4000" dirty="0" smtClean="0"/>
              <a:t> </a:t>
            </a:r>
            <a:r>
              <a:rPr lang="ar-OM" sz="4000" dirty="0"/>
              <a:t>الأمل في المفرداتِ والجُملِ"  ، و "تحفةُ الأعيانِ بسيرةِ أهلِ عمانَ " ، وَلهُ  ديوانُ شعرٍ مطبوعٌ </a:t>
            </a:r>
            <a:endParaRPr lang="ar-OM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840"/>
            <a:ext cx="2857500" cy="145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785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7504" y="54962"/>
            <a:ext cx="8856984" cy="1442674"/>
          </a:xfrm>
        </p:spPr>
        <p:txBody>
          <a:bodyPr/>
          <a:lstStyle/>
          <a:p>
            <a:r>
              <a:rPr lang="ar-OM" sz="6000" dirty="0"/>
              <a:t>تفصيل </a:t>
            </a:r>
            <a:r>
              <a:rPr lang="ar-OM" sz="6000" dirty="0" smtClean="0"/>
              <a:t>الأفكار</a:t>
            </a:r>
            <a:endParaRPr lang="ar-OM" sz="6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184576"/>
          </a:xfrm>
        </p:spPr>
        <p:txBody>
          <a:bodyPr>
            <a:normAutofit/>
          </a:bodyPr>
          <a:lstStyle/>
          <a:p>
            <a:r>
              <a:rPr lang="ar-OM" sz="3200" dirty="0">
                <a:solidFill>
                  <a:schemeClr val="tx1"/>
                </a:solidFill>
              </a:rPr>
              <a:t>الفكرةُ </a:t>
            </a:r>
            <a:r>
              <a:rPr lang="ar-OM" sz="3200" dirty="0" smtClean="0">
                <a:solidFill>
                  <a:schemeClr val="tx1"/>
                </a:solidFill>
              </a:rPr>
              <a:t>الأولى </a:t>
            </a:r>
            <a:r>
              <a:rPr lang="ar-OM" sz="3200" dirty="0" smtClean="0">
                <a:solidFill>
                  <a:srgbClr val="FF0000"/>
                </a:solidFill>
              </a:rPr>
              <a:t>: أثرُ </a:t>
            </a:r>
            <a:r>
              <a:rPr lang="ar-OM" sz="3200" dirty="0">
                <a:solidFill>
                  <a:srgbClr val="FF0000"/>
                </a:solidFill>
              </a:rPr>
              <a:t>العِلْمِ عَلى العُلماء </a:t>
            </a:r>
            <a:r>
              <a:rPr lang="ar-OM" sz="3200" dirty="0" smtClean="0"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ar-OM" sz="3200" dirty="0" smtClean="0">
                <a:solidFill>
                  <a:schemeClr val="tx1"/>
                </a:solidFill>
              </a:rPr>
              <a:t>1--العلمُ </a:t>
            </a:r>
            <a:r>
              <a:rPr lang="ar-OM" sz="3200" dirty="0">
                <a:solidFill>
                  <a:schemeClr val="tx1"/>
                </a:solidFill>
              </a:rPr>
              <a:t>دَرْكُ القلبِ مثْلُ البَصَــــرِ     </a:t>
            </a:r>
            <a:r>
              <a:rPr lang="ar-OM" sz="3200" dirty="0" smtClean="0">
                <a:solidFill>
                  <a:schemeClr val="tx1"/>
                </a:solidFill>
              </a:rPr>
              <a:t>    يكونُ </a:t>
            </a:r>
            <a:r>
              <a:rPr lang="ar-OM" sz="3200" dirty="0">
                <a:solidFill>
                  <a:schemeClr val="tx1"/>
                </a:solidFill>
              </a:rPr>
              <a:t>دَرْكَ العَينِ عِنْدَ النّظَرِ</a:t>
            </a:r>
          </a:p>
          <a:p>
            <a:pPr>
              <a:lnSpc>
                <a:spcPct val="150000"/>
              </a:lnSpc>
            </a:pPr>
            <a:r>
              <a:rPr lang="ar-OM" sz="3200" dirty="0" smtClean="0">
                <a:solidFill>
                  <a:schemeClr val="tx1"/>
                </a:solidFill>
              </a:rPr>
              <a:t>2- حاملُــهُ </a:t>
            </a:r>
            <a:r>
              <a:rPr lang="ar-OM" sz="3200" dirty="0">
                <a:solidFill>
                  <a:schemeClr val="tx1"/>
                </a:solidFill>
              </a:rPr>
              <a:t>يحيــا بهِ حميــــــــــداً    </a:t>
            </a:r>
            <a:r>
              <a:rPr lang="ar-OM" sz="3200" dirty="0" smtClean="0">
                <a:solidFill>
                  <a:schemeClr val="tx1"/>
                </a:solidFill>
              </a:rPr>
              <a:t>     </a:t>
            </a:r>
            <a:r>
              <a:rPr lang="ar-OM" sz="3200" dirty="0">
                <a:solidFill>
                  <a:schemeClr val="tx1"/>
                </a:solidFill>
              </a:rPr>
              <a:t>و إنْ </a:t>
            </a:r>
            <a:r>
              <a:rPr lang="ar-OM" sz="3200" dirty="0" smtClean="0">
                <a:solidFill>
                  <a:schemeClr val="tx1"/>
                </a:solidFill>
              </a:rPr>
              <a:t>يَمُــتْ </a:t>
            </a:r>
            <a:r>
              <a:rPr lang="ar-OM" sz="3200" dirty="0" err="1" smtClean="0">
                <a:solidFill>
                  <a:schemeClr val="tx1"/>
                </a:solidFill>
              </a:rPr>
              <a:t>يمُــتْ</a:t>
            </a:r>
            <a:r>
              <a:rPr lang="ar-OM" sz="3200" dirty="0" smtClean="0">
                <a:solidFill>
                  <a:schemeClr val="tx1"/>
                </a:solidFill>
              </a:rPr>
              <a:t> بِهِ </a:t>
            </a:r>
            <a:r>
              <a:rPr lang="ar-OM" sz="3200" dirty="0">
                <a:solidFill>
                  <a:schemeClr val="tx1"/>
                </a:solidFill>
              </a:rPr>
              <a:t>سعيـــداً</a:t>
            </a:r>
          </a:p>
          <a:p>
            <a:pPr>
              <a:lnSpc>
                <a:spcPct val="150000"/>
              </a:lnSpc>
            </a:pPr>
            <a:r>
              <a:rPr lang="ar-OM" sz="3200" dirty="0" smtClean="0">
                <a:solidFill>
                  <a:schemeClr val="tx1"/>
                </a:solidFill>
              </a:rPr>
              <a:t>3- يعيشُ </a:t>
            </a:r>
            <a:r>
              <a:rPr lang="ar-OM" sz="3200" dirty="0">
                <a:solidFill>
                  <a:schemeClr val="tx1"/>
                </a:solidFill>
              </a:rPr>
              <a:t>في النَاسِ عظيمَ الفَضْلِ           </a:t>
            </a:r>
            <a:r>
              <a:rPr lang="ar-OM" sz="3200" dirty="0" smtClean="0">
                <a:solidFill>
                  <a:schemeClr val="tx1"/>
                </a:solidFill>
              </a:rPr>
              <a:t>و </a:t>
            </a:r>
            <a:r>
              <a:rPr lang="ar-OM" sz="3200" dirty="0">
                <a:solidFill>
                  <a:schemeClr val="tx1"/>
                </a:solidFill>
              </a:rPr>
              <a:t>يُرْزَقُ الفوزَ بيومِ  الفَصْلِ</a:t>
            </a:r>
          </a:p>
          <a:p>
            <a:pPr>
              <a:lnSpc>
                <a:spcPct val="150000"/>
              </a:lnSpc>
            </a:pPr>
            <a:r>
              <a:rPr lang="ar-OM" sz="3200" dirty="0" smtClean="0">
                <a:solidFill>
                  <a:schemeClr val="tx1"/>
                </a:solidFill>
              </a:rPr>
              <a:t>4- و </a:t>
            </a:r>
            <a:r>
              <a:rPr lang="ar-OM" sz="3200" dirty="0" err="1">
                <a:solidFill>
                  <a:schemeClr val="tx1"/>
                </a:solidFill>
              </a:rPr>
              <a:t>العُلَمَا</a:t>
            </a:r>
            <a:r>
              <a:rPr lang="ar-OM" sz="3200" dirty="0">
                <a:solidFill>
                  <a:schemeClr val="tx1"/>
                </a:solidFill>
              </a:rPr>
              <a:t> قدْ جاءَ في الصّحـاحِ             </a:t>
            </a:r>
            <a:r>
              <a:rPr lang="ar-OM" sz="3200" dirty="0" smtClean="0">
                <a:solidFill>
                  <a:schemeClr val="tx1"/>
                </a:solidFill>
              </a:rPr>
              <a:t> </a:t>
            </a:r>
            <a:r>
              <a:rPr lang="ar-OM" sz="3200" dirty="0">
                <a:solidFill>
                  <a:schemeClr val="tx1"/>
                </a:solidFill>
              </a:rPr>
              <a:t>بأنَّهمْ في الخَلْقِ كالمصباحِ</a:t>
            </a:r>
          </a:p>
          <a:p>
            <a:endParaRPr lang="ar-OM" sz="32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87824" cy="119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8640"/>
            <a:ext cx="1006227" cy="74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05809"/>
            <a:ext cx="9036495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2844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7086" y="0"/>
            <a:ext cx="9056914" cy="1442674"/>
          </a:xfrm>
        </p:spPr>
        <p:txBody>
          <a:bodyPr/>
          <a:lstStyle/>
          <a:p>
            <a:r>
              <a:rPr lang="ar-OM" sz="6000" dirty="0"/>
              <a:t>شرحُ الأبيات: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7086" y="1340768"/>
            <a:ext cx="8877402" cy="5517232"/>
          </a:xfrm>
        </p:spPr>
        <p:txBody>
          <a:bodyPr/>
          <a:lstStyle/>
          <a:p>
            <a:r>
              <a:rPr lang="ar-OM" sz="4000" dirty="0"/>
              <a:t>العِلْمُ يبصِّر القَلبَ مِثل البَصَرِ الّي ينيرُ العَين .</a:t>
            </a:r>
          </a:p>
          <a:p>
            <a:r>
              <a:rPr lang="ar-OM" sz="4000" dirty="0" smtClean="0"/>
              <a:t>منْ </a:t>
            </a:r>
            <a:r>
              <a:rPr lang="ar-OM" sz="4000" dirty="0"/>
              <a:t>يحملُ العِلمَ بسْعَدُ في حَياتِه و مَمَاتِه .</a:t>
            </a:r>
          </a:p>
          <a:p>
            <a:r>
              <a:rPr lang="ar-OM" sz="4000" dirty="0" smtClean="0"/>
              <a:t>فضلُه </a:t>
            </a:r>
            <a:r>
              <a:rPr lang="ar-OM" sz="4000" dirty="0"/>
              <a:t>كبيرٌ على الناسِ في حياتِه و ينفعُه يوم مَمَاتِه .</a:t>
            </a:r>
          </a:p>
          <a:p>
            <a:r>
              <a:rPr lang="ar-OM" sz="4000" dirty="0" smtClean="0"/>
              <a:t>وقدْ </a:t>
            </a:r>
            <a:r>
              <a:rPr lang="ar-OM" sz="4000" dirty="0"/>
              <a:t>قيلَ عنِ العماءِ في صحيح الكتب إنهمْ كالمصَابيحِ  بينَ الناسِ .</a:t>
            </a:r>
          </a:p>
          <a:p>
            <a:endParaRPr lang="ar-OM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6" y="0"/>
            <a:ext cx="2466975" cy="134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6" y="4941168"/>
            <a:ext cx="9056914" cy="1916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4121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30765"/>
            <a:ext cx="9036496" cy="1442674"/>
          </a:xfrm>
        </p:spPr>
        <p:txBody>
          <a:bodyPr/>
          <a:lstStyle/>
          <a:p>
            <a:pPr algn="r"/>
            <a:r>
              <a:rPr lang="ar-OM" dirty="0" smtClean="0"/>
              <a:t>          </a:t>
            </a:r>
            <a:r>
              <a:rPr lang="ar-OM" sz="7200" dirty="0" smtClean="0"/>
              <a:t>مواطن </a:t>
            </a:r>
            <a:r>
              <a:rPr lang="ar-OM" sz="7200" dirty="0"/>
              <a:t>الجمالِ</a:t>
            </a:r>
            <a:endParaRPr lang="ar-OM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1412776"/>
            <a:ext cx="8856984" cy="5184576"/>
          </a:xfrm>
        </p:spPr>
        <p:txBody>
          <a:bodyPr/>
          <a:lstStyle/>
          <a:p>
            <a:r>
              <a:rPr lang="ar-OM" dirty="0" smtClean="0"/>
              <a:t> </a:t>
            </a:r>
            <a:r>
              <a:rPr lang="ar-OM" sz="3600" dirty="0" smtClean="0">
                <a:solidFill>
                  <a:srgbClr val="FF0000"/>
                </a:solidFill>
              </a:rPr>
              <a:t>البيت </a:t>
            </a:r>
            <a:r>
              <a:rPr lang="ar-OM" sz="3600" dirty="0">
                <a:solidFill>
                  <a:srgbClr val="FF0000"/>
                </a:solidFill>
              </a:rPr>
              <a:t>الأول : </a:t>
            </a:r>
            <a:r>
              <a:rPr lang="ar-OM" sz="3600" dirty="0"/>
              <a:t>صور الشاعرُ العِلمَ بالبَصَر في الهِدَاية .</a:t>
            </a:r>
          </a:p>
          <a:p>
            <a:r>
              <a:rPr lang="ar-OM" sz="3600" dirty="0" smtClean="0"/>
              <a:t> </a:t>
            </a:r>
            <a:r>
              <a:rPr lang="ar-OM" sz="3600" dirty="0"/>
              <a:t>( الَبصَر – النَّظَر ) بينهما تجانسٌ صوتيٌّ يعطي مُوسيقى .</a:t>
            </a:r>
          </a:p>
          <a:p>
            <a:r>
              <a:rPr lang="ar-OM" sz="3600" dirty="0"/>
              <a:t> </a:t>
            </a:r>
            <a:r>
              <a:rPr lang="ar-OM" sz="3600" dirty="0">
                <a:solidFill>
                  <a:srgbClr val="FF0000"/>
                </a:solidFill>
              </a:rPr>
              <a:t>البيت الثاني : </a:t>
            </a:r>
            <a:r>
              <a:rPr lang="ar-OM" sz="3600" dirty="0"/>
              <a:t>تضادٌّ ( يحيا = يمت ) يوضحُ المعنى ، و تعبيرٌ يدلُّ على أهمية العلمِ </a:t>
            </a:r>
            <a:r>
              <a:rPr lang="ar-OM" sz="3600" dirty="0" smtClean="0"/>
              <a:t>.</a:t>
            </a:r>
          </a:p>
          <a:p>
            <a:r>
              <a:rPr lang="ar-OM" sz="3600" dirty="0" smtClean="0"/>
              <a:t> </a:t>
            </a:r>
            <a:r>
              <a:rPr lang="ar-OM" sz="3600" dirty="0" smtClean="0">
                <a:solidFill>
                  <a:srgbClr val="FF0000"/>
                </a:solidFill>
              </a:rPr>
              <a:t>البيت الثالث : </a:t>
            </a:r>
            <a:r>
              <a:rPr lang="ar-OM" sz="3600" dirty="0" smtClean="0"/>
              <a:t>تعبيرٌ يدلُّ على فَضْلِ العِلْمِ .</a:t>
            </a:r>
          </a:p>
          <a:p>
            <a:r>
              <a:rPr lang="ar-OM" sz="3600" dirty="0" smtClean="0"/>
              <a:t> </a:t>
            </a:r>
            <a:r>
              <a:rPr lang="ar-OM" sz="3600" dirty="0">
                <a:solidFill>
                  <a:srgbClr val="FF0000"/>
                </a:solidFill>
              </a:rPr>
              <a:t>البيت الرابع :  </a:t>
            </a:r>
            <a:r>
              <a:rPr lang="ar-OM" sz="3600" dirty="0"/>
              <a:t>صوَّر الشاعرُ العلماءَ بالمَصَابِيح .</a:t>
            </a:r>
          </a:p>
          <a:p>
            <a:r>
              <a:rPr lang="ar-OM" sz="3600" dirty="0"/>
              <a:t> </a:t>
            </a:r>
            <a:r>
              <a:rPr lang="ar-OM" sz="3600" dirty="0" smtClean="0"/>
              <a:t>( </a:t>
            </a:r>
            <a:r>
              <a:rPr lang="ar-OM" sz="3600" dirty="0"/>
              <a:t>الصّحاح – كالمصباح  ) تجانس صوتيٌّ يعطي موسيقى </a:t>
            </a:r>
          </a:p>
          <a:p>
            <a:endParaRPr lang="ar-OM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134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رابط مستقيم 5"/>
          <p:cNvCxnSpPr/>
          <p:nvPr/>
        </p:nvCxnSpPr>
        <p:spPr>
          <a:xfrm flipH="1">
            <a:off x="4526598" y="2924944"/>
            <a:ext cx="90805" cy="190500"/>
          </a:xfrm>
          <a:prstGeom prst="line">
            <a:avLst/>
          </a:prstGeom>
          <a:noFill/>
          <a:ln w="1905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762289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7504" y="0"/>
            <a:ext cx="8856984" cy="1559306"/>
          </a:xfrm>
        </p:spPr>
        <p:txBody>
          <a:bodyPr/>
          <a:lstStyle/>
          <a:p>
            <a:r>
              <a:rPr lang="ar-OM" sz="6000" dirty="0"/>
              <a:t>الفكرة  الثانية </a:t>
            </a:r>
            <a:r>
              <a:rPr lang="ar-OM" sz="6000" dirty="0" smtClean="0"/>
              <a:t>:العُلماءُ </a:t>
            </a:r>
            <a:r>
              <a:rPr lang="ar-OM" sz="6000" dirty="0"/>
              <a:t>ورثةُ الأنبياءِ: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1845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ar-OM" sz="3200" dirty="0" smtClean="0"/>
              <a:t>5- و </a:t>
            </a:r>
            <a:r>
              <a:rPr lang="ar-OM" sz="3200" dirty="0"/>
              <a:t>أَنَّهــمْ للأنبيــــــاءِ وَرَثــــَهْ         </a:t>
            </a:r>
            <a:r>
              <a:rPr lang="ar-OM" sz="3200" dirty="0" smtClean="0"/>
              <a:t> </a:t>
            </a:r>
            <a:r>
              <a:rPr lang="ar-OM" sz="3200" dirty="0"/>
              <a:t>و مَنْ يَكُنْ أولى بشيءٍ وَرِثَهُ  </a:t>
            </a:r>
          </a:p>
          <a:p>
            <a:pPr>
              <a:lnSpc>
                <a:spcPct val="150000"/>
              </a:lnSpc>
            </a:pPr>
            <a:r>
              <a:rPr lang="ar-OM" sz="3200" dirty="0" smtClean="0"/>
              <a:t> 6- وجاءَ </a:t>
            </a:r>
            <a:r>
              <a:rPr lang="ar-OM" sz="3200" dirty="0"/>
              <a:t>أيضاً في ذوي العلومِ       </a:t>
            </a:r>
            <a:r>
              <a:rPr lang="ar-OM" sz="3200" dirty="0" smtClean="0"/>
              <a:t>    </a:t>
            </a:r>
            <a:r>
              <a:rPr lang="ar-OM" sz="3200" dirty="0"/>
              <a:t>بأنَّهــــمْ للنَاسِ كالنجـــــــومٍ</a:t>
            </a:r>
          </a:p>
          <a:p>
            <a:pPr>
              <a:lnSpc>
                <a:spcPct val="150000"/>
              </a:lnSpc>
            </a:pPr>
            <a:r>
              <a:rPr lang="ar-OM" sz="3200" dirty="0" smtClean="0"/>
              <a:t> 7- لا </a:t>
            </a:r>
            <a:r>
              <a:rPr lang="ar-OM" sz="3200" dirty="0"/>
              <a:t>يورَثُ العلمُ منَ الأعمـــامِ        </a:t>
            </a:r>
            <a:r>
              <a:rPr lang="ar-OM" sz="3200" dirty="0" smtClean="0"/>
              <a:t> </a:t>
            </a:r>
            <a:r>
              <a:rPr lang="ar-OM" sz="3200" dirty="0"/>
              <a:t>ولا بُرى باللّيلِ في المَنــــــامِ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3057"/>
            <a:ext cx="9144000" cy="292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399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1442674"/>
          </a:xfrm>
        </p:spPr>
        <p:txBody>
          <a:bodyPr/>
          <a:lstStyle/>
          <a:p>
            <a:pPr algn="r"/>
            <a:r>
              <a:rPr lang="ar-OM" dirty="0" smtClean="0"/>
              <a:t>            شرحُ الأبياتِ</a:t>
            </a:r>
            <a:endParaRPr lang="ar-OM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1484784"/>
            <a:ext cx="9036496" cy="525658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ar-OM" sz="3200" dirty="0"/>
              <a:t>5 – وهم كالأنبياءِ وَرِثُوا العِلمَ عَنْهم ؛ فهمْ خيرُ من يرِثُه أَوْلى .</a:t>
            </a:r>
          </a:p>
          <a:p>
            <a:pPr>
              <a:lnSpc>
                <a:spcPct val="150000"/>
              </a:lnSpc>
            </a:pPr>
            <a:r>
              <a:rPr lang="ar-OM" sz="3200" dirty="0"/>
              <a:t>6 – وهمْ بَيْن العُماءِ كالنُّجُومِ في هدايةِ الناسِ .</a:t>
            </a:r>
          </a:p>
          <a:p>
            <a:pPr>
              <a:lnSpc>
                <a:spcPct val="150000"/>
              </a:lnSpc>
            </a:pPr>
            <a:r>
              <a:rPr lang="ar-OM" sz="3200" dirty="0"/>
              <a:t>7 – فهمْ خيرُ من يرثُ العلمَ و خيرُ من يهدِي الناسَ .</a:t>
            </a:r>
          </a:p>
          <a:p>
            <a:endParaRPr lang="ar-OM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23928" cy="148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3056"/>
            <a:ext cx="9036496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7270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2674"/>
          </a:xfrm>
        </p:spPr>
        <p:txBody>
          <a:bodyPr/>
          <a:lstStyle/>
          <a:p>
            <a:r>
              <a:rPr lang="ar-OM" dirty="0"/>
              <a:t>مواطن الجمال :-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256584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OM" sz="2800" b="1" u="sng" dirty="0">
                <a:latin typeface="Calibri"/>
                <a:ea typeface="Calibri"/>
                <a:cs typeface="Arial"/>
              </a:rPr>
              <a:t>البيت الخامس :</a:t>
            </a:r>
            <a:r>
              <a:rPr lang="ar-OM" sz="2800" b="1" dirty="0">
                <a:latin typeface="Calibri"/>
                <a:ea typeface="Calibri"/>
                <a:cs typeface="Arial"/>
              </a:rPr>
              <a:t>  صَوَّر الشَّاعِرُ العلماءَ  بالأنبياءِ الذين وَرِثُوا العِلْم َ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OM" sz="2800" b="1" dirty="0">
                <a:latin typeface="Calibri"/>
                <a:ea typeface="Calibri"/>
                <a:cs typeface="Arial"/>
              </a:rPr>
              <a:t>                     أنهمْ للأنبياء : أسلوبٌ مؤَكّدٌ بأنَّ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OM" sz="2800" b="1" u="sng" dirty="0">
                <a:latin typeface="Calibri"/>
                <a:ea typeface="Calibri"/>
                <a:cs typeface="Arial"/>
              </a:rPr>
              <a:t>البيت السادس : </a:t>
            </a:r>
            <a:r>
              <a:rPr lang="ar-OM" sz="2800" b="1" dirty="0">
                <a:latin typeface="Calibri"/>
                <a:ea typeface="Calibri"/>
                <a:cs typeface="Arial"/>
              </a:rPr>
              <a:t> صوَّر الشاعرُ العلماءَ بالنجوم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OM" sz="2800" b="1" dirty="0">
                <a:latin typeface="Calibri"/>
                <a:ea typeface="Calibri"/>
                <a:cs typeface="Arial"/>
              </a:rPr>
              <a:t>                    أنهم ْ كالنجوم ِ : أسلوبٌ مؤَكّدٌ بأنَّ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endParaRPr lang="ar-OM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9080"/>
            <a:ext cx="9036496" cy="258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3170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512" y="0"/>
            <a:ext cx="8962798" cy="1442674"/>
          </a:xfrm>
        </p:spPr>
        <p:txBody>
          <a:bodyPr/>
          <a:lstStyle/>
          <a:p>
            <a:r>
              <a:rPr lang="ar-OM" dirty="0"/>
              <a:t>الفكرة الثالثة  </a:t>
            </a:r>
            <a:r>
              <a:rPr lang="ar-OM" dirty="0" smtClean="0"/>
              <a:t>:  كيفَ </a:t>
            </a:r>
            <a:r>
              <a:rPr lang="ar-OM" dirty="0"/>
              <a:t>أحصلُ العلمَ ؟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1484784"/>
            <a:ext cx="9036496" cy="525658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ar-OM" sz="3200" dirty="0" smtClean="0"/>
              <a:t>8-  </a:t>
            </a:r>
            <a:r>
              <a:rPr lang="ar-OM" sz="3200" dirty="0"/>
              <a:t>لكَّنهُ يَحْصُلُ بالتكـــرارِ             </a:t>
            </a:r>
            <a:r>
              <a:rPr lang="ar-OM" sz="3200" dirty="0" smtClean="0"/>
              <a:t> </a:t>
            </a:r>
            <a:r>
              <a:rPr lang="ar-OM" sz="3200" dirty="0"/>
              <a:t>والدرسِ في الليلِ و في النهارِ  </a:t>
            </a:r>
          </a:p>
          <a:p>
            <a:pPr>
              <a:lnSpc>
                <a:spcPct val="150000"/>
              </a:lnSpc>
            </a:pPr>
            <a:r>
              <a:rPr lang="ar-OM" sz="3200" dirty="0" smtClean="0"/>
              <a:t>9-  </a:t>
            </a:r>
            <a:r>
              <a:rPr lang="ar-OM" sz="3200" dirty="0"/>
              <a:t>يُدْرِكُهُ مَنْ كَدَّ فبهِ نفسَهُ          </a:t>
            </a:r>
            <a:r>
              <a:rPr lang="ar-OM" sz="3200" dirty="0" smtClean="0"/>
              <a:t>    </a:t>
            </a:r>
            <a:r>
              <a:rPr lang="ar-OM" sz="3200" dirty="0"/>
              <a:t>حياتَهُ ثُـــــــمَّ أطــــــــالَ </a:t>
            </a:r>
            <a:r>
              <a:rPr lang="ar-OM" sz="3200" dirty="0" smtClean="0"/>
              <a:t>درسهُ</a:t>
            </a:r>
          </a:p>
          <a:p>
            <a:pPr algn="ctr">
              <a:lnSpc>
                <a:spcPct val="150000"/>
              </a:lnSpc>
            </a:pPr>
            <a:r>
              <a:rPr lang="ar-OM" sz="3600" dirty="0">
                <a:solidFill>
                  <a:srgbClr val="FF0000"/>
                </a:solidFill>
              </a:rPr>
              <a:t>الفكرة الرابعة </a:t>
            </a:r>
            <a:r>
              <a:rPr lang="ar-OM" sz="3600" dirty="0" smtClean="0">
                <a:solidFill>
                  <a:srgbClr val="FF0000"/>
                </a:solidFill>
              </a:rPr>
              <a:t>: </a:t>
            </a:r>
            <a:r>
              <a:rPr lang="ar-OM" sz="3600" dirty="0">
                <a:solidFill>
                  <a:srgbClr val="FF0000"/>
                </a:solidFill>
              </a:rPr>
              <a:t>العلْمُ </a:t>
            </a:r>
            <a:r>
              <a:rPr lang="ar-OM" sz="3600" dirty="0" smtClean="0">
                <a:solidFill>
                  <a:srgbClr val="FF0000"/>
                </a:solidFill>
              </a:rPr>
              <a:t>خَلِيْلي</a:t>
            </a:r>
          </a:p>
          <a:p>
            <a:pPr algn="ctr"/>
            <a:endParaRPr lang="ar-OM" sz="3600" dirty="0"/>
          </a:p>
          <a:p>
            <a:pPr>
              <a:lnSpc>
                <a:spcPct val="150000"/>
              </a:lnSpc>
            </a:pPr>
            <a:r>
              <a:rPr lang="ar-OM" sz="3600" dirty="0" smtClean="0"/>
              <a:t>10 - والعِلمُ </a:t>
            </a:r>
            <a:r>
              <a:rPr lang="ar-OM" sz="3600" dirty="0"/>
              <a:t>أبقَى منْ لُجيْنٍ وَ ذَهَبْ </a:t>
            </a:r>
            <a:r>
              <a:rPr lang="ar-OM" sz="3600" dirty="0" smtClean="0"/>
              <a:t>  </a:t>
            </a:r>
            <a:r>
              <a:rPr lang="ar-OM" sz="3600" dirty="0"/>
              <a:t>و إِنَّهُ  للمرءِ فَضْلٌ وأدَبْ  </a:t>
            </a:r>
          </a:p>
          <a:p>
            <a:pPr>
              <a:lnSpc>
                <a:spcPct val="150000"/>
              </a:lnSpc>
            </a:pPr>
            <a:r>
              <a:rPr lang="ar-OM" sz="3600" dirty="0" smtClean="0"/>
              <a:t>11- وهوَ </a:t>
            </a:r>
            <a:r>
              <a:rPr lang="ar-OM" sz="3600" dirty="0"/>
              <a:t>لِمَنْ يحملُــهُ أنيـــــــــسُ   </a:t>
            </a:r>
            <a:r>
              <a:rPr lang="ar-OM" sz="3600" dirty="0" smtClean="0"/>
              <a:t> </a:t>
            </a:r>
            <a:r>
              <a:rPr lang="ar-OM" sz="3600" dirty="0"/>
              <a:t>إنْ عُدِمَ الخليلُ والجليسُ </a:t>
            </a:r>
          </a:p>
        </p:txBody>
      </p:sp>
    </p:spTree>
    <p:extLst>
      <p:ext uri="{BB962C8B-B14F-4D97-AF65-F5344CB8AC3E}">
        <p14:creationId xmlns:p14="http://schemas.microsoft.com/office/powerpoint/2010/main" val="354139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12778"/>
            <a:ext cx="9036496" cy="1442674"/>
          </a:xfrm>
        </p:spPr>
        <p:txBody>
          <a:bodyPr/>
          <a:lstStyle/>
          <a:p>
            <a:r>
              <a:rPr lang="ar-OM" sz="6600" dirty="0"/>
              <a:t>شرحُ الأبيات :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5256584"/>
          </a:xfrm>
        </p:spPr>
        <p:txBody>
          <a:bodyPr/>
          <a:lstStyle/>
          <a:p>
            <a:r>
              <a:rPr lang="ar-OM" sz="4000" dirty="0"/>
              <a:t>8 – العِلْمُ يؤخَذُ بالتكرارِ و الدِّراسَةِ ليلاً ونهاراً.</a:t>
            </a:r>
          </a:p>
          <a:p>
            <a:r>
              <a:rPr lang="ar-OM" sz="4000" dirty="0"/>
              <a:t>9</a:t>
            </a:r>
            <a:r>
              <a:rPr lang="ar-OM" sz="4000" dirty="0" smtClean="0"/>
              <a:t> </a:t>
            </a:r>
            <a:r>
              <a:rPr lang="ar-OM" sz="4000" dirty="0"/>
              <a:t>– لا يتعلَّمُ علَى حَقٍّ إلا من اجتهَد في حياتِه  و دراسَتِهِ </a:t>
            </a:r>
            <a:r>
              <a:rPr lang="ar-OM" sz="4000" dirty="0" smtClean="0"/>
              <a:t>.</a:t>
            </a:r>
          </a:p>
          <a:p>
            <a:r>
              <a:rPr lang="ar-OM" sz="4000" dirty="0"/>
              <a:t>10 – العِلمُ أفضلُ من كنوزِ الدُّنيا ، وهوَ فَضلٌ وأدبٌ لمنْ يتعلَّمُه .</a:t>
            </a:r>
          </a:p>
          <a:p>
            <a:r>
              <a:rPr lang="ar-OM" sz="4000" dirty="0" smtClean="0"/>
              <a:t>11 </a:t>
            </a:r>
            <a:r>
              <a:rPr lang="ar-OM" sz="4000" dirty="0"/>
              <a:t>– وهو رفيقُ الإنسان إذا فَقَدَ رُفَقَاءه . </a:t>
            </a:r>
          </a:p>
          <a:p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2114624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1442674"/>
          </a:xfrm>
        </p:spPr>
        <p:txBody>
          <a:bodyPr/>
          <a:lstStyle/>
          <a:p>
            <a:r>
              <a:rPr lang="ar-OM" sz="6600" dirty="0"/>
              <a:t>مواطن الجمال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184576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ar-OM" sz="3600" b="1" u="sng" dirty="0">
                <a:latin typeface="Calibri"/>
                <a:ea typeface="Calibri"/>
                <a:cs typeface="Arial"/>
              </a:rPr>
              <a:t>البيت الثامن :</a:t>
            </a:r>
            <a:r>
              <a:rPr lang="ar-OM" sz="3600" b="1" dirty="0">
                <a:latin typeface="Calibri"/>
                <a:ea typeface="Calibri"/>
                <a:cs typeface="Arial"/>
              </a:rPr>
              <a:t> تضادٌّ بينَ ( الَّيلِ = النهار ) يوضَّحُ المعنى .</a:t>
            </a:r>
            <a:endParaRPr lang="en-US" dirty="0">
              <a:latin typeface="Calibri"/>
              <a:ea typeface="Calibri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ar-OM" sz="3600" b="1" u="sng" dirty="0">
                <a:latin typeface="Calibri"/>
                <a:ea typeface="Calibri"/>
                <a:cs typeface="Arial"/>
              </a:rPr>
              <a:t>البيت التاسع :</a:t>
            </a:r>
            <a:r>
              <a:rPr lang="ar-OM" sz="3600" b="1" dirty="0">
                <a:latin typeface="Calibri"/>
                <a:ea typeface="Calibri"/>
                <a:cs typeface="Arial"/>
              </a:rPr>
              <a:t> تعبيرٌ يدلُّ عَلَى أهميةِ الاجتهادِ في العِلْمِ </a:t>
            </a:r>
            <a:r>
              <a:rPr lang="ar-OM" sz="3600" b="1" dirty="0" smtClean="0">
                <a:latin typeface="Calibri"/>
                <a:ea typeface="Calibri"/>
                <a:cs typeface="Arial"/>
              </a:rPr>
              <a:t>.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ar-OM" sz="3600" b="1" u="sng" dirty="0">
                <a:latin typeface="Calibri"/>
                <a:ea typeface="Calibri"/>
                <a:cs typeface="Arial"/>
              </a:rPr>
              <a:t>البيت العاشر :</a:t>
            </a:r>
            <a:r>
              <a:rPr lang="ar-OM" sz="3600" b="1" dirty="0">
                <a:latin typeface="Calibri"/>
                <a:ea typeface="Calibri"/>
                <a:cs typeface="Arial"/>
              </a:rPr>
              <a:t>  إنه للمَرء فضلٌ </a:t>
            </a:r>
            <a:r>
              <a:rPr lang="ar-OM" sz="3600" b="1" dirty="0" smtClean="0">
                <a:latin typeface="Calibri"/>
                <a:ea typeface="Calibri"/>
                <a:cs typeface="Arial"/>
              </a:rPr>
              <a:t>وأدبُ </a:t>
            </a:r>
            <a:r>
              <a:rPr lang="ar-OM" sz="3600" b="1" dirty="0">
                <a:latin typeface="Calibri"/>
                <a:ea typeface="Calibri"/>
                <a:cs typeface="Arial"/>
              </a:rPr>
              <a:t>أسلوبٌ مؤكد </a:t>
            </a:r>
            <a:r>
              <a:rPr lang="ar-OM" sz="3600" b="1" dirty="0" smtClean="0">
                <a:latin typeface="Calibri"/>
                <a:ea typeface="Calibri"/>
                <a:cs typeface="Arial"/>
              </a:rPr>
              <a:t>بأن </a:t>
            </a:r>
            <a:r>
              <a:rPr lang="ar-OM" sz="3600" b="1" dirty="0">
                <a:latin typeface="Calibri"/>
                <a:ea typeface="Calibri"/>
                <a:cs typeface="Arial"/>
              </a:rPr>
              <a:t>.</a:t>
            </a:r>
            <a:endParaRPr lang="en-US" dirty="0">
              <a:latin typeface="Calibri"/>
              <a:ea typeface="Calibri"/>
              <a:cs typeface="Arial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ar-OM" sz="3600" b="1" u="sng" dirty="0">
                <a:latin typeface="Calibri"/>
                <a:ea typeface="Calibri"/>
                <a:cs typeface="Arial"/>
              </a:rPr>
              <a:t>البيت الحادي عشر : </a:t>
            </a:r>
            <a:r>
              <a:rPr lang="ar-OM" sz="3600" b="1" dirty="0">
                <a:latin typeface="Calibri"/>
                <a:ea typeface="Calibri"/>
                <a:cs typeface="Arial"/>
              </a:rPr>
              <a:t> أنيسُ – جليسُ  </a:t>
            </a:r>
            <a:r>
              <a:rPr lang="ar-OM" sz="3600" b="1" dirty="0" smtClean="0">
                <a:latin typeface="Calibri"/>
                <a:ea typeface="Calibri"/>
                <a:cs typeface="Arial"/>
              </a:rPr>
              <a:t> </a:t>
            </a:r>
            <a:r>
              <a:rPr lang="ar-OM" sz="3600" b="1" dirty="0">
                <a:latin typeface="Calibri"/>
                <a:ea typeface="Calibri"/>
                <a:cs typeface="Arial"/>
              </a:rPr>
              <a:t>تجانسٌ صوتيٌّ يعطي موسيقَى .</a:t>
            </a:r>
            <a:endParaRPr lang="en-US" dirty="0">
              <a:latin typeface="Calibri"/>
              <a:ea typeface="Calibri"/>
              <a:cs typeface="Arial"/>
            </a:endParaRPr>
          </a:p>
          <a:p>
            <a:endParaRPr lang="ar-OM" b="1" dirty="0" smtClean="0">
              <a:latin typeface="Calibri"/>
              <a:ea typeface="Calibri"/>
              <a:cs typeface="Arial"/>
            </a:endParaRPr>
          </a:p>
          <a:p>
            <a:endParaRPr lang="ar-OM" dirty="0"/>
          </a:p>
        </p:txBody>
      </p:sp>
      <p:cxnSp>
        <p:nvCxnSpPr>
          <p:cNvPr id="4" name="رابط كسهم مستقيم 3"/>
          <p:cNvCxnSpPr/>
          <p:nvPr/>
        </p:nvCxnSpPr>
        <p:spPr>
          <a:xfrm flipH="1">
            <a:off x="3851920" y="1706464"/>
            <a:ext cx="176212" cy="288032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721981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12215"/>
            <a:ext cx="9144000" cy="1442674"/>
          </a:xfrm>
        </p:spPr>
        <p:txBody>
          <a:bodyPr/>
          <a:lstStyle/>
          <a:p>
            <a:r>
              <a:rPr lang="ar-OM" sz="6000" dirty="0"/>
              <a:t>التحليلُ والمناقشة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256584"/>
          </a:xfrm>
        </p:spPr>
        <p:txBody>
          <a:bodyPr>
            <a:normAutofit lnSpcReduction="10000"/>
          </a:bodyPr>
          <a:lstStyle/>
          <a:p>
            <a:pPr algn="ctr"/>
            <a:r>
              <a:rPr lang="ar-OM" sz="3200" dirty="0"/>
              <a:t>أستطيع فهم الدرس من خلال الأسئلة والاجابات الآتية :- </a:t>
            </a:r>
          </a:p>
          <a:p>
            <a:pPr>
              <a:lnSpc>
                <a:spcPct val="150000"/>
              </a:lnSpc>
            </a:pPr>
            <a:r>
              <a:rPr lang="ar-OM" sz="2800" dirty="0"/>
              <a:t>س1 – بمَ شبَّه الشاعرُ العلْمَ في البيتِ الأولِ ؟ </a:t>
            </a:r>
          </a:p>
          <a:p>
            <a:pPr>
              <a:lnSpc>
                <a:spcPct val="150000"/>
              </a:lnSpc>
            </a:pPr>
            <a:r>
              <a:rPr lang="ar-OM" sz="2800" dirty="0" smtClean="0"/>
              <a:t> </a:t>
            </a:r>
            <a:r>
              <a:rPr lang="ar-OM" sz="2800" dirty="0"/>
              <a:t>شبّه بأنه وسيلةُ اَهْمِ و إدْرَاكِ القَلْبِ ، وكأنه قلبُ البصرِ وأصلُ الَّنظَرِ .  </a:t>
            </a:r>
          </a:p>
          <a:p>
            <a:pPr>
              <a:lnSpc>
                <a:spcPct val="150000"/>
              </a:lnSpc>
            </a:pPr>
            <a:r>
              <a:rPr lang="ar-OM" sz="2800" dirty="0"/>
              <a:t>س2 – كيفَ يحيَا حامِلُ العِلمِ ؟ وكيفَ يمُوتُ ؟</a:t>
            </a:r>
          </a:p>
          <a:p>
            <a:pPr>
              <a:lnSpc>
                <a:spcPct val="150000"/>
              </a:lnSpc>
            </a:pPr>
            <a:r>
              <a:rPr lang="ar-OM" sz="2800" dirty="0" smtClean="0"/>
              <a:t> </a:t>
            </a:r>
            <a:r>
              <a:rPr lang="ar-OM" sz="2800" dirty="0"/>
              <a:t>يحيا حاملُ مَحْمُوداً ، ويمُوت به سَعيداً .</a:t>
            </a:r>
          </a:p>
          <a:p>
            <a:pPr>
              <a:lnSpc>
                <a:spcPct val="150000"/>
              </a:lnSpc>
            </a:pPr>
            <a:r>
              <a:rPr lang="ar-OM" sz="2800" dirty="0"/>
              <a:t>س3 –  وضِّح تشبيهَ الشَّاعرِ للعلماءِ بالمصَابيحِ و النجُوم .</a:t>
            </a:r>
          </a:p>
          <a:p>
            <a:pPr>
              <a:lnSpc>
                <a:spcPct val="150000"/>
              </a:lnSpc>
            </a:pPr>
            <a:r>
              <a:rPr lang="ar-OM" sz="2800" dirty="0" smtClean="0"/>
              <a:t>صوَّر </a:t>
            </a:r>
            <a:r>
              <a:rPr lang="ar-OM" sz="2800" dirty="0"/>
              <a:t>الشاعرُ العلماءَ بالمصابِيحِ يُضيئونَ للخلقِ دُرُبهم بالعلمِ ، والنجومِ  تتَلألأ في السَّماءِ </a:t>
            </a:r>
          </a:p>
          <a:p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1606364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0"/>
            <a:ext cx="8928992" cy="674136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ar-OM" dirty="0"/>
              <a:t>س4 – كيفَ يكونُ العلماءُ ورثةَ الأنبياءِ ؟</a:t>
            </a:r>
          </a:p>
          <a:p>
            <a:pPr>
              <a:lnSpc>
                <a:spcPct val="150000"/>
              </a:lnSpc>
            </a:pPr>
            <a:r>
              <a:rPr lang="ar-OM" dirty="0"/>
              <a:t>     الأنبياءُ لا يورَّثون ، و إنما يرثُ العِلمَ عنْهم العلماءُ ؛ فَهُم وَرثَتُهم يحملُون رايةَ العِلْمِ و الهدَايَةِ  بَعْدَ مَوتِهم .</a:t>
            </a:r>
          </a:p>
          <a:p>
            <a:pPr>
              <a:lnSpc>
                <a:spcPct val="150000"/>
              </a:lnSpc>
            </a:pPr>
            <a:r>
              <a:rPr lang="ar-OM" dirty="0"/>
              <a:t>س5 – هل وضَّحَ الشَّاعِرُ كَيف نحصِّلُ العِلْمَ ؟ كَيْف ؟</a:t>
            </a:r>
          </a:p>
          <a:p>
            <a:pPr>
              <a:lnSpc>
                <a:spcPct val="150000"/>
              </a:lnSpc>
            </a:pPr>
            <a:r>
              <a:rPr lang="ar-OM" dirty="0" smtClean="0"/>
              <a:t>  </a:t>
            </a:r>
            <a:r>
              <a:rPr lang="ar-OM" dirty="0"/>
              <a:t>نعم وضَّحه ، فالعِلم بحصَّلُ بالتكْرَارِ والدّراسَةِ لَيْلَ نَهَارَ ، و بالكدِّ والتَّعب والدَّوَامِ على تَحْصِيلِه .</a:t>
            </a:r>
          </a:p>
          <a:p>
            <a:pPr>
              <a:lnSpc>
                <a:spcPct val="150000"/>
              </a:lnSpc>
            </a:pPr>
            <a:r>
              <a:rPr lang="ar-OM" dirty="0"/>
              <a:t>س6 – ما أثرُ العِلْمِ على العُلماءِ و المُتعلِّمين ؟</a:t>
            </a:r>
          </a:p>
          <a:p>
            <a:pPr>
              <a:lnSpc>
                <a:spcPct val="150000"/>
              </a:lnSpc>
            </a:pPr>
            <a:r>
              <a:rPr lang="ar-OM" dirty="0"/>
              <a:t>     هو للمرءِ فضلٌ وأدبٌ يهذِّبُ النَّفسَ ويجمِّلُ الروحَ .</a:t>
            </a:r>
          </a:p>
          <a:p>
            <a:pPr>
              <a:lnSpc>
                <a:spcPct val="150000"/>
              </a:lnSpc>
            </a:pPr>
            <a:r>
              <a:rPr lang="ar-OM" dirty="0"/>
              <a:t>س7 – " لِمَن يحمِلُه أنيس " ، اشرح العبارة في البيتِ الأخيرِ .</a:t>
            </a:r>
          </a:p>
          <a:p>
            <a:pPr>
              <a:lnSpc>
                <a:spcPct val="150000"/>
              </a:lnSpc>
            </a:pPr>
            <a:r>
              <a:rPr lang="ar-OM" dirty="0"/>
              <a:t>     العلمُ أنيسُ ورفيقُ من يحمِلهُ ومَنْ يَسْعَى إلى تحْصِيلهِ ، فَهو خَيْرُ خَلِيلٍ وجَلِيسٍ إن </a:t>
            </a:r>
            <a:r>
              <a:rPr lang="ar-OM" dirty="0" smtClean="0"/>
              <a:t>عَدمْتَ </a:t>
            </a:r>
            <a:r>
              <a:rPr lang="ar-OM" dirty="0"/>
              <a:t>الصَّاحِبَ العَزيزَ . </a:t>
            </a:r>
          </a:p>
          <a:p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3650225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7504" y="12778"/>
            <a:ext cx="8928992" cy="1442674"/>
          </a:xfrm>
        </p:spPr>
        <p:txBody>
          <a:bodyPr/>
          <a:lstStyle/>
          <a:p>
            <a:pPr algn="r"/>
            <a:r>
              <a:rPr lang="ar-OM" sz="6600" dirty="0" smtClean="0"/>
              <a:t>  معجمي اللغوي</a:t>
            </a:r>
            <a:endParaRPr lang="ar-OM" sz="6600" dirty="0"/>
          </a:p>
        </p:txBody>
      </p:sp>
      <p:graphicFrame>
        <p:nvGraphicFramePr>
          <p:cNvPr id="7" name="عنصر نائب للمحتوى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47376857"/>
              </p:ext>
            </p:extLst>
          </p:nvPr>
        </p:nvGraphicFramePr>
        <p:xfrm>
          <a:off x="0" y="1916832"/>
          <a:ext cx="4644008" cy="475252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322004"/>
                <a:gridCol w="2322004"/>
              </a:tblGrid>
              <a:tr h="79208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الكلمة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معناها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9208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</a:rPr>
                        <a:t>كدَّ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اجتهدَ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9208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</a:rPr>
                        <a:t>لُجَيْن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فِضَّة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9208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</a:rPr>
                        <a:t>أنيسُ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رفيقُ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9208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</a:rPr>
                        <a:t>أوْلى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أحقُّ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9208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</a:rPr>
                        <a:t>الخليل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الصَّديق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عنصر نائب للمحتوى 5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610301584"/>
              </p:ext>
            </p:extLst>
          </p:nvPr>
        </p:nvGraphicFramePr>
        <p:xfrm>
          <a:off x="4644009" y="1916831"/>
          <a:ext cx="4499992" cy="485415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844066"/>
                <a:gridCol w="2655926"/>
              </a:tblGrid>
              <a:tr h="68261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</a:rPr>
                        <a:t>الكلمة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</a:rPr>
                        <a:t>معناها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8261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>
                          <a:effectLst/>
                        </a:rPr>
                        <a:t>دَرْكُ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</a:rPr>
                        <a:t>فَهْمُ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8261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>
                          <a:effectLst/>
                        </a:rPr>
                        <a:t>يَحْيَا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</a:rPr>
                        <a:t>يَعِيْشُ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8261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>
                          <a:effectLst/>
                        </a:rPr>
                        <a:t>حَميداً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</a:rPr>
                        <a:t>مَحمُوداً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41144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>
                          <a:effectLst/>
                        </a:rPr>
                        <a:t>الصّحاح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</a:rPr>
                        <a:t>صحيح الكتب/ </a:t>
                      </a:r>
                      <a:r>
                        <a:rPr lang="ar-SA" sz="2800" dirty="0" err="1">
                          <a:effectLst/>
                        </a:rPr>
                        <a:t>المفصود</a:t>
                      </a:r>
                      <a:r>
                        <a:rPr lang="ar-SA" sz="2800" dirty="0">
                          <a:effectLst/>
                        </a:rPr>
                        <a:t> بها الكتاب والسنةُ,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8261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>
                          <a:effectLst/>
                        </a:rPr>
                        <a:t>الأعْمَام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</a:rPr>
                        <a:t>إخوَةُ الأبِ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55976" cy="1916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423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عنصر نائب للمحتوى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11027604"/>
              </p:ext>
            </p:extLst>
          </p:nvPr>
        </p:nvGraphicFramePr>
        <p:xfrm>
          <a:off x="0" y="0"/>
          <a:ext cx="4572000" cy="45811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285442"/>
                <a:gridCol w="2286558"/>
              </a:tblGrid>
              <a:tr h="152704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800" dirty="0">
                          <a:effectLst/>
                        </a:rPr>
                        <a:t>الكلمة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800" dirty="0" err="1">
                          <a:effectLst/>
                        </a:rPr>
                        <a:t>مضادها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52704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800" dirty="0">
                          <a:effectLst/>
                        </a:rPr>
                        <a:t>كدَّ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800" dirty="0">
                          <a:effectLst/>
                        </a:rPr>
                        <a:t>تقاعسَ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52704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800" dirty="0">
                          <a:effectLst/>
                        </a:rPr>
                        <a:t>يُدركُ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800" dirty="0">
                          <a:effectLst/>
                        </a:rPr>
                        <a:t>يَغفلُ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عنصر نائب للمحتوى 4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297876372"/>
              </p:ext>
            </p:extLst>
          </p:nvPr>
        </p:nvGraphicFramePr>
        <p:xfrm>
          <a:off x="4644009" y="-2"/>
          <a:ext cx="4392488" cy="457482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95704"/>
                <a:gridCol w="2196784"/>
              </a:tblGrid>
              <a:tr h="114370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الكلمة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 err="1">
                          <a:effectLst/>
                        </a:rPr>
                        <a:t>مضادها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14370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</a:rPr>
                        <a:t>يحيا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يموتُ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14370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</a:rPr>
                        <a:t>الفوزُ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الخسارةُ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14370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الخليلُ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الخصمُ / العدوُّ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09120"/>
            <a:ext cx="9036496" cy="2319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6036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عنصر نائب للمحتوى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05027287"/>
              </p:ext>
            </p:extLst>
          </p:nvPr>
        </p:nvGraphicFramePr>
        <p:xfrm>
          <a:off x="107504" y="33784"/>
          <a:ext cx="4896544" cy="41873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447675"/>
                <a:gridCol w="2448869"/>
              </a:tblGrid>
              <a:tr h="83746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400" dirty="0">
                          <a:effectLst/>
                        </a:rPr>
                        <a:t>الكلمة 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400">
                          <a:effectLst/>
                        </a:rPr>
                        <a:t>جمعها</a:t>
                      </a:r>
                      <a:endParaRPr lang="en-US" sz="3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3746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400" dirty="0">
                          <a:effectLst/>
                        </a:rPr>
                        <a:t>نجمْ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400" dirty="0">
                          <a:effectLst/>
                        </a:rPr>
                        <a:t>نُجْوم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3746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400" dirty="0">
                          <a:effectLst/>
                        </a:rPr>
                        <a:t>عِلْم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400" dirty="0">
                          <a:effectLst/>
                        </a:rPr>
                        <a:t>عُلُوم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3746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400">
                          <a:effectLst/>
                        </a:rPr>
                        <a:t>خَلِيل</a:t>
                      </a:r>
                      <a:endParaRPr lang="en-US" sz="3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400" dirty="0">
                          <a:effectLst/>
                        </a:rPr>
                        <a:t>أَخلاَّء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3746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400">
                          <a:effectLst/>
                        </a:rPr>
                        <a:t>جَليْسٌ</a:t>
                      </a:r>
                      <a:endParaRPr lang="en-US" sz="3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400" dirty="0">
                          <a:effectLst/>
                        </a:rPr>
                        <a:t>جُلَسَاء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عنصر نائب للمحتوى 6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565253486"/>
              </p:ext>
            </p:extLst>
          </p:nvPr>
        </p:nvGraphicFramePr>
        <p:xfrm>
          <a:off x="5076056" y="2"/>
          <a:ext cx="3960440" cy="422108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979702"/>
                <a:gridCol w="1980738"/>
              </a:tblGrid>
              <a:tr h="84421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الكلمة 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جمعها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4421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</a:rPr>
                        <a:t>عَبْن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عُيون/ أعْين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4421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</a:rPr>
                        <a:t>فَضْل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أَفْضَال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4421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</a:rPr>
                        <a:t>نَبِيّ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أَنبيَاء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4421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</a:rPr>
                        <a:t>وَريْث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effectLst/>
                        </a:rPr>
                        <a:t>وَرَثة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3095"/>
            <a:ext cx="9144000" cy="259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56842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TM01790492[[fn=دفتر رسومات]]</Template>
  <TotalTime>94</TotalTime>
  <Words>804</Words>
  <Application>Microsoft Office PowerPoint</Application>
  <PresentationFormat>عرض على الشاشة (3:4)‏</PresentationFormat>
  <Paragraphs>128</Paragraphs>
  <Slides>16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Sketchbook</vt:lpstr>
      <vt:lpstr>نصُّ العِلــــــــــمُ</vt:lpstr>
      <vt:lpstr>    التعريفُ بالشَّاعرِ</vt:lpstr>
      <vt:lpstr>تفصيل الأفكار</vt:lpstr>
      <vt:lpstr>شرحُ الأبيات:</vt:lpstr>
      <vt:lpstr>          مواطن الجمالِ</vt:lpstr>
      <vt:lpstr>الفكرة  الثانية :العُلماءُ ورثةُ الأنبياءِ: </vt:lpstr>
      <vt:lpstr>            شرحُ الأبياتِ</vt:lpstr>
      <vt:lpstr>مواطن الجمال :- </vt:lpstr>
      <vt:lpstr>الفكرة الثالثة  :  كيفَ أحصلُ العلمَ ؟</vt:lpstr>
      <vt:lpstr>شرحُ الأبيات : </vt:lpstr>
      <vt:lpstr>مواطن الجمال </vt:lpstr>
      <vt:lpstr>التحليلُ والمناقشة</vt:lpstr>
      <vt:lpstr>عرض تقديمي في PowerPoint</vt:lpstr>
      <vt:lpstr>  معجمي اللغوي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نصُّ العِلــــــــــمُ</dc:title>
  <dc:creator>إيمان عباس</dc:creator>
  <cp:lastModifiedBy>إيمان عباس</cp:lastModifiedBy>
  <cp:revision>9</cp:revision>
  <dcterms:created xsi:type="dcterms:W3CDTF">2021-03-08T17:00:42Z</dcterms:created>
  <dcterms:modified xsi:type="dcterms:W3CDTF">2021-03-08T18:35:06Z</dcterms:modified>
</cp:coreProperties>
</file>