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image/jpeg" Extension="jpeg"/>
  <Default ContentType="application/vnd.openxmlformats-package.relationships+xml" Extension="rels"/>
  <Override ContentType="application/vnd.openxmlformats-officedocument.presentationml.tableStyles+xml" PartName="/ppt/tableStyles1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6858000" cy="9144000"/>
  <p:defaultTextStyle>
    <a:defPPr lvl="0">
      <a:defRPr lang="ar-OM"/>
    </a:defPPr>
    <a:lvl1pPr defTabSz="914400" eaLnBrk="1" hangingPunct="1" latinLnBrk="0" lvl="0" marL="0" rtl="1" algn="r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1" algn="r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1" algn="r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1" algn="r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1" algn="r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1" algn="r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1" algn="r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1" algn="r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1" algn="r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1.xml><?xml version="1.0" encoding="utf-8"?>
<a:tblStyleLst xmlns:a="http://schemas.openxmlformats.org/drawingml/2006/main" xmlns:r="http://schemas.openxmlformats.org/officeDocument/2006/relationships" def="{90651C3A-4460-11DB-9652-00E08161165F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cmpd="sng" w="12700">
              <a:solidFill>
                <a:schemeClr val="lt1"/>
              </a:solidFill>
            </a:ln>
          </a:left>
          <a:right>
            <a:ln cmpd="sng" w="12700">
              <a:solidFill>
                <a:schemeClr val="lt1"/>
              </a:solidFill>
            </a:ln>
          </a:right>
          <a:top>
            <a:ln cmpd="sng" w="12700">
              <a:solidFill>
                <a:schemeClr val="lt1"/>
              </a:solidFill>
            </a:ln>
          </a:top>
          <a:bottom>
            <a:ln cmpd="sng" w="12700">
              <a:solidFill>
                <a:schemeClr val="lt1"/>
              </a:solidFill>
            </a:ln>
          </a:bottom>
          <a:insideH>
            <a:ln cmpd="sng" w="12700">
              <a:solidFill>
                <a:schemeClr val="lt1"/>
              </a:solidFill>
            </a:ln>
          </a:insideH>
          <a:insideV>
            <a:ln cmpd="sng"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cmpd="sng"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cmpd="sng"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tableStyles" Target="tableStyles1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A56281B-8EDD-EAB7-F5A9-64977A65E6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DCC9200-3DA6-1E4B-7DC5-1212620A63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OM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EAFA39F-C8AC-7437-DFC8-3374C7CAC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D2C74-C554-48E7-AF0B-35A808BFD810}" type="datetimeFigureOut">
              <a:rPr lang="ar-OM" smtClean="0"/>
              <a:t>05/04/1446</a:t>
            </a:fld>
            <a:endParaRPr lang="ar-OM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2A0B768-9E51-E826-1CF5-7D43A742D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E13F9A1-24FA-9DBE-0225-AD7BE69D0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520C7-9F33-4983-BC0A-85DBBEBFF996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1069702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9D2D0D-C5FA-373C-DCC2-CCDE94492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A546327-4A10-9C8A-2726-B2DD1A0642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AE6F66E-A347-8EAF-75F1-FAFB6EA8B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D2C74-C554-48E7-AF0B-35A808BFD810}" type="datetimeFigureOut">
              <a:rPr lang="ar-OM" smtClean="0"/>
              <a:t>05/04/1446</a:t>
            </a:fld>
            <a:endParaRPr lang="ar-OM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D96D04-2732-073B-126B-7EC54D880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222EE00-A9FC-051C-5965-52638239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520C7-9F33-4983-BC0A-85DBBEBFF996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966834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E0C1E85-1105-586F-EBB9-692CBB05A5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83AC892-6E6D-E221-D1D5-2C0B92111D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BF3D323-1BB5-2257-5894-2138C6629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D2C74-C554-48E7-AF0B-35A808BFD810}" type="datetimeFigureOut">
              <a:rPr lang="ar-OM" smtClean="0"/>
              <a:t>05/04/1446</a:t>
            </a:fld>
            <a:endParaRPr lang="ar-OM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4E5C5AD-CB60-C54D-9330-8F8AFCE6A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526123A-02AC-794E-7362-38E2C760F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520C7-9F33-4983-BC0A-85DBBEBFF996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199088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934774-167C-567D-2D72-0EB2D6121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9DE81AA-57EF-6125-C66D-D2E9009F6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ABE3E8A-2F7E-290D-57E5-8E43FDF82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D2C74-C554-48E7-AF0B-35A808BFD810}" type="datetimeFigureOut">
              <a:rPr lang="ar-OM" smtClean="0"/>
              <a:t>05/04/1446</a:t>
            </a:fld>
            <a:endParaRPr lang="ar-OM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E71B44C-A1A3-EE28-08AA-0DCB948B8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305D0D6-238C-6CAE-E4D1-74D629548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520C7-9F33-4983-BC0A-85DBBEBFF996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1841923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7D0DEF-7C18-A57A-1B23-10F28C2C3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5526733-28F2-086C-B6EB-F7ECEA86A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24D05DE-A17F-B366-A807-281A30701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D2C74-C554-48E7-AF0B-35A808BFD810}" type="datetimeFigureOut">
              <a:rPr lang="ar-OM" smtClean="0"/>
              <a:t>05/04/1446</a:t>
            </a:fld>
            <a:endParaRPr lang="ar-OM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8A166C3-1A9C-D0AC-20D8-884E5CB0B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390D374-E975-184B-2693-EB1CE938D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520C7-9F33-4983-BC0A-85DBBEBFF996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216742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9A62C96-5FD6-E163-7F43-3A5206185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1526D7D-610A-3149-C30F-5ACBD684BF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17EBA16-BAF7-9C15-F7A4-19F7373B8E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B7E8FA0-05B3-FB55-028A-6F65F6043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D2C74-C554-48E7-AF0B-35A808BFD810}" type="datetimeFigureOut">
              <a:rPr lang="ar-OM" smtClean="0"/>
              <a:t>05/04/1446</a:t>
            </a:fld>
            <a:endParaRPr lang="ar-OM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6213AD5-3BA2-8199-D3E7-0C3BD0BF3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1F17025-770F-4BEF-290A-18F0F4E3E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520C7-9F33-4983-BC0A-85DBBEBFF996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4265604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5ECC53-79A1-8BD4-3B83-1C262AA51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951208C-0BBA-1CFD-A5AB-7A0A2593C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8981B4F-A895-6007-3121-4862255E4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4EFBCA40-EDA6-AB60-3D58-C9EE02D241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4C5A5FAF-E907-C79C-CCFA-7C84926827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EFB7980-8D2B-9D83-0387-277D4E24A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D2C74-C554-48E7-AF0B-35A808BFD810}" type="datetimeFigureOut">
              <a:rPr lang="ar-OM" smtClean="0"/>
              <a:t>05/04/1446</a:t>
            </a:fld>
            <a:endParaRPr lang="ar-OM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71B16E7-2022-41D3-2625-CE4A9D27F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9A0BB81-05E2-F60D-60B1-B0FD97462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520C7-9F33-4983-BC0A-85DBBEBFF996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1068127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1453BE0-55C4-4937-B147-B3CDFF75D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9650E57-5801-9052-776C-C37A2B1E4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D2C74-C554-48E7-AF0B-35A808BFD810}" type="datetimeFigureOut">
              <a:rPr lang="ar-OM" smtClean="0"/>
              <a:t>05/04/1446</a:t>
            </a:fld>
            <a:endParaRPr lang="ar-OM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B03AE10-8D26-FBBB-72DD-B6B8F8791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F628FCB-0719-90FE-7008-3ABBC05E3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520C7-9F33-4983-BC0A-85DBBEBFF996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1216290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8043085-9AFC-F51F-E1A4-E33BFCC38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D2C74-C554-48E7-AF0B-35A808BFD810}" type="datetimeFigureOut">
              <a:rPr lang="ar-OM" smtClean="0"/>
              <a:t>05/04/1446</a:t>
            </a:fld>
            <a:endParaRPr lang="ar-OM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529A5A3F-9136-8565-FCD6-392CF9F6F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DCC4AFC-4CE5-6896-B3E9-6290D1CE6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520C7-9F33-4983-BC0A-85DBBEBFF996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3575424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0214647-F221-44AD-2E74-90CC0647F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30E5330-A7DF-9E39-140C-C3728863E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FADCB42-F4AB-42BB-F6FA-6A1881FEF2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45B8018-C762-E900-2778-C034D678B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D2C74-C554-48E7-AF0B-35A808BFD810}" type="datetimeFigureOut">
              <a:rPr lang="ar-OM" smtClean="0"/>
              <a:t>05/04/1446</a:t>
            </a:fld>
            <a:endParaRPr lang="ar-OM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486287F-1580-BE2A-7D37-FADC5E731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CE22FB2-8E4C-C474-E682-CF0170F5A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520C7-9F33-4983-BC0A-85DBBEBFF996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3684401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A6F1A2B-DDAC-9DF2-3B58-C1BD78956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E965171-4DEC-33CA-06D3-2EC33C4A3E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OM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7176F98-A5CE-3CF3-3755-E96F29650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C85C235-3559-92F9-D4CF-E2F2BE8C3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D2C74-C554-48E7-AF0B-35A808BFD810}" type="datetimeFigureOut">
              <a:rPr lang="ar-OM" smtClean="0"/>
              <a:t>05/04/1446</a:t>
            </a:fld>
            <a:endParaRPr lang="ar-OM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8A1F8E6-C90B-F3F6-C1C0-D4737DDB9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D55FA9E-BCC7-4F55-5BC1-1021E3411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520C7-9F33-4983-BC0A-85DBBEBFF996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3334705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5327803-18BF-F226-EAB6-32F1E0591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OM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16434DE-F407-841A-751F-7FB5DC510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OM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83B4BDC-01AC-ED20-FC10-71BDC4D146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CD2C74-C554-48E7-AF0B-35A808BFD810}" type="datetimeFigureOut">
              <a:rPr lang="ar-OM" smtClean="0"/>
              <a:t>05/04/1446</a:t>
            </a:fld>
            <a:endParaRPr lang="ar-OM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8DD468A-C953-5EC2-7815-656AF16DBE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ar-OM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BE54566-DC19-2448-0040-E74F87231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D520C7-9F33-4983-BC0A-85DBBEBFF996}" type="slidenum">
              <a:rPr lang="ar-OM" smtClean="0"/>
              <a:t>‹#›</a:t>
            </a:fld>
            <a:endParaRPr lang="ar-OM"/>
          </a:p>
        </p:txBody>
      </p:sp>
    </p:spTree>
    <p:extLst>
      <p:ext uri="{BB962C8B-B14F-4D97-AF65-F5344CB8AC3E}">
        <p14:creationId xmlns:p14="http://schemas.microsoft.com/office/powerpoint/2010/main" val="3822896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OM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&#1575;&#1604;&#1580;&#1605;&#1604;&#1577;%20&#1575;&#1604;&#1575;&#1587;&#1605;&#1610;&#1577;%20&#1601;&#1610;&#1583;&#1610;&#1608;.mp4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DF72FAD-3782-197C-0D88-F4B01AA590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OM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E6D82CE-96C7-9B5F-C6D9-67FB40F419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ar-OM" sz="11500" dirty="0">
                <a:hlinkClick r:id="rId2" action="ppaction://hlinkfile"/>
              </a:rPr>
              <a:t>الجملة الاسمية </a:t>
            </a:r>
          </a:p>
        </p:txBody>
      </p:sp>
    </p:spTree>
    <p:extLst>
      <p:ext uri="{BB962C8B-B14F-4D97-AF65-F5344CB8AC3E}">
        <p14:creationId xmlns:p14="http://schemas.microsoft.com/office/powerpoint/2010/main" val="2106386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7" name="Rectangle 103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Rectangle 103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9" name="Content Placeholder 1029">
            <a:extLst>
              <a:ext uri="{FF2B5EF4-FFF2-40B4-BE49-F238E27FC236}">
                <a16:creationId xmlns:a16="http://schemas.microsoft.com/office/drawing/2014/main" id="{57A362C0-B635-F4C1-AC34-EF7CEAA57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131" y="290607"/>
            <a:ext cx="3822189" cy="3742762"/>
          </a:xfrm>
        </p:spPr>
        <p:txBody>
          <a:bodyPr>
            <a:noAutofit/>
          </a:bodyPr>
          <a:lstStyle/>
          <a:p>
            <a:r>
              <a:rPr lang="ar-OM" sz="3600" dirty="0"/>
              <a:t>المدرسة  كبيرة .</a:t>
            </a:r>
          </a:p>
          <a:p>
            <a:r>
              <a:rPr lang="ar-OM" sz="3600" dirty="0"/>
              <a:t>النوافذ كثيرة .</a:t>
            </a:r>
          </a:p>
          <a:p>
            <a:r>
              <a:rPr lang="ar-OM" sz="3600" dirty="0"/>
              <a:t>الحديقة رائعة .</a:t>
            </a:r>
          </a:p>
          <a:p>
            <a:r>
              <a:rPr lang="ar-OM" sz="3600" dirty="0"/>
              <a:t>الأزهار جميلة . </a:t>
            </a:r>
          </a:p>
          <a:p>
            <a:r>
              <a:rPr lang="ar-OM" sz="3600" dirty="0"/>
              <a:t>الشجرة ضخمة . </a:t>
            </a:r>
          </a:p>
          <a:p>
            <a:r>
              <a:rPr lang="ar-OM" sz="3600" dirty="0"/>
              <a:t>السماء صافية . </a:t>
            </a:r>
          </a:p>
          <a:p>
            <a:r>
              <a:rPr lang="ar-OM" sz="3600" dirty="0"/>
              <a:t>العشب أخضر .</a:t>
            </a:r>
          </a:p>
          <a:p>
            <a:r>
              <a:rPr lang="ar-OM" sz="3600" dirty="0"/>
              <a:t>المصباح مضيء.</a:t>
            </a:r>
          </a:p>
          <a:p>
            <a:r>
              <a:rPr lang="ar-OM" sz="3600" dirty="0"/>
              <a:t>الأرض خصبة .</a:t>
            </a:r>
          </a:p>
          <a:p>
            <a:r>
              <a:rPr lang="ar-OM" sz="3600" dirty="0"/>
              <a:t>الجبل شامخ . </a:t>
            </a:r>
            <a:endParaRPr lang="en-US" sz="3600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AF6D61B3-BA87-5BA3-3C79-F97E795BB2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650" y="46492"/>
            <a:ext cx="6978301" cy="6811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وان 1">
            <a:extLst>
              <a:ext uri="{FF2B5EF4-FFF2-40B4-BE49-F238E27FC236}">
                <a16:creationId xmlns:a16="http://schemas.microsoft.com/office/drawing/2014/main" id="{1B9B6C06-9CB2-5489-C4D1-54F8CA57E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6498" y="46491"/>
            <a:ext cx="3831079" cy="1899912"/>
          </a:xfrm>
        </p:spPr>
        <p:txBody>
          <a:bodyPr>
            <a:normAutofit/>
          </a:bodyPr>
          <a:lstStyle/>
          <a:p>
            <a:pPr algn="ctr"/>
            <a:r>
              <a:rPr lang="ar-OM" sz="4800" dirty="0"/>
              <a:t>عبري عن الصورة بجملة اسمية : </a:t>
            </a:r>
          </a:p>
        </p:txBody>
      </p:sp>
    </p:spTree>
    <p:extLst>
      <p:ext uri="{BB962C8B-B14F-4D97-AF65-F5344CB8AC3E}">
        <p14:creationId xmlns:p14="http://schemas.microsoft.com/office/powerpoint/2010/main" val="9862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ربع نص 5">
            <a:extLst>
              <a:ext uri="{FF2B5EF4-FFF2-40B4-BE49-F238E27FC236}">
                <a16:creationId xmlns:a16="http://schemas.microsoft.com/office/drawing/2014/main" id="{4C6D0374-D6E0-D306-004A-3BFA7E3FAF5B}"/>
              </a:ext>
            </a:extLst>
          </p:cNvPr>
          <p:cNvSpPr txBox="1"/>
          <p:nvPr/>
        </p:nvSpPr>
        <p:spPr>
          <a:xfrm>
            <a:off x="494675" y="504564"/>
            <a:ext cx="1120369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OM" sz="3200" dirty="0"/>
              <a:t>تخيري من الصندوق ( أ ) ما يناسبه من الصندوق ( ب) لتكوين جملة اسمية جميلة : </a:t>
            </a:r>
          </a:p>
        </p:txBody>
      </p:sp>
      <p:grpSp>
        <p:nvGrpSpPr>
          <p:cNvPr id="7" name="مجموعة 6">
            <a:extLst>
              <a:ext uri="{FF2B5EF4-FFF2-40B4-BE49-F238E27FC236}">
                <a16:creationId xmlns:a16="http://schemas.microsoft.com/office/drawing/2014/main" id="{AAD9ED5B-587F-FCB9-2116-30DC586010D4}"/>
              </a:ext>
            </a:extLst>
          </p:cNvPr>
          <p:cNvGrpSpPr/>
          <p:nvPr/>
        </p:nvGrpSpPr>
        <p:grpSpPr>
          <a:xfrm>
            <a:off x="0" y="1289394"/>
            <a:ext cx="5372100" cy="5372100"/>
            <a:chOff x="0" y="1289394"/>
            <a:chExt cx="5372100" cy="5372100"/>
          </a:xfrm>
        </p:grpSpPr>
        <p:pic>
          <p:nvPicPr>
            <p:cNvPr id="4" name="صورة 3" descr="صورة تحتوي على صندوق, ورق مقوى, كرتون, صندوق شحن&#10;&#10;تم إنشاء الوصف تلقائياً">
              <a:extLst>
                <a:ext uri="{FF2B5EF4-FFF2-40B4-BE49-F238E27FC236}">
                  <a16:creationId xmlns:a16="http://schemas.microsoft.com/office/drawing/2014/main" id="{DBCAA16A-1ABB-13DE-E537-F29A4E3FAB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289394"/>
              <a:ext cx="5372100" cy="5372100"/>
            </a:xfrm>
            <a:prstGeom prst="rect">
              <a:avLst/>
            </a:prstGeom>
          </p:spPr>
        </p:pic>
        <p:sp>
          <p:nvSpPr>
            <p:cNvPr id="13" name="مربع نص 12">
              <a:extLst>
                <a:ext uri="{FF2B5EF4-FFF2-40B4-BE49-F238E27FC236}">
                  <a16:creationId xmlns:a16="http://schemas.microsoft.com/office/drawing/2014/main" id="{7E752065-92FB-1995-C8D4-AC5F29322EDB}"/>
                </a:ext>
              </a:extLst>
            </p:cNvPr>
            <p:cNvSpPr txBox="1"/>
            <p:nvPr/>
          </p:nvSpPr>
          <p:spPr>
            <a:xfrm>
              <a:off x="2625723" y="4399056"/>
              <a:ext cx="1986728" cy="76944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OM" sz="4400" b="1" dirty="0"/>
                <a:t>ب</a:t>
              </a:r>
            </a:p>
          </p:txBody>
        </p:sp>
      </p:grpSp>
      <p:grpSp>
        <p:nvGrpSpPr>
          <p:cNvPr id="5" name="مجموعة 4">
            <a:extLst>
              <a:ext uri="{FF2B5EF4-FFF2-40B4-BE49-F238E27FC236}">
                <a16:creationId xmlns:a16="http://schemas.microsoft.com/office/drawing/2014/main" id="{6EB13C37-90A1-1736-9347-0BD4B4003FBE}"/>
              </a:ext>
            </a:extLst>
          </p:cNvPr>
          <p:cNvGrpSpPr/>
          <p:nvPr/>
        </p:nvGrpSpPr>
        <p:grpSpPr>
          <a:xfrm>
            <a:off x="5086663" y="1101903"/>
            <a:ext cx="5372100" cy="5372100"/>
            <a:chOff x="5086663" y="1101903"/>
            <a:chExt cx="5372100" cy="5372100"/>
          </a:xfrm>
        </p:grpSpPr>
        <p:pic>
          <p:nvPicPr>
            <p:cNvPr id="3" name="صورة 2" descr="صورة تحتوي على صندوق, ورق مقوى, كرتون, صندوق شحن&#10;&#10;تم إنشاء الوصف تلقائياً">
              <a:extLst>
                <a:ext uri="{FF2B5EF4-FFF2-40B4-BE49-F238E27FC236}">
                  <a16:creationId xmlns:a16="http://schemas.microsoft.com/office/drawing/2014/main" id="{4A9CD09E-139B-9C69-790E-F744F2B1B5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6663" y="1101903"/>
              <a:ext cx="5372100" cy="5372100"/>
            </a:xfrm>
            <a:prstGeom prst="rect">
              <a:avLst/>
            </a:prstGeom>
          </p:spPr>
        </p:pic>
        <p:sp>
          <p:nvSpPr>
            <p:cNvPr id="12" name="مربع نص 11">
              <a:extLst>
                <a:ext uri="{FF2B5EF4-FFF2-40B4-BE49-F238E27FC236}">
                  <a16:creationId xmlns:a16="http://schemas.microsoft.com/office/drawing/2014/main" id="{C13A770B-9DA3-5250-8A09-7526AADC19D5}"/>
                </a:ext>
              </a:extLst>
            </p:cNvPr>
            <p:cNvSpPr txBox="1"/>
            <p:nvPr/>
          </p:nvSpPr>
          <p:spPr>
            <a:xfrm>
              <a:off x="7567369" y="4399056"/>
              <a:ext cx="1986728" cy="76944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OM" sz="4400" b="1" dirty="0"/>
                <a:t>أ</a:t>
              </a:r>
            </a:p>
          </p:txBody>
        </p:sp>
      </p:grpSp>
      <p:pic>
        <p:nvPicPr>
          <p:cNvPr id="14" name="صورة 13" descr="صورة تحتوي على رسم, رسوم متحركة, توضيح, قصاصة فنية&#10;&#10;تم إنشاء الوصف تلقائياً">
            <a:extLst>
              <a:ext uri="{FF2B5EF4-FFF2-40B4-BE49-F238E27FC236}">
                <a16:creationId xmlns:a16="http://schemas.microsoft.com/office/drawing/2014/main" id="{768D6CCB-05BF-C96D-E128-26A6CAE519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03" y="2677099"/>
            <a:ext cx="2231197" cy="39648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68031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ربع نص 5">
            <a:extLst>
              <a:ext uri="{FF2B5EF4-FFF2-40B4-BE49-F238E27FC236}">
                <a16:creationId xmlns:a16="http://schemas.microsoft.com/office/drawing/2014/main" id="{4C6D0374-D6E0-D306-004A-3BFA7E3FAF5B}"/>
              </a:ext>
            </a:extLst>
          </p:cNvPr>
          <p:cNvSpPr txBox="1"/>
          <p:nvPr/>
        </p:nvSpPr>
        <p:spPr>
          <a:xfrm>
            <a:off x="7042570" y="504564"/>
            <a:ext cx="4655803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OM" sz="3200" dirty="0"/>
              <a:t>تخيري من الصندوق ( أ ) ما يناسبه من الصندوق ( ب) لتكوين جملة اسمية جميلة : 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C8D31533-1BE2-ECC1-3075-945EFC86605C}"/>
              </a:ext>
            </a:extLst>
          </p:cNvPr>
          <p:cNvSpPr txBox="1"/>
          <p:nvPr/>
        </p:nvSpPr>
        <p:spPr>
          <a:xfrm>
            <a:off x="3943998" y="504564"/>
            <a:ext cx="1986728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OM" sz="4400" b="1" dirty="0"/>
              <a:t>القطار</a:t>
            </a:r>
          </a:p>
          <a:p>
            <a:pPr algn="ctr"/>
            <a:r>
              <a:rPr lang="ar-OM" sz="4400" b="1" dirty="0"/>
              <a:t>الحديقة </a:t>
            </a:r>
          </a:p>
          <a:p>
            <a:pPr algn="ctr"/>
            <a:r>
              <a:rPr lang="ar-OM" sz="4400" b="1" dirty="0"/>
              <a:t>السماء</a:t>
            </a:r>
          </a:p>
          <a:p>
            <a:pPr algn="ctr"/>
            <a:r>
              <a:rPr lang="ar-OM" sz="4400" b="1" dirty="0"/>
              <a:t>الكتاب</a:t>
            </a:r>
          </a:p>
          <a:p>
            <a:pPr algn="ctr"/>
            <a:r>
              <a:rPr lang="ar-OM" sz="4400" b="1" dirty="0"/>
              <a:t>الشارع </a:t>
            </a:r>
          </a:p>
          <a:p>
            <a:pPr algn="ctr"/>
            <a:r>
              <a:rPr lang="ar-OM" sz="4400" b="1" dirty="0"/>
              <a:t>الطاولة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D934C1F8-5EA3-A007-3C22-0790986B5527}"/>
              </a:ext>
            </a:extLst>
          </p:cNvPr>
          <p:cNvSpPr txBox="1"/>
          <p:nvPr/>
        </p:nvSpPr>
        <p:spPr>
          <a:xfrm>
            <a:off x="493627" y="504564"/>
            <a:ext cx="1986728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OM" sz="4400" b="1" dirty="0"/>
              <a:t>زرقاء</a:t>
            </a:r>
          </a:p>
          <a:p>
            <a:pPr algn="ctr"/>
            <a:r>
              <a:rPr lang="ar-OM" sz="4400" b="1" dirty="0"/>
              <a:t>واسع </a:t>
            </a:r>
          </a:p>
          <a:p>
            <a:pPr algn="ctr"/>
            <a:r>
              <a:rPr lang="ar-OM" sz="4400" b="1" dirty="0"/>
              <a:t>نظيفة</a:t>
            </a:r>
          </a:p>
          <a:p>
            <a:pPr algn="ctr"/>
            <a:r>
              <a:rPr lang="ar-OM" sz="4400" b="1" dirty="0"/>
              <a:t>مستديرة</a:t>
            </a:r>
          </a:p>
          <a:p>
            <a:pPr algn="ctr"/>
            <a:r>
              <a:rPr lang="ar-OM" sz="4400" b="1" dirty="0"/>
              <a:t>سريع </a:t>
            </a:r>
          </a:p>
          <a:p>
            <a:pPr algn="ctr"/>
            <a:r>
              <a:rPr lang="ar-OM" sz="4400" b="1" dirty="0"/>
              <a:t>جديد</a:t>
            </a:r>
          </a:p>
        </p:txBody>
      </p:sp>
      <p:grpSp>
        <p:nvGrpSpPr>
          <p:cNvPr id="2" name="مجموعة 1">
            <a:extLst>
              <a:ext uri="{FF2B5EF4-FFF2-40B4-BE49-F238E27FC236}">
                <a16:creationId xmlns:a16="http://schemas.microsoft.com/office/drawing/2014/main" id="{FDEB6555-5318-044B-B55D-A3162066B993}"/>
              </a:ext>
            </a:extLst>
          </p:cNvPr>
          <p:cNvGrpSpPr/>
          <p:nvPr/>
        </p:nvGrpSpPr>
        <p:grpSpPr>
          <a:xfrm>
            <a:off x="3336668" y="3559882"/>
            <a:ext cx="3541010" cy="3823537"/>
            <a:chOff x="3336668" y="3559882"/>
            <a:chExt cx="3541010" cy="3823537"/>
          </a:xfrm>
        </p:grpSpPr>
        <p:pic>
          <p:nvPicPr>
            <p:cNvPr id="9" name="صورة 8" descr="صورة تحتوي على ورق مقوى, كرتون, منتج ورقي, حاوية&#10;&#10;تم إنشاء الوصف تلقائياً">
              <a:extLst>
                <a:ext uri="{FF2B5EF4-FFF2-40B4-BE49-F238E27FC236}">
                  <a16:creationId xmlns:a16="http://schemas.microsoft.com/office/drawing/2014/main" id="{D9767FFD-A2F1-41DE-CF43-A6108BA932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36668" y="3559882"/>
              <a:ext cx="3541010" cy="3823537"/>
            </a:xfrm>
            <a:prstGeom prst="rect">
              <a:avLst/>
            </a:prstGeom>
          </p:spPr>
        </p:pic>
        <p:sp>
          <p:nvSpPr>
            <p:cNvPr id="12" name="مربع نص 11">
              <a:extLst>
                <a:ext uri="{FF2B5EF4-FFF2-40B4-BE49-F238E27FC236}">
                  <a16:creationId xmlns:a16="http://schemas.microsoft.com/office/drawing/2014/main" id="{C13A770B-9DA3-5250-8A09-7526AADC19D5}"/>
                </a:ext>
              </a:extLst>
            </p:cNvPr>
            <p:cNvSpPr txBox="1"/>
            <p:nvPr/>
          </p:nvSpPr>
          <p:spPr>
            <a:xfrm>
              <a:off x="4599318" y="5800464"/>
              <a:ext cx="1986728" cy="76944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OM" sz="4400" b="1" dirty="0"/>
                <a:t>أ</a:t>
              </a:r>
            </a:p>
          </p:txBody>
        </p:sp>
      </p:grpSp>
      <p:grpSp>
        <p:nvGrpSpPr>
          <p:cNvPr id="3" name="مجموعة 2">
            <a:extLst>
              <a:ext uri="{FF2B5EF4-FFF2-40B4-BE49-F238E27FC236}">
                <a16:creationId xmlns:a16="http://schemas.microsoft.com/office/drawing/2014/main" id="{EA3D63CF-3910-4750-1718-6A165A9FADF2}"/>
              </a:ext>
            </a:extLst>
          </p:cNvPr>
          <p:cNvGrpSpPr/>
          <p:nvPr/>
        </p:nvGrpSpPr>
        <p:grpSpPr>
          <a:xfrm>
            <a:off x="0" y="3559883"/>
            <a:ext cx="3541010" cy="3823537"/>
            <a:chOff x="0" y="3559883"/>
            <a:chExt cx="3541010" cy="3823537"/>
          </a:xfrm>
        </p:grpSpPr>
        <p:pic>
          <p:nvPicPr>
            <p:cNvPr id="8" name="صورة 7" descr="صورة تحتوي على ورق مقوى, كرتون, منتج ورقي, حاوية&#10;&#10;تم إنشاء الوصف تلقائياً">
              <a:extLst>
                <a:ext uri="{FF2B5EF4-FFF2-40B4-BE49-F238E27FC236}">
                  <a16:creationId xmlns:a16="http://schemas.microsoft.com/office/drawing/2014/main" id="{607B4C00-9B30-1987-9B9D-42840D6CF8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3559883"/>
              <a:ext cx="3541010" cy="3823537"/>
            </a:xfrm>
            <a:prstGeom prst="rect">
              <a:avLst/>
            </a:prstGeom>
          </p:spPr>
        </p:pic>
        <p:sp>
          <p:nvSpPr>
            <p:cNvPr id="13" name="مربع نص 12">
              <a:extLst>
                <a:ext uri="{FF2B5EF4-FFF2-40B4-BE49-F238E27FC236}">
                  <a16:creationId xmlns:a16="http://schemas.microsoft.com/office/drawing/2014/main" id="{7E752065-92FB-1995-C8D4-AC5F29322EDB}"/>
                </a:ext>
              </a:extLst>
            </p:cNvPr>
            <p:cNvSpPr txBox="1"/>
            <p:nvPr/>
          </p:nvSpPr>
          <p:spPr>
            <a:xfrm>
              <a:off x="1349940" y="5800464"/>
              <a:ext cx="1986728" cy="76944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OM" sz="4400" b="1" dirty="0"/>
                <a:t>ب</a:t>
              </a:r>
            </a:p>
          </p:txBody>
        </p:sp>
      </p:grpSp>
      <p:pic>
        <p:nvPicPr>
          <p:cNvPr id="5" name="صورة 4" descr="صورة تحتوي على رسم, رسوم متحركة, توضيح, قصاصة فنية&#10;&#10;تم إنشاء الوصف تلقائياً">
            <a:extLst>
              <a:ext uri="{FF2B5EF4-FFF2-40B4-BE49-F238E27FC236}">
                <a16:creationId xmlns:a16="http://schemas.microsoft.com/office/drawing/2014/main" id="{48C8CDA0-5417-17F9-2245-C6C04BF20B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03" y="2677099"/>
            <a:ext cx="2231197" cy="39648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221694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644C4C32-BA97-9EE7-EA21-3EF36B80B112}"/>
              </a:ext>
            </a:extLst>
          </p:cNvPr>
          <p:cNvSpPr/>
          <p:nvPr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rgbClr val="F1785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OM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4AD94F71-A405-1FED-C9F9-2B26C577FD9C}"/>
              </a:ext>
            </a:extLst>
          </p:cNvPr>
          <p:cNvSpPr txBox="1"/>
          <p:nvPr/>
        </p:nvSpPr>
        <p:spPr>
          <a:xfrm>
            <a:off x="3977640" y="847464"/>
            <a:ext cx="7606433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OM" sz="4400" dirty="0"/>
              <a:t>أعربي الجملة الاسمية إعرابا صحيحا : </a:t>
            </a: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7CAC9227-B97B-AC94-07C6-55802D1C822F}"/>
              </a:ext>
            </a:extLst>
          </p:cNvPr>
          <p:cNvSpPr txBox="1"/>
          <p:nvPr/>
        </p:nvSpPr>
        <p:spPr>
          <a:xfrm>
            <a:off x="4434840" y="1822824"/>
            <a:ext cx="6280553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OM" sz="8000" dirty="0"/>
              <a:t>النافذة مفتوحة .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67D8F5CD-DBAE-EF18-9024-C172CE470C95}"/>
              </a:ext>
            </a:extLst>
          </p:cNvPr>
          <p:cNvSpPr txBox="1"/>
          <p:nvPr/>
        </p:nvSpPr>
        <p:spPr>
          <a:xfrm>
            <a:off x="1348741" y="3711738"/>
            <a:ext cx="10235332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OM" sz="8000" dirty="0"/>
              <a:t>النافذة :</a:t>
            </a:r>
          </a:p>
          <a:p>
            <a:r>
              <a:rPr lang="ar-OM" sz="8000" dirty="0"/>
              <a:t>مفتوحة :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1AF2EC7A-99AB-C44D-03C7-853A1B2ACEEB}"/>
              </a:ext>
            </a:extLst>
          </p:cNvPr>
          <p:cNvSpPr txBox="1"/>
          <p:nvPr/>
        </p:nvSpPr>
        <p:spPr>
          <a:xfrm>
            <a:off x="707823" y="3880224"/>
            <a:ext cx="804672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OM" sz="4400" dirty="0"/>
              <a:t>مبتدأ مرفوع و علامة رفعه الضمة الظاهرة 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099E4A8-17CE-696D-9D73-8926E1AAD897}"/>
              </a:ext>
            </a:extLst>
          </p:cNvPr>
          <p:cNvSpPr txBox="1"/>
          <p:nvPr/>
        </p:nvSpPr>
        <p:spPr>
          <a:xfrm>
            <a:off x="411480" y="5158741"/>
            <a:ext cx="804672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OM" sz="4400" dirty="0"/>
              <a:t>خبر مرفوع و علامة رفعه الضمة الظاهرة </a:t>
            </a:r>
          </a:p>
        </p:txBody>
      </p:sp>
      <p:pic>
        <p:nvPicPr>
          <p:cNvPr id="3" name="صورة 2" descr="صورة تحتوي على رسم, رسوم متحركة, توضيح, قصاصة فنية&#10;&#10;تم إنشاء الوصف تلقائياً">
            <a:extLst>
              <a:ext uri="{FF2B5EF4-FFF2-40B4-BE49-F238E27FC236}">
                <a16:creationId xmlns:a16="http://schemas.microsoft.com/office/drawing/2014/main" id="{0BF8D9F4-CF55-F1AB-C628-7986EB1CAA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9783" y="0"/>
            <a:ext cx="2460386" cy="38802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733218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644C4C32-BA97-9EE7-EA21-3EF36B80B112}"/>
              </a:ext>
            </a:extLst>
          </p:cNvPr>
          <p:cNvSpPr/>
          <p:nvPr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rgbClr val="F1785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OM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4AD94F71-A405-1FED-C9F9-2B26C577FD9C}"/>
              </a:ext>
            </a:extLst>
          </p:cNvPr>
          <p:cNvSpPr txBox="1"/>
          <p:nvPr/>
        </p:nvSpPr>
        <p:spPr>
          <a:xfrm>
            <a:off x="0" y="887445"/>
            <a:ext cx="7606433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OM" sz="4400" dirty="0"/>
              <a:t>أعربي الجملة الاسمية إعرابا صحيحا : </a:t>
            </a: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7CAC9227-B97B-AC94-07C6-55802D1C822F}"/>
              </a:ext>
            </a:extLst>
          </p:cNvPr>
          <p:cNvSpPr txBox="1"/>
          <p:nvPr/>
        </p:nvSpPr>
        <p:spPr>
          <a:xfrm>
            <a:off x="457200" y="1862805"/>
            <a:ext cx="6280553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OM" sz="8000" dirty="0"/>
              <a:t>الأمانةُ فضيلةٌ.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67D8F5CD-DBAE-EF18-9024-C172CE470C95}"/>
              </a:ext>
            </a:extLst>
          </p:cNvPr>
          <p:cNvSpPr txBox="1"/>
          <p:nvPr/>
        </p:nvSpPr>
        <p:spPr>
          <a:xfrm>
            <a:off x="1348741" y="3711738"/>
            <a:ext cx="10235332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OM" sz="8000" dirty="0"/>
              <a:t>الأمانةُ :</a:t>
            </a:r>
          </a:p>
          <a:p>
            <a:r>
              <a:rPr lang="ar-OM" sz="8000" dirty="0"/>
              <a:t>فضيلةٌ :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1AF2EC7A-99AB-C44D-03C7-853A1B2ACEEB}"/>
              </a:ext>
            </a:extLst>
          </p:cNvPr>
          <p:cNvSpPr txBox="1"/>
          <p:nvPr/>
        </p:nvSpPr>
        <p:spPr>
          <a:xfrm>
            <a:off x="707823" y="3880224"/>
            <a:ext cx="804672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OM" sz="4400" dirty="0"/>
              <a:t>مبتدأ مرفوع و علامة رفعه الضمة الظاهرة 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099E4A8-17CE-696D-9D73-8926E1AAD897}"/>
              </a:ext>
            </a:extLst>
          </p:cNvPr>
          <p:cNvSpPr txBox="1"/>
          <p:nvPr/>
        </p:nvSpPr>
        <p:spPr>
          <a:xfrm>
            <a:off x="411480" y="5158741"/>
            <a:ext cx="804672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OM" sz="4400" dirty="0"/>
              <a:t>خبر مرفوع و علامة رفعه الضمة الظاهرة </a:t>
            </a:r>
          </a:p>
        </p:txBody>
      </p:sp>
      <p:pic>
        <p:nvPicPr>
          <p:cNvPr id="3" name="صورة 2" descr="صورة تحتوي على رسم, رسوم متحركة, توضيح, قصاصة فنية&#10;&#10;تم إنشاء الوصف تلقائياً">
            <a:extLst>
              <a:ext uri="{FF2B5EF4-FFF2-40B4-BE49-F238E27FC236}">
                <a16:creationId xmlns:a16="http://schemas.microsoft.com/office/drawing/2014/main" id="{0BF8D9F4-CF55-F1AB-C628-7986EB1CAA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6186" y="-50220"/>
            <a:ext cx="2460386" cy="38802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730632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4D1E54FE-6BD9-D6C0-7BFF-93E02682E1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785033"/>
              </p:ext>
            </p:extLst>
          </p:nvPr>
        </p:nvGraphicFramePr>
        <p:xfrm>
          <a:off x="411480" y="2622896"/>
          <a:ext cx="10752861" cy="392780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40066">
                  <a:extLst>
                    <a:ext uri="{9D8B030D-6E8A-4147-A177-3AD203B41FA5}">
                      <a16:colId xmlns:a16="http://schemas.microsoft.com/office/drawing/2014/main" val="1629476153"/>
                    </a:ext>
                  </a:extLst>
                </a:gridCol>
                <a:gridCol w="8312795">
                  <a:extLst>
                    <a:ext uri="{9D8B030D-6E8A-4147-A177-3AD203B41FA5}">
                      <a16:colId xmlns:a16="http://schemas.microsoft.com/office/drawing/2014/main" val="1438354098"/>
                    </a:ext>
                  </a:extLst>
                </a:gridCol>
              </a:tblGrid>
              <a:tr h="981951">
                <a:tc>
                  <a:txBody>
                    <a:bodyPr/>
                    <a:lstStyle/>
                    <a:p>
                      <a:pPr algn="ctr" rtl="1"/>
                      <a:r>
                        <a:rPr lang="ar-OM" sz="3600" dirty="0"/>
                        <a:t>الكلمة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3600" dirty="0"/>
                        <a:t>إعرابها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158403"/>
                  </a:ext>
                </a:extLst>
              </a:tr>
              <a:tr h="981951">
                <a:tc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070382"/>
                  </a:ext>
                </a:extLst>
              </a:tr>
              <a:tr h="981951">
                <a:tc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OM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309121"/>
                  </a:ext>
                </a:extLst>
              </a:tr>
              <a:tr h="981951">
                <a:tc>
                  <a:txBody>
                    <a:bodyPr/>
                    <a:lstStyle/>
                    <a:p>
                      <a:pPr rtl="1"/>
                      <a:endParaRPr lang="ar-O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OM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5518647"/>
                  </a:ext>
                </a:extLst>
              </a:tr>
            </a:tbl>
          </a:graphicData>
        </a:graphic>
      </p:graphicFrame>
      <p:sp>
        <p:nvSpPr>
          <p:cNvPr id="4" name="مربع نص 3">
            <a:extLst>
              <a:ext uri="{FF2B5EF4-FFF2-40B4-BE49-F238E27FC236}">
                <a16:creationId xmlns:a16="http://schemas.microsoft.com/office/drawing/2014/main" id="{4AD94F71-A405-1FED-C9F9-2B26C577FD9C}"/>
              </a:ext>
            </a:extLst>
          </p:cNvPr>
          <p:cNvSpPr txBox="1"/>
          <p:nvPr/>
        </p:nvSpPr>
        <p:spPr>
          <a:xfrm>
            <a:off x="250210" y="739596"/>
            <a:ext cx="11075399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OM" sz="4400" dirty="0"/>
              <a:t>اضبطي بالشكل أواخر ما تحته خط ثم أعربيه :</a:t>
            </a:r>
          </a:p>
          <a:p>
            <a:r>
              <a:rPr lang="ar-OM" sz="4400" dirty="0"/>
              <a:t>... ز</a:t>
            </a:r>
            <a:r>
              <a:rPr lang="ar-OM" sz="4400" i="0" dirty="0">
                <a:solidFill>
                  <a:srgbClr val="111111"/>
                </a:solidFill>
                <a:effectLst/>
                <a:latin typeface="-apple-system"/>
              </a:rPr>
              <a:t>يارة جدي وجدتي </a:t>
            </a:r>
            <a:r>
              <a:rPr lang="ar-OM" sz="4400" b="1" i="0" u="sng" dirty="0">
                <a:solidFill>
                  <a:srgbClr val="C00000"/>
                </a:solidFill>
                <a:effectLst/>
                <a:latin typeface="-apple-system"/>
              </a:rPr>
              <a:t>ممتعة</a:t>
            </a:r>
            <a:r>
              <a:rPr lang="ar-OM" sz="4400" i="0" dirty="0">
                <a:solidFill>
                  <a:srgbClr val="111111"/>
                </a:solidFill>
                <a:effectLst/>
                <a:latin typeface="-apple-system"/>
              </a:rPr>
              <a:t>. </a:t>
            </a:r>
            <a:r>
              <a:rPr lang="ar-OM" sz="4400" b="1" i="0" dirty="0">
                <a:solidFill>
                  <a:srgbClr val="C00000"/>
                </a:solidFill>
                <a:effectLst/>
                <a:latin typeface="-apple-system"/>
              </a:rPr>
              <a:t>البيت</a:t>
            </a:r>
            <a:r>
              <a:rPr lang="ar-OM" sz="4400" i="0" dirty="0">
                <a:solidFill>
                  <a:srgbClr val="111111"/>
                </a:solidFill>
                <a:effectLst/>
                <a:latin typeface="-apple-system"/>
              </a:rPr>
              <a:t> واسع، والحديقة </a:t>
            </a:r>
            <a:r>
              <a:rPr lang="ar-OM" sz="4400" b="1" i="0" dirty="0">
                <a:solidFill>
                  <a:srgbClr val="C00000"/>
                </a:solidFill>
                <a:effectLst/>
                <a:latin typeface="-apple-system"/>
              </a:rPr>
              <a:t>جميلة</a:t>
            </a:r>
            <a:r>
              <a:rPr lang="ar-OM" sz="4400" i="0" dirty="0">
                <a:solidFill>
                  <a:srgbClr val="111111"/>
                </a:solidFill>
                <a:effectLst/>
                <a:latin typeface="-apple-system"/>
              </a:rPr>
              <a:t>.</a:t>
            </a:r>
            <a:r>
              <a:rPr lang="ar-OM" sz="4400" dirty="0"/>
              <a:t> 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1AF2EC7A-99AB-C44D-03C7-853A1B2ACEEB}"/>
              </a:ext>
            </a:extLst>
          </p:cNvPr>
          <p:cNvSpPr txBox="1"/>
          <p:nvPr/>
        </p:nvSpPr>
        <p:spPr>
          <a:xfrm>
            <a:off x="542931" y="3764554"/>
            <a:ext cx="804672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OM" sz="4400" dirty="0"/>
              <a:t>مبتدأ مرفوع و علامة رفعه الضمة الظاهرة 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099E4A8-17CE-696D-9D73-8926E1AAD897}"/>
              </a:ext>
            </a:extLst>
          </p:cNvPr>
          <p:cNvSpPr txBox="1"/>
          <p:nvPr/>
        </p:nvSpPr>
        <p:spPr>
          <a:xfrm>
            <a:off x="411480" y="4632779"/>
            <a:ext cx="804672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OM" sz="4400" dirty="0"/>
              <a:t>خبر مرفوع و علامة رفعه الضمة الظاهرة </a:t>
            </a: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9C42C8D-71DD-988A-BBEC-DC9BC2D4C922}"/>
              </a:ext>
            </a:extLst>
          </p:cNvPr>
          <p:cNvSpPr txBox="1"/>
          <p:nvPr/>
        </p:nvSpPr>
        <p:spPr>
          <a:xfrm>
            <a:off x="411480" y="5638770"/>
            <a:ext cx="804672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OM" sz="4400" dirty="0"/>
              <a:t>خبر مرفوع و علامة رفعه الضمة الظاهرة 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4E3A34A9-736D-32B7-8D30-9AEB06BB547F}"/>
              </a:ext>
            </a:extLst>
          </p:cNvPr>
          <p:cNvSpPr txBox="1"/>
          <p:nvPr/>
        </p:nvSpPr>
        <p:spPr>
          <a:xfrm>
            <a:off x="9009089" y="3622065"/>
            <a:ext cx="192152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OM" sz="4400" dirty="0"/>
              <a:t>ممتعةٌ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9F266C5E-DDAA-2C44-5F03-F24BDC525FE8}"/>
              </a:ext>
            </a:extLst>
          </p:cNvPr>
          <p:cNvSpPr txBox="1"/>
          <p:nvPr/>
        </p:nvSpPr>
        <p:spPr>
          <a:xfrm>
            <a:off x="8850507" y="4701661"/>
            <a:ext cx="192152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OM" sz="4400" dirty="0"/>
              <a:t>البيتُ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27C6847F-4FEC-B72C-CF55-F462AD5C3DAF}"/>
              </a:ext>
            </a:extLst>
          </p:cNvPr>
          <p:cNvSpPr txBox="1"/>
          <p:nvPr/>
        </p:nvSpPr>
        <p:spPr>
          <a:xfrm>
            <a:off x="8589651" y="5675653"/>
            <a:ext cx="192152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OM" sz="4400" dirty="0"/>
              <a:t>جميلةٌ</a:t>
            </a:r>
          </a:p>
        </p:txBody>
      </p:sp>
    </p:spTree>
    <p:extLst>
      <p:ext uri="{BB962C8B-B14F-4D97-AF65-F5344CB8AC3E}">
        <p14:creationId xmlns:p14="http://schemas.microsoft.com/office/powerpoint/2010/main" val="21748456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3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