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b="0" g="0" r="0"/>
        </a:fontRef>
        <a:schemeClr val="tx1"/>
      </a:tcTxStyle>
      <a:tcStyle>
        <a:tcBdr>
          <a:left>
            <a:ln cmpd="sng" w="12700">
              <a:solidFill>
                <a:schemeClr val="tx1"/>
              </a:solidFill>
            </a:ln>
          </a:left>
          <a:right>
            <a:ln cmpd="sng" w="12700">
              <a:solidFill>
                <a:schemeClr val="tx1"/>
              </a:solidFill>
            </a:ln>
          </a:right>
          <a:top>
            <a:ln cmpd="sng" w="12700">
              <a:solidFill>
                <a:schemeClr val="tx1"/>
              </a:solidFill>
            </a:ln>
          </a:top>
          <a:bottom>
            <a:ln cmpd="sng" w="12700">
              <a:solidFill>
                <a:schemeClr val="tx1"/>
              </a:solidFill>
            </a:ln>
          </a:bottom>
          <a:insideH>
            <a:ln cmpd="sng" w="12700">
              <a:solidFill>
                <a:schemeClr val="tx1"/>
              </a:solidFill>
            </a:ln>
          </a:insideH>
          <a:insideV>
            <a:ln cmpd="sng" w="12700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BBA36C-068E-042B-2434-7040F493A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490A488-A9D4-20AA-22F0-205B09CB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D17185-BAE3-BE40-18EA-E7E6E53A8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1A6787-CC40-16DA-E384-34775B456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78EA8D-09BB-A30B-8384-7C0A2AC18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03696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A9BE30-1BC4-0F41-3026-7364D226D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4C0297-56AB-79DD-904C-67AEA9A8C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3D8F15-14B7-528D-CB5D-6688CEEDF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AFE3F2-0CB4-CC6A-D6EF-A21037DB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8E6DC2-5F1D-C751-BE26-93DFCF58D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19080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3EAAECF-5FED-297D-7C6C-B19FF3927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2FE8DD4-3D2B-C236-9FB8-F33D0A5DF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D6BBB72-E2D0-7964-8631-D72E36256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CE8025-5680-2ED1-4237-E2CD07087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41B133-0B79-2D6D-B607-6B78ACEA8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99588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777FD5-86A0-44DC-CB89-F4831D725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000F147-04E5-EFBD-4F4F-31B4B6617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41B189-FC6D-F6B0-14E0-5155E1053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D7C9C-6A55-8199-74B6-8A8E3D102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9E501E-DBD1-3535-183A-54B8E7D93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004342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823E91-3E18-0A93-FD01-9E0F001D8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311FC70-770C-6CBD-1395-84EC3E4F4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9B1E64D-DB10-EDE5-842E-A120FB295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5083C1-3CCE-A9F4-AA1B-F9BEBE30C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71FE9A-25F6-D2EB-EDBD-62025FA29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80412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2D3BD2-8D83-4604-BBF9-F14EF8E96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1621D43-1A10-8AA0-DFEC-323D04A4E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EE3D37E-1357-2256-6558-5AB8D9D19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3E91913-5D87-1D1F-2150-B0F196703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A9E8333-C83D-0E55-0ABB-C862ED5C6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9234B7-D2C0-0FD1-D4FB-B4D68F39B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82964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4D3B44-8776-2221-B89F-42AA5294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E3A0EB-B60D-19E7-B158-F48C47965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A102F24-5CF8-48D4-1310-AFFAFBB3D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5123B3C-B2E4-C987-7F0B-EC2672C24E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3086578-96A6-5851-F558-9C1D4B6FB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DC393D5-D5D1-8169-2306-CCFED1594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2719AF3-CB78-1D04-4660-E6DA8560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369EC71-9001-F188-C04B-58722B575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07374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B65861-D78A-46E5-D4AF-6EDC7C65B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9B65D45-3456-811F-D439-931ECF3D9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4DCF098-8EFD-3960-8D07-6747AE162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06A238E-1C22-1C4A-2D76-2BE6806B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4025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997566-16A2-9BBC-FDC2-F1E8CABD3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31C020F-1EC9-A43C-1C1A-205A654A7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691C369-34C7-0F69-2011-0AC9B16C5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29479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AB15C7-DCCA-8F4B-D234-39D6A3B2A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90A699A-72B4-849A-D111-4979261DC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AA4610F-90EA-592C-3732-2746BEB0A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9327B16-16D5-815B-4524-028015571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4BAEE6C-87A7-CA4B-E536-E26BEF33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0F5467D-90B5-E40F-C0F5-EA02C6CF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26122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35FCEA-1314-F38D-720F-F1DF3699B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CCC7D71-E0DA-EA00-8C7A-502863CC3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8EEC4CB-10AB-EA2E-7CC7-5AB927544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F2B63FC-6824-3B4D-BCDA-D0A3C8A2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4D4C28-52F4-10F9-096F-54C8B23B7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5CCE4E9-8781-941C-551F-E4417BB9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602105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2CBF734-7997-56A3-7A73-1626AE679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7202130-E41D-106F-B23D-0B022998A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55820D-3EFF-D65C-D3A5-E576398A37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0FC764-9F61-4B25-97BA-DE1AD22FB556}" type="datetimeFigureOut">
              <a:rPr lang="ar-OM" smtClean="0"/>
              <a:t>14/06/1446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6AFC84-952B-DCAC-6443-1689BAE666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E3D45A-F570-01F0-AA16-951E7E07B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874841-0F40-4895-8A16-45F76D5667B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80690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77021F-DDC6-A356-0C79-52EA24218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262" y="-601506"/>
            <a:ext cx="11467476" cy="23876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OM" sz="7200"/>
              <a:t>لغتي </a:t>
            </a:r>
            <a:r>
              <a:rPr lang="ar-OM" sz="7200" dirty="0"/>
              <a:t>الجميلة للصف الخامس الأساسي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89C23AB-6D7C-5AFB-925A-9C8F82DBE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597" y="2684307"/>
            <a:ext cx="10538085" cy="3446670"/>
          </a:xfrm>
        </p:spPr>
        <p:txBody>
          <a:bodyPr>
            <a:normAutofit/>
          </a:bodyPr>
          <a:lstStyle/>
          <a:p>
            <a:r>
              <a:rPr lang="ar-OM" sz="7200" dirty="0"/>
              <a:t>القراءة: </a:t>
            </a:r>
            <a:r>
              <a:rPr lang="ar-OM" sz="7200" b="1" dirty="0">
                <a:solidFill>
                  <a:srgbClr val="FF0000"/>
                </a:solidFill>
              </a:rPr>
              <a:t>الصبي و البحر</a:t>
            </a:r>
            <a:endParaRPr lang="ar-OM" sz="7200" dirty="0"/>
          </a:p>
          <a:p>
            <a:r>
              <a:rPr lang="ar-OM" sz="7200" dirty="0"/>
              <a:t>للعام الدراسي: 24/ 25م </a:t>
            </a:r>
          </a:p>
          <a:p>
            <a:r>
              <a:rPr lang="ar-OM" sz="7200" dirty="0"/>
              <a:t>إعداد معلمة المادة : أسماء القاسمية </a:t>
            </a:r>
          </a:p>
        </p:txBody>
      </p:sp>
    </p:spTree>
    <p:extLst>
      <p:ext uri="{BB962C8B-B14F-4D97-AF65-F5344CB8AC3E}">
        <p14:creationId xmlns:p14="http://schemas.microsoft.com/office/powerpoint/2010/main" val="3338651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74A29-E40A-21EF-7446-7D10D19FA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9AC33A-7C9D-03A6-2EF4-E4ECD660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ثروتي اللغوية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9989316-32BD-CF0A-1544-F92548508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856" y="866254"/>
            <a:ext cx="1057555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8800" b="1" dirty="0"/>
              <a:t>2/ شرعوا يسحبونه و </a:t>
            </a:r>
            <a:r>
              <a:rPr lang="ar-OM" sz="8800" b="1" dirty="0">
                <a:solidFill>
                  <a:srgbClr val="C00000"/>
                </a:solidFill>
              </a:rPr>
              <a:t>الأمواج تصارعه </a:t>
            </a:r>
            <a:r>
              <a:rPr lang="ar-OM" sz="8800" b="1" dirty="0"/>
              <a:t>.</a:t>
            </a:r>
          </a:p>
          <a:p>
            <a:pPr marL="0" indent="0">
              <a:buNone/>
            </a:pPr>
            <a:r>
              <a:rPr lang="ar-OM" sz="8800" b="1" dirty="0"/>
              <a:t>تشبه هذه العبارة ( الأمواج ) بـ ... </a:t>
            </a:r>
          </a:p>
          <a:p>
            <a:pPr marL="0" indent="0">
              <a:buNone/>
            </a:pPr>
            <a:endParaRPr lang="ar-OM" sz="88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0F201113-81AA-0026-3FD4-3130AE19CAB8}"/>
              </a:ext>
            </a:extLst>
          </p:cNvPr>
          <p:cNvSpPr txBox="1">
            <a:spLocks/>
          </p:cNvSpPr>
          <p:nvPr/>
        </p:nvSpPr>
        <p:spPr>
          <a:xfrm>
            <a:off x="4347148" y="4617581"/>
            <a:ext cx="7111583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8800" b="1" dirty="0">
                <a:solidFill>
                  <a:schemeClr val="accent4">
                    <a:lumMod val="50000"/>
                  </a:schemeClr>
                </a:solidFill>
              </a:rPr>
              <a:t>ـالإنسان المصارع </a:t>
            </a:r>
          </a:p>
        </p:txBody>
      </p:sp>
    </p:spTree>
    <p:extLst>
      <p:ext uri="{BB962C8B-B14F-4D97-AF65-F5344CB8AC3E}">
        <p14:creationId xmlns:p14="http://schemas.microsoft.com/office/powerpoint/2010/main" val="138016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4F8A8-F0EE-DA06-D346-B481EF217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D8B07E-9009-AC6E-9475-F209CBF51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ثروتي اللغوية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5A5463A-FF3F-9A0A-D0A4-59C86CE2C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44" y="866254"/>
            <a:ext cx="1169857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2/ ضعي كلمة ( يترنح ) في جملة مفيدة .  </a:t>
            </a:r>
          </a:p>
          <a:p>
            <a:pPr marL="0" indent="0">
              <a:buNone/>
            </a:pPr>
            <a:endParaRPr lang="ar-OM" sz="6600" b="1" dirty="0"/>
          </a:p>
          <a:p>
            <a:pPr marL="0" indent="0">
              <a:buNone/>
            </a:pPr>
            <a:endParaRPr lang="ar-OM" sz="6600" b="1" dirty="0"/>
          </a:p>
          <a:p>
            <a:pPr marL="0" indent="0">
              <a:buNone/>
            </a:pPr>
            <a:r>
              <a:rPr lang="ar-OM" sz="6600" b="1" dirty="0"/>
              <a:t>ضعي كلمة ( يتسرب ) في جملة مفيدة .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15F2DDB8-D669-F020-4F59-19425D87059C}"/>
              </a:ext>
            </a:extLst>
          </p:cNvPr>
          <p:cNvSpPr txBox="1">
            <a:spLocks/>
          </p:cNvSpPr>
          <p:nvPr/>
        </p:nvSpPr>
        <p:spPr>
          <a:xfrm>
            <a:off x="-274820" y="2169019"/>
            <a:ext cx="12466819" cy="125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كان </a:t>
            </a:r>
            <a:r>
              <a:rPr lang="ar-OM" sz="7200" b="1" dirty="0">
                <a:solidFill>
                  <a:srgbClr val="FF0000"/>
                </a:solidFill>
              </a:rPr>
              <a:t>يترنح</a:t>
            </a: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 من شدة التعب بعد العمل . </a:t>
            </a:r>
          </a:p>
        </p:txBody>
      </p:sp>
      <p:sp>
        <p:nvSpPr>
          <p:cNvPr id="5" name="عنصر نائب للمحتوى 2">
            <a:extLst>
              <a:ext uri="{FF2B5EF4-FFF2-40B4-BE49-F238E27FC236}">
                <a16:creationId xmlns:a16="http://schemas.microsoft.com/office/drawing/2014/main" id="{674298E6-F6B8-8D65-49E0-F9D60E64CB33}"/>
              </a:ext>
            </a:extLst>
          </p:cNvPr>
          <p:cNvSpPr txBox="1">
            <a:spLocks/>
          </p:cNvSpPr>
          <p:nvPr/>
        </p:nvSpPr>
        <p:spPr>
          <a:xfrm>
            <a:off x="-449704" y="5361755"/>
            <a:ext cx="12631084" cy="125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6600" b="1" dirty="0">
                <a:solidFill>
                  <a:srgbClr val="FF0000"/>
                </a:solidFill>
              </a:rPr>
              <a:t>يتسرب</a:t>
            </a: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 الماء من السقف لعد العاصفة . </a:t>
            </a:r>
          </a:p>
        </p:txBody>
      </p:sp>
    </p:spTree>
    <p:extLst>
      <p:ext uri="{BB962C8B-B14F-4D97-AF65-F5344CB8AC3E}">
        <p14:creationId xmlns:p14="http://schemas.microsoft.com/office/powerpoint/2010/main" val="353260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9FE6A-9D61-4FFF-CEA3-D77D4D2E4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180DA6-EF83-A626-BBB3-D43B5E3D7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ثروتي اللغوية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49564E3-A2D2-ADE3-DE78-99AE65EB4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92" y="866254"/>
            <a:ext cx="1177352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000" b="1" dirty="0"/>
              <a:t>3/ استخرج من النص الكلمات المرتبطة بمعجم البيئة البحرية :</a:t>
            </a:r>
          </a:p>
          <a:p>
            <a:pPr marL="0" indent="0">
              <a:buNone/>
            </a:pPr>
            <a:endParaRPr lang="ar-OM" sz="60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3271A43A-E721-341C-AEBC-36A05DB11118}"/>
              </a:ext>
            </a:extLst>
          </p:cNvPr>
          <p:cNvSpPr txBox="1">
            <a:spLocks/>
          </p:cNvSpPr>
          <p:nvPr/>
        </p:nvSpPr>
        <p:spPr>
          <a:xfrm>
            <a:off x="6512564" y="2606218"/>
            <a:ext cx="2224789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البحر </a:t>
            </a:r>
          </a:p>
        </p:txBody>
      </p:sp>
      <p:sp>
        <p:nvSpPr>
          <p:cNvPr id="5" name="عنصر نائب للمحتوى 2">
            <a:extLst>
              <a:ext uri="{FF2B5EF4-FFF2-40B4-BE49-F238E27FC236}">
                <a16:creationId xmlns:a16="http://schemas.microsoft.com/office/drawing/2014/main" id="{39497A63-8386-71F7-BD17-F7D6D2099034}"/>
              </a:ext>
            </a:extLst>
          </p:cNvPr>
          <p:cNvSpPr txBox="1">
            <a:spLocks/>
          </p:cNvSpPr>
          <p:nvPr/>
        </p:nvSpPr>
        <p:spPr>
          <a:xfrm>
            <a:off x="8887254" y="2689647"/>
            <a:ext cx="2224789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الماء </a:t>
            </a:r>
          </a:p>
        </p:txBody>
      </p:sp>
      <p:sp>
        <p:nvSpPr>
          <p:cNvPr id="6" name="عنصر نائب للمحتوى 2">
            <a:extLst>
              <a:ext uri="{FF2B5EF4-FFF2-40B4-BE49-F238E27FC236}">
                <a16:creationId xmlns:a16="http://schemas.microsoft.com/office/drawing/2014/main" id="{AF738C84-C380-E832-D9D6-2A50D319D4A2}"/>
              </a:ext>
            </a:extLst>
          </p:cNvPr>
          <p:cNvSpPr txBox="1">
            <a:spLocks/>
          </p:cNvSpPr>
          <p:nvPr/>
        </p:nvSpPr>
        <p:spPr>
          <a:xfrm>
            <a:off x="5464600" y="3899845"/>
            <a:ext cx="3126697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القوارب</a:t>
            </a:r>
          </a:p>
        </p:txBody>
      </p:sp>
      <p:sp>
        <p:nvSpPr>
          <p:cNvPr id="7" name="عنصر نائب للمحتوى 2">
            <a:extLst>
              <a:ext uri="{FF2B5EF4-FFF2-40B4-BE49-F238E27FC236}">
                <a16:creationId xmlns:a16="http://schemas.microsoft.com/office/drawing/2014/main" id="{2C6C562D-8A86-084D-90CD-CE325680A426}"/>
              </a:ext>
            </a:extLst>
          </p:cNvPr>
          <p:cNvSpPr txBox="1">
            <a:spLocks/>
          </p:cNvSpPr>
          <p:nvPr/>
        </p:nvSpPr>
        <p:spPr>
          <a:xfrm>
            <a:off x="-157478" y="3977296"/>
            <a:ext cx="5438766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أسماك القرش</a:t>
            </a:r>
          </a:p>
        </p:txBody>
      </p:sp>
      <p:sp>
        <p:nvSpPr>
          <p:cNvPr id="8" name="عنصر نائب للمحتوى 2">
            <a:extLst>
              <a:ext uri="{FF2B5EF4-FFF2-40B4-BE49-F238E27FC236}">
                <a16:creationId xmlns:a16="http://schemas.microsoft.com/office/drawing/2014/main" id="{D1FA2575-7DEA-513D-43AC-183B7EC45248}"/>
              </a:ext>
            </a:extLst>
          </p:cNvPr>
          <p:cNvSpPr txBox="1">
            <a:spLocks/>
          </p:cNvSpPr>
          <p:nvPr/>
        </p:nvSpPr>
        <p:spPr>
          <a:xfrm>
            <a:off x="8364513" y="5309604"/>
            <a:ext cx="3004276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الشاطئ </a:t>
            </a:r>
          </a:p>
        </p:txBody>
      </p:sp>
      <p:sp>
        <p:nvSpPr>
          <p:cNvPr id="9" name="عنصر نائب للمحتوى 2">
            <a:extLst>
              <a:ext uri="{FF2B5EF4-FFF2-40B4-BE49-F238E27FC236}">
                <a16:creationId xmlns:a16="http://schemas.microsoft.com/office/drawing/2014/main" id="{1CA8782E-4CD9-8CA4-4F7D-135E8F589C79}"/>
              </a:ext>
            </a:extLst>
          </p:cNvPr>
          <p:cNvSpPr txBox="1">
            <a:spLocks/>
          </p:cNvSpPr>
          <p:nvPr/>
        </p:nvSpPr>
        <p:spPr>
          <a:xfrm>
            <a:off x="5095716" y="5332915"/>
            <a:ext cx="3126697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الأمواج </a:t>
            </a:r>
          </a:p>
        </p:txBody>
      </p:sp>
      <p:sp>
        <p:nvSpPr>
          <p:cNvPr id="10" name="عنصر نائب للمحتوى 2">
            <a:extLst>
              <a:ext uri="{FF2B5EF4-FFF2-40B4-BE49-F238E27FC236}">
                <a16:creationId xmlns:a16="http://schemas.microsoft.com/office/drawing/2014/main" id="{821CAFC1-2C93-FC5A-2D1A-B46B20744F35}"/>
              </a:ext>
            </a:extLst>
          </p:cNvPr>
          <p:cNvSpPr txBox="1">
            <a:spLocks/>
          </p:cNvSpPr>
          <p:nvPr/>
        </p:nvSpPr>
        <p:spPr>
          <a:xfrm>
            <a:off x="989351" y="5361755"/>
            <a:ext cx="3740030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الصيادون</a:t>
            </a:r>
          </a:p>
        </p:txBody>
      </p: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446536C-6264-BF84-6515-F67F541D16B3}"/>
              </a:ext>
            </a:extLst>
          </p:cNvPr>
          <p:cNvSpPr txBox="1">
            <a:spLocks/>
          </p:cNvSpPr>
          <p:nvPr/>
        </p:nvSpPr>
        <p:spPr>
          <a:xfrm>
            <a:off x="3760540" y="2600607"/>
            <a:ext cx="2548322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الحوت </a:t>
            </a:r>
          </a:p>
        </p:txBody>
      </p:sp>
      <p:sp>
        <p:nvSpPr>
          <p:cNvPr id="12" name="عنصر نائب للمحتوى 2">
            <a:extLst>
              <a:ext uri="{FF2B5EF4-FFF2-40B4-BE49-F238E27FC236}">
                <a16:creationId xmlns:a16="http://schemas.microsoft.com/office/drawing/2014/main" id="{0823E422-E1F7-0847-D545-474137022677}"/>
              </a:ext>
            </a:extLst>
          </p:cNvPr>
          <p:cNvSpPr txBox="1">
            <a:spLocks/>
          </p:cNvSpPr>
          <p:nvPr/>
        </p:nvSpPr>
        <p:spPr>
          <a:xfrm>
            <a:off x="490388" y="2610556"/>
            <a:ext cx="2848124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الغوص</a:t>
            </a:r>
          </a:p>
        </p:txBody>
      </p:sp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D2A3373F-DE93-CD1E-5619-7D8624AD6CA1}"/>
              </a:ext>
            </a:extLst>
          </p:cNvPr>
          <p:cNvSpPr txBox="1">
            <a:spLocks/>
          </p:cNvSpPr>
          <p:nvPr/>
        </p:nvSpPr>
        <p:spPr>
          <a:xfrm>
            <a:off x="9153290" y="3899846"/>
            <a:ext cx="2548322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الغرق </a:t>
            </a:r>
          </a:p>
        </p:txBody>
      </p:sp>
    </p:spTree>
    <p:extLst>
      <p:ext uri="{BB962C8B-B14F-4D97-AF65-F5344CB8AC3E}">
        <p14:creationId xmlns:p14="http://schemas.microsoft.com/office/powerpoint/2010/main" val="80815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D7B83-989C-9823-ECFC-C2B9E8CA9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317139-4D11-82A3-91AC-BE639D985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مناقشة و تحليل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C2D8A3-606A-7A78-BBA1-69015E79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46" y="1031146"/>
            <a:ext cx="113537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(تخيري الصواب )المشاعر التي اجتاحت عمار عند رؤية البحر هي مشاعر : </a:t>
            </a:r>
          </a:p>
          <a:p>
            <a:pPr marL="1143000" indent="-1143000">
              <a:buAutoNum type="arabic1Minus"/>
            </a:pPr>
            <a:r>
              <a:rPr lang="ar-OM" sz="6600" b="1" dirty="0"/>
              <a:t>الفرح      ب- الدهشة والإعجاب </a:t>
            </a:r>
          </a:p>
          <a:p>
            <a:pPr marL="0" indent="0">
              <a:buNone/>
            </a:pPr>
            <a:r>
              <a:rPr lang="ar-OM" sz="6600" b="1" dirty="0"/>
              <a:t>ج- الغضب      د- أ + ب </a:t>
            </a:r>
          </a:p>
        </p:txBody>
      </p:sp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7CA1CA35-8DED-260E-658F-4C40D1C720D3}"/>
              </a:ext>
            </a:extLst>
          </p:cNvPr>
          <p:cNvSpPr/>
          <p:nvPr/>
        </p:nvSpPr>
        <p:spPr>
          <a:xfrm>
            <a:off x="4082844" y="3852471"/>
            <a:ext cx="4026310" cy="1177695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4528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FFA49-3458-FFB2-BFBF-FC1E86EE4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E6B172-7751-F040-E900-33335B6D3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مناقشة و تحليل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35591B-FA70-197C-4A0E-CD004D28A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46" y="1031146"/>
            <a:ext cx="113537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(</a:t>
            </a:r>
            <a:r>
              <a:rPr lang="ar-OM" sz="6600" b="1" dirty="0">
                <a:solidFill>
                  <a:srgbClr val="C00000"/>
                </a:solidFill>
              </a:rPr>
              <a:t>وهو يركض منطلقا كالريح </a:t>
            </a:r>
            <a:r>
              <a:rPr lang="ar-OM" sz="6600" b="1" dirty="0"/>
              <a:t>) وضحي الصورة الجمالية في العبارة السابقة . 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51F0B00F-D8BC-857E-8080-5DEA44B2D2EB}"/>
              </a:ext>
            </a:extLst>
          </p:cNvPr>
          <p:cNvSpPr txBox="1">
            <a:spLocks/>
          </p:cNvSpPr>
          <p:nvPr/>
        </p:nvSpPr>
        <p:spPr>
          <a:xfrm>
            <a:off x="-137411" y="3429000"/>
            <a:ext cx="12466819" cy="21323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شبه عمار وهو يركض بالريح ووجه الشبه السرعة . </a:t>
            </a:r>
          </a:p>
        </p:txBody>
      </p:sp>
    </p:spTree>
    <p:extLst>
      <p:ext uri="{BB962C8B-B14F-4D97-AF65-F5344CB8AC3E}">
        <p14:creationId xmlns:p14="http://schemas.microsoft.com/office/powerpoint/2010/main" val="2590824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A2F62-3180-FDC1-19B1-87882E82A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57108A-48D7-2AF8-D4CA-B648AEDC3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مناقشة و تحليل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2560214-E8F4-F4A2-97B4-2E9B8D75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46" y="1031146"/>
            <a:ext cx="113537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ما سبب زيارة عمار للبحر ؟ 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9C1358A0-2C2D-18A5-26F9-C202B2C721AD}"/>
              </a:ext>
            </a:extLst>
          </p:cNvPr>
          <p:cNvSpPr txBox="1">
            <a:spLocks/>
          </p:cNvSpPr>
          <p:nvPr/>
        </p:nvSpPr>
        <p:spPr>
          <a:xfrm>
            <a:off x="-137411" y="3429000"/>
            <a:ext cx="12466819" cy="21323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لتجربة القارب ( الحوت الكبير ) . </a:t>
            </a:r>
          </a:p>
        </p:txBody>
      </p:sp>
    </p:spTree>
    <p:extLst>
      <p:ext uri="{BB962C8B-B14F-4D97-AF65-F5344CB8AC3E}">
        <p14:creationId xmlns:p14="http://schemas.microsoft.com/office/powerpoint/2010/main" val="344189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6EA8F-4DF6-5551-F35C-CF9CAD1DB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EBDD69-A32B-0C2A-FEC2-AE2985340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مناقشة و تحليل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4579A6-91FE-A076-8D75-86C329819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099" y="1600772"/>
            <a:ext cx="113537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ما اسم القارب الذي صنعه عمار ؟</a:t>
            </a:r>
          </a:p>
          <a:p>
            <a:pPr marL="0" indent="0">
              <a:buNone/>
            </a:pPr>
            <a:endParaRPr lang="ar-OM" sz="66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497387D3-AA34-1B0D-4962-1C124CA1A3A5}"/>
              </a:ext>
            </a:extLst>
          </p:cNvPr>
          <p:cNvSpPr txBox="1">
            <a:spLocks/>
          </p:cNvSpPr>
          <p:nvPr/>
        </p:nvSpPr>
        <p:spPr>
          <a:xfrm>
            <a:off x="0" y="3322051"/>
            <a:ext cx="12466819" cy="13398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الحوت الكبير . </a:t>
            </a:r>
          </a:p>
        </p:txBody>
      </p:sp>
    </p:spTree>
    <p:extLst>
      <p:ext uri="{BB962C8B-B14F-4D97-AF65-F5344CB8AC3E}">
        <p14:creationId xmlns:p14="http://schemas.microsoft.com/office/powerpoint/2010/main" val="18068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501DC-8668-B9F5-8529-B8B9621A8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35BFF2-9C27-9B4C-0E5E-71CF3890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مناقشة و تحليل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AA1970D-A9F7-BD33-13AF-1B4B93FAA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46" y="1031146"/>
            <a:ext cx="113537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صف القارب الذي صنعه عمار . 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890B174B-8392-2949-A2AB-7ABBF42E7CCF}"/>
              </a:ext>
            </a:extLst>
          </p:cNvPr>
          <p:cNvSpPr txBox="1">
            <a:spLocks/>
          </p:cNvSpPr>
          <p:nvPr/>
        </p:nvSpPr>
        <p:spPr>
          <a:xfrm>
            <a:off x="0" y="2140639"/>
            <a:ext cx="12466819" cy="47173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قارب غريب الشكل يشبه الطاير أو البيت الصغير أو السمكة مصنوع من خشب مختلف الأطوال و مربوط لحبال سميكة و بمسامير مختلفة الحجم . </a:t>
            </a:r>
          </a:p>
        </p:txBody>
      </p:sp>
    </p:spTree>
    <p:extLst>
      <p:ext uri="{BB962C8B-B14F-4D97-AF65-F5344CB8AC3E}">
        <p14:creationId xmlns:p14="http://schemas.microsoft.com/office/powerpoint/2010/main" val="46503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6E98E-ED9F-930A-2887-7ED6BE1A7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30774B-615E-9BF6-861F-B954D446B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مناقشة و تحليل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6A26FC-B15C-A950-0321-0C6CB5727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03" y="743087"/>
            <a:ext cx="1179288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قارني بين رأي كل من عمار و الصيادين حول القارب ( الحوت الكبير ).</a:t>
            </a: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340E0717-CDE7-02A0-882E-C082C358B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349413"/>
              </p:ext>
            </p:extLst>
          </p:nvPr>
        </p:nvGraphicFramePr>
        <p:xfrm>
          <a:off x="154903" y="2709472"/>
          <a:ext cx="11792884" cy="3781269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5896442">
                  <a:extLst>
                    <a:ext uri="{9D8B030D-6E8A-4147-A177-3AD203B41FA5}">
                      <a16:colId xmlns:a16="http://schemas.microsoft.com/office/drawing/2014/main" val="57172238"/>
                    </a:ext>
                  </a:extLst>
                </a:gridCol>
                <a:gridCol w="5896442">
                  <a:extLst>
                    <a:ext uri="{9D8B030D-6E8A-4147-A177-3AD203B41FA5}">
                      <a16:colId xmlns:a16="http://schemas.microsoft.com/office/drawing/2014/main" val="1558315580"/>
                    </a:ext>
                  </a:extLst>
                </a:gridCol>
              </a:tblGrid>
              <a:tr h="1208115">
                <a:tc>
                  <a:txBody>
                    <a:bodyPr/>
                    <a:lstStyle/>
                    <a:p>
                      <a:pPr algn="ctr" rtl="1"/>
                      <a:r>
                        <a:rPr lang="ar-OM" sz="5400" dirty="0"/>
                        <a:t>عمار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5400" dirty="0"/>
                        <a:t>الصيادون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513202"/>
                  </a:ext>
                </a:extLst>
              </a:tr>
              <a:tr h="2573154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225721"/>
                  </a:ext>
                </a:extLst>
              </a:tr>
            </a:tbl>
          </a:graphicData>
        </a:graphic>
      </p:graphicFrame>
      <p:sp>
        <p:nvSpPr>
          <p:cNvPr id="6" name="عنصر نائب للمحتوى 2">
            <a:extLst>
              <a:ext uri="{FF2B5EF4-FFF2-40B4-BE49-F238E27FC236}">
                <a16:creationId xmlns:a16="http://schemas.microsoft.com/office/drawing/2014/main" id="{0918C181-7AB5-C83A-4EFF-D086A7DBC016}"/>
              </a:ext>
            </a:extLst>
          </p:cNvPr>
          <p:cNvSpPr txBox="1">
            <a:spLocks/>
          </p:cNvSpPr>
          <p:nvPr/>
        </p:nvSpPr>
        <p:spPr>
          <a:xfrm>
            <a:off x="6805534" y="4230824"/>
            <a:ext cx="4317168" cy="11496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قوي </a:t>
            </a:r>
          </a:p>
        </p:txBody>
      </p:sp>
      <p:sp>
        <p:nvSpPr>
          <p:cNvPr id="7" name="عنصر نائب للمحتوى 2">
            <a:extLst>
              <a:ext uri="{FF2B5EF4-FFF2-40B4-BE49-F238E27FC236}">
                <a16:creationId xmlns:a16="http://schemas.microsoft.com/office/drawing/2014/main" id="{174D7245-775F-B49A-4746-995FF895BDEF}"/>
              </a:ext>
            </a:extLst>
          </p:cNvPr>
          <p:cNvSpPr txBox="1">
            <a:spLocks/>
          </p:cNvSpPr>
          <p:nvPr/>
        </p:nvSpPr>
        <p:spPr>
          <a:xfrm>
            <a:off x="593987" y="4260663"/>
            <a:ext cx="4543269" cy="11496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ضعيف ويمكن أن يغرقهم </a:t>
            </a:r>
          </a:p>
        </p:txBody>
      </p:sp>
    </p:spTree>
    <p:extLst>
      <p:ext uri="{BB962C8B-B14F-4D97-AF65-F5344CB8AC3E}">
        <p14:creationId xmlns:p14="http://schemas.microsoft.com/office/powerpoint/2010/main" val="213115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EC2AB-1455-93D8-9B76-BB8169F95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9E9D42-1EB6-A5AD-E1A4-C6097713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مناقشة و تحليل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31A0475-089A-8C5D-B807-A9AFEFDBF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03" y="743087"/>
            <a:ext cx="11792883" cy="1884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قارني بين موقف العجوز و عمار من رأي الصيادين في القارب (الحوت الكبير).</a:t>
            </a: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5E0D0E1C-E029-5DC4-07D8-5DEFA36CF7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332614"/>
              </p:ext>
            </p:extLst>
          </p:nvPr>
        </p:nvGraphicFramePr>
        <p:xfrm>
          <a:off x="154903" y="2709472"/>
          <a:ext cx="11792884" cy="3781269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5896442">
                  <a:extLst>
                    <a:ext uri="{9D8B030D-6E8A-4147-A177-3AD203B41FA5}">
                      <a16:colId xmlns:a16="http://schemas.microsoft.com/office/drawing/2014/main" val="57172238"/>
                    </a:ext>
                  </a:extLst>
                </a:gridCol>
                <a:gridCol w="5896442">
                  <a:extLst>
                    <a:ext uri="{9D8B030D-6E8A-4147-A177-3AD203B41FA5}">
                      <a16:colId xmlns:a16="http://schemas.microsoft.com/office/drawing/2014/main" val="1558315580"/>
                    </a:ext>
                  </a:extLst>
                </a:gridCol>
              </a:tblGrid>
              <a:tr h="1208115">
                <a:tc>
                  <a:txBody>
                    <a:bodyPr/>
                    <a:lstStyle/>
                    <a:p>
                      <a:pPr algn="ctr" rtl="1"/>
                      <a:r>
                        <a:rPr lang="ar-OM" sz="5400" dirty="0"/>
                        <a:t>عمار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5400" dirty="0"/>
                        <a:t>العجوز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513202"/>
                  </a:ext>
                </a:extLst>
              </a:tr>
              <a:tr h="2573154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225721"/>
                  </a:ext>
                </a:extLst>
              </a:tr>
            </a:tbl>
          </a:graphicData>
        </a:graphic>
      </p:graphicFrame>
      <p:sp>
        <p:nvSpPr>
          <p:cNvPr id="6" name="عنصر نائب للمحتوى 2">
            <a:extLst>
              <a:ext uri="{FF2B5EF4-FFF2-40B4-BE49-F238E27FC236}">
                <a16:creationId xmlns:a16="http://schemas.microsoft.com/office/drawing/2014/main" id="{614FAB73-5CC0-00AD-C367-B26ADDB3CBD0}"/>
              </a:ext>
            </a:extLst>
          </p:cNvPr>
          <p:cNvSpPr txBox="1">
            <a:spLocks/>
          </p:cNvSpPr>
          <p:nvPr/>
        </p:nvSpPr>
        <p:spPr>
          <a:xfrm>
            <a:off x="6250898" y="3856069"/>
            <a:ext cx="5347115" cy="155424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000" b="1" dirty="0">
                <a:solidFill>
                  <a:schemeClr val="accent4">
                    <a:lumMod val="50000"/>
                  </a:schemeClr>
                </a:solidFill>
              </a:rPr>
              <a:t>لم يقتنع بكلامهم واندفع إلى البحر في غفلة منهم  </a:t>
            </a:r>
          </a:p>
        </p:txBody>
      </p:sp>
      <p:sp>
        <p:nvSpPr>
          <p:cNvPr id="7" name="عنصر نائب للمحتوى 2">
            <a:extLst>
              <a:ext uri="{FF2B5EF4-FFF2-40B4-BE49-F238E27FC236}">
                <a16:creationId xmlns:a16="http://schemas.microsoft.com/office/drawing/2014/main" id="{3A3AD523-BB80-9544-64A5-8CFC0705E367}"/>
              </a:ext>
            </a:extLst>
          </p:cNvPr>
          <p:cNvSpPr txBox="1">
            <a:spLocks/>
          </p:cNvSpPr>
          <p:nvPr/>
        </p:nvSpPr>
        <p:spPr>
          <a:xfrm>
            <a:off x="593987" y="4260663"/>
            <a:ext cx="4543269" cy="11496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اقتنع بكلامهم</a:t>
            </a:r>
          </a:p>
        </p:txBody>
      </p:sp>
    </p:spTree>
    <p:extLst>
      <p:ext uri="{BB962C8B-B14F-4D97-AF65-F5344CB8AC3E}">
        <p14:creationId xmlns:p14="http://schemas.microsoft.com/office/powerpoint/2010/main" val="422714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76A1C-0492-B243-B645-39383D6AD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456113A6-E190-5723-F8C1-0AD04AD5AF25}"/>
              </a:ext>
            </a:extLst>
          </p:cNvPr>
          <p:cNvSpPr txBox="1">
            <a:spLocks/>
          </p:cNvSpPr>
          <p:nvPr/>
        </p:nvSpPr>
        <p:spPr>
          <a:xfrm>
            <a:off x="-274820" y="2503357"/>
            <a:ext cx="12741639" cy="4721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A54758AD-C7AF-BB1F-1CEC-D2F1827A6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FB3DA0-1697-954B-13F1-6A36E698B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984" y="1136242"/>
            <a:ext cx="11004029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1</a:t>
            </a:r>
            <a:r>
              <a:rPr lang="ar-OM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/ نوع النص هو:  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ar-OM" sz="8800" b="1" dirty="0"/>
              <a:t>مسرحية .   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ar-OM" sz="8800" b="1" dirty="0"/>
              <a:t> قصة قصيرة.          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ar-OM" sz="8800" b="1" dirty="0"/>
              <a:t>قصيدة. </a:t>
            </a:r>
          </a:p>
          <a:p>
            <a:pPr marL="0" indent="0">
              <a:buNone/>
            </a:pPr>
            <a:endParaRPr lang="ar-OM" sz="88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CED2632E-68F7-3AFD-4A27-3465D92A2904}"/>
              </a:ext>
            </a:extLst>
          </p:cNvPr>
          <p:cNvSpPr/>
          <p:nvPr/>
        </p:nvSpPr>
        <p:spPr>
          <a:xfrm>
            <a:off x="2068643" y="3624444"/>
            <a:ext cx="7358236" cy="1562153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34779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DBED-999E-E9ED-E923-414B0708A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BAB08860-A33D-56AC-A872-1676818FBC2B}"/>
              </a:ext>
            </a:extLst>
          </p:cNvPr>
          <p:cNvSpPr txBox="1">
            <a:spLocks/>
          </p:cNvSpPr>
          <p:nvPr/>
        </p:nvSpPr>
        <p:spPr>
          <a:xfrm>
            <a:off x="-274820" y="2542591"/>
            <a:ext cx="12741639" cy="46826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2981299F-590F-35D6-501B-220867975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1E83F80-380F-A504-88C7-D966B75B0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980438"/>
            <a:ext cx="11692328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2</a:t>
            </a: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/ ما رأيك في تصرف عمار؟</a:t>
            </a:r>
          </a:p>
          <a:p>
            <a:pPr marL="0" indent="0">
              <a:buNone/>
            </a:pPr>
            <a:endParaRPr lang="ar-OM" sz="66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AA141990-4535-E456-EB96-9B663B473AEC}"/>
              </a:ext>
            </a:extLst>
          </p:cNvPr>
          <p:cNvSpPr txBox="1">
            <a:spLocks/>
          </p:cNvSpPr>
          <p:nvPr/>
        </p:nvSpPr>
        <p:spPr>
          <a:xfrm>
            <a:off x="719529" y="2799009"/>
            <a:ext cx="11092721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تصرفه خاطئ حيث عرض حياته و حياة من أنقذه للخطر و الإسلام ينهى عن تعريض النفس للخطر قال تعالى : ولا تلقوا بأنفسكم إلى التهلكة .  </a:t>
            </a:r>
          </a:p>
        </p:txBody>
      </p:sp>
    </p:spTree>
    <p:extLst>
      <p:ext uri="{BB962C8B-B14F-4D97-AF65-F5344CB8AC3E}">
        <p14:creationId xmlns:p14="http://schemas.microsoft.com/office/powerpoint/2010/main" val="240400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DC0B2-00FC-B835-0C12-4091AACD6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3C940426-CEAC-2FCD-84E6-C20D7270CEE9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87C61BE5-F24D-BBAD-ABF9-1DE542968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372915-2634-783C-1B40-27958BBB5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92" y="681037"/>
            <a:ext cx="11433121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44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4400" b="1" dirty="0">
                <a:latin typeface="Tajawal" panose="00000500000000000000" pitchFamily="2" charset="-78"/>
                <a:cs typeface="Tajawal" panose="00000500000000000000" pitchFamily="2" charset="-78"/>
              </a:rPr>
              <a:t>3</a:t>
            </a:r>
            <a:r>
              <a:rPr lang="ar-OM" sz="4400" b="1" dirty="0">
                <a:latin typeface="Tajawal" panose="00000500000000000000" pitchFamily="2" charset="-78"/>
                <a:cs typeface="Tajawal" panose="00000500000000000000" pitchFamily="2" charset="-78"/>
              </a:rPr>
              <a:t>/ انقسمت شخصيات القصة إلى شخصيات رئيسة مؤثرة و شخصيات ثانوية . حدد الشخصيات الرئيسة و الثانوية. </a:t>
            </a:r>
          </a:p>
          <a:p>
            <a:pPr marL="0" indent="0">
              <a:buNone/>
            </a:pPr>
            <a:endParaRPr lang="ar-OM" sz="44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DB2BEE4E-B6A9-91AF-5DF5-7BD0C6FB9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172106"/>
              </p:ext>
            </p:extLst>
          </p:nvPr>
        </p:nvGraphicFramePr>
        <p:xfrm>
          <a:off x="629584" y="3429000"/>
          <a:ext cx="10968428" cy="3387179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4747507">
                  <a:extLst>
                    <a:ext uri="{9D8B030D-6E8A-4147-A177-3AD203B41FA5}">
                      <a16:colId xmlns:a16="http://schemas.microsoft.com/office/drawing/2014/main" val="57172238"/>
                    </a:ext>
                  </a:extLst>
                </a:gridCol>
                <a:gridCol w="6220921">
                  <a:extLst>
                    <a:ext uri="{9D8B030D-6E8A-4147-A177-3AD203B41FA5}">
                      <a16:colId xmlns:a16="http://schemas.microsoft.com/office/drawing/2014/main" val="1558315580"/>
                    </a:ext>
                  </a:extLst>
                </a:gridCol>
              </a:tblGrid>
              <a:tr h="1082203">
                <a:tc>
                  <a:txBody>
                    <a:bodyPr/>
                    <a:lstStyle/>
                    <a:p>
                      <a:pPr algn="ctr" rtl="1"/>
                      <a:r>
                        <a:rPr lang="ar-OM" sz="5400" dirty="0"/>
                        <a:t>شخصيات رئيسة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5400" dirty="0"/>
                        <a:t>شخصيات ثانوية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513202"/>
                  </a:ext>
                </a:extLst>
              </a:tr>
              <a:tr h="2304976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225721"/>
                  </a:ext>
                </a:extLst>
              </a:tr>
            </a:tbl>
          </a:graphicData>
        </a:graphic>
      </p:graphicFrame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92CB8152-32F5-0407-84E7-FC5803575BC1}"/>
              </a:ext>
            </a:extLst>
          </p:cNvPr>
          <p:cNvSpPr txBox="1">
            <a:spLocks/>
          </p:cNvSpPr>
          <p:nvPr/>
        </p:nvSpPr>
        <p:spPr>
          <a:xfrm>
            <a:off x="6640642" y="4715754"/>
            <a:ext cx="4543269" cy="11496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عمار </a:t>
            </a:r>
          </a:p>
        </p:txBody>
      </p:sp>
      <p:sp>
        <p:nvSpPr>
          <p:cNvPr id="7" name="عنصر نائب للمحتوى 2">
            <a:extLst>
              <a:ext uri="{FF2B5EF4-FFF2-40B4-BE49-F238E27FC236}">
                <a16:creationId xmlns:a16="http://schemas.microsoft.com/office/drawing/2014/main" id="{4562F582-4397-9DB6-6576-369C2777E8A3}"/>
              </a:ext>
            </a:extLst>
          </p:cNvPr>
          <p:cNvSpPr txBox="1">
            <a:spLocks/>
          </p:cNvSpPr>
          <p:nvPr/>
        </p:nvSpPr>
        <p:spPr>
          <a:xfrm>
            <a:off x="434716" y="4418449"/>
            <a:ext cx="6205926" cy="11496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سالم، سعيد، الصيادون ، العجوز</a:t>
            </a:r>
          </a:p>
        </p:txBody>
      </p:sp>
    </p:spTree>
    <p:extLst>
      <p:ext uri="{BB962C8B-B14F-4D97-AF65-F5344CB8AC3E}">
        <p14:creationId xmlns:p14="http://schemas.microsoft.com/office/powerpoint/2010/main" val="3230559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D74D7-DF20-78DF-EAB0-64B771F3A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59E76DCD-ADB1-15E9-63F1-8E5E54C65A69}"/>
              </a:ext>
            </a:extLst>
          </p:cNvPr>
          <p:cNvSpPr txBox="1">
            <a:spLocks/>
          </p:cNvSpPr>
          <p:nvPr/>
        </p:nvSpPr>
        <p:spPr>
          <a:xfrm>
            <a:off x="-257022" y="2382620"/>
            <a:ext cx="12741639" cy="46027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09B487F7-C0F0-3D77-870A-A617A94E9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DC477A4-C16A-4A0D-302D-ED58981E3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92" y="681037"/>
            <a:ext cx="11433121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4400" b="1" dirty="0">
                <a:latin typeface="Tajawal" panose="00000500000000000000" pitchFamily="2" charset="-78"/>
                <a:cs typeface="Tajawal" panose="00000500000000000000" pitchFamily="2" charset="-78"/>
              </a:rPr>
              <a:t>س/ من خلال الحوار الذي دار بين عمار و العجوز ، حدد صفة كل منهما . </a:t>
            </a:r>
          </a:p>
          <a:p>
            <a:pPr marL="0" indent="0">
              <a:buNone/>
            </a:pPr>
            <a:endParaRPr lang="ar-OM" sz="44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FE3B98B4-5DF0-06A4-DC58-2A3A8F604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525991"/>
              </p:ext>
            </p:extLst>
          </p:nvPr>
        </p:nvGraphicFramePr>
        <p:xfrm>
          <a:off x="0" y="2619531"/>
          <a:ext cx="11792884" cy="4196648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5896442">
                  <a:extLst>
                    <a:ext uri="{9D8B030D-6E8A-4147-A177-3AD203B41FA5}">
                      <a16:colId xmlns:a16="http://schemas.microsoft.com/office/drawing/2014/main" val="57172238"/>
                    </a:ext>
                  </a:extLst>
                </a:gridCol>
                <a:gridCol w="5896442">
                  <a:extLst>
                    <a:ext uri="{9D8B030D-6E8A-4147-A177-3AD203B41FA5}">
                      <a16:colId xmlns:a16="http://schemas.microsoft.com/office/drawing/2014/main" val="1558315580"/>
                    </a:ext>
                  </a:extLst>
                </a:gridCol>
              </a:tblGrid>
              <a:tr h="1340828">
                <a:tc>
                  <a:txBody>
                    <a:bodyPr/>
                    <a:lstStyle/>
                    <a:p>
                      <a:pPr algn="ctr" rtl="1"/>
                      <a:r>
                        <a:rPr lang="ar-OM" sz="5400" dirty="0"/>
                        <a:t>عمار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5400" dirty="0"/>
                        <a:t>العجوز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513202"/>
                  </a:ext>
                </a:extLst>
              </a:tr>
              <a:tr h="2855820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225721"/>
                  </a:ext>
                </a:extLst>
              </a:tr>
            </a:tbl>
          </a:graphicData>
        </a:graphic>
      </p:graphicFrame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63CFAF41-48F7-064E-8F34-884B84223547}"/>
              </a:ext>
            </a:extLst>
          </p:cNvPr>
          <p:cNvSpPr txBox="1">
            <a:spLocks/>
          </p:cNvSpPr>
          <p:nvPr/>
        </p:nvSpPr>
        <p:spPr>
          <a:xfrm>
            <a:off x="6535711" y="3944773"/>
            <a:ext cx="5062302" cy="11496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متسرع / مندفع / لا يستمع للنصائح / محب للبحر</a:t>
            </a:r>
          </a:p>
        </p:txBody>
      </p:sp>
      <p:sp>
        <p:nvSpPr>
          <p:cNvPr id="7" name="عنصر نائب للمحتوى 2">
            <a:extLst>
              <a:ext uri="{FF2B5EF4-FFF2-40B4-BE49-F238E27FC236}">
                <a16:creationId xmlns:a16="http://schemas.microsoft.com/office/drawing/2014/main" id="{300F49CB-6F87-9D6E-3656-4FD13A71BA54}"/>
              </a:ext>
            </a:extLst>
          </p:cNvPr>
          <p:cNvSpPr txBox="1">
            <a:spLocks/>
          </p:cNvSpPr>
          <p:nvPr/>
        </p:nvSpPr>
        <p:spPr>
          <a:xfrm>
            <a:off x="593987" y="3944773"/>
            <a:ext cx="4543269" cy="11496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6600" b="1" dirty="0">
                <a:solidFill>
                  <a:schemeClr val="accent4">
                    <a:lumMod val="50000"/>
                  </a:schemeClr>
                </a:solidFill>
              </a:rPr>
              <a:t>عاقل / حكيم / هادئ / يستمع للنصائح</a:t>
            </a:r>
          </a:p>
        </p:txBody>
      </p:sp>
    </p:spTree>
    <p:extLst>
      <p:ext uri="{BB962C8B-B14F-4D97-AF65-F5344CB8AC3E}">
        <p14:creationId xmlns:p14="http://schemas.microsoft.com/office/powerpoint/2010/main" val="266572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92F64-1F73-1653-DD34-C595DD05A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FCF6AB3E-1E50-BA56-D7BD-0D468247C010}"/>
              </a:ext>
            </a:extLst>
          </p:cNvPr>
          <p:cNvSpPr txBox="1">
            <a:spLocks/>
          </p:cNvSpPr>
          <p:nvPr/>
        </p:nvSpPr>
        <p:spPr>
          <a:xfrm>
            <a:off x="-329785" y="1918740"/>
            <a:ext cx="12741639" cy="5081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81E22203-3F24-C159-35E9-9B63447AF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C313EA-6485-34F9-1B42-6FB79C00E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980438"/>
            <a:ext cx="12072078" cy="11631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4800" b="1" dirty="0">
                <a:latin typeface="Tajawal" panose="00000500000000000000" pitchFamily="2" charset="-78"/>
                <a:cs typeface="Tajawal" panose="00000500000000000000" pitchFamily="2" charset="-78"/>
              </a:rPr>
              <a:t>س/ رتب الأحداث حسب تسلسلها في النص ؟ </a:t>
            </a:r>
          </a:p>
          <a:p>
            <a:pPr marL="0" indent="0">
              <a:buNone/>
            </a:pPr>
            <a:endParaRPr lang="ar-OM" sz="48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85DBBA24-2BB2-90C5-4FC6-6EE9DB85C9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445691"/>
              </p:ext>
            </p:extLst>
          </p:nvPr>
        </p:nvGraphicFramePr>
        <p:xfrm>
          <a:off x="309797" y="2077391"/>
          <a:ext cx="11692327" cy="4370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731393">
                  <a:extLst>
                    <a:ext uri="{9D8B030D-6E8A-4147-A177-3AD203B41FA5}">
                      <a16:colId xmlns:a16="http://schemas.microsoft.com/office/drawing/2014/main" val="4211557416"/>
                    </a:ext>
                  </a:extLst>
                </a:gridCol>
                <a:gridCol w="5114770">
                  <a:extLst>
                    <a:ext uri="{9D8B030D-6E8A-4147-A177-3AD203B41FA5}">
                      <a16:colId xmlns:a16="http://schemas.microsoft.com/office/drawing/2014/main" val="2659617051"/>
                    </a:ext>
                  </a:extLst>
                </a:gridCol>
                <a:gridCol w="721443">
                  <a:extLst>
                    <a:ext uri="{9D8B030D-6E8A-4147-A177-3AD203B41FA5}">
                      <a16:colId xmlns:a16="http://schemas.microsoft.com/office/drawing/2014/main" val="2482216851"/>
                    </a:ext>
                  </a:extLst>
                </a:gridCol>
                <a:gridCol w="5124721">
                  <a:extLst>
                    <a:ext uri="{9D8B030D-6E8A-4147-A177-3AD203B41FA5}">
                      <a16:colId xmlns:a16="http://schemas.microsoft.com/office/drawing/2014/main" val="14262794"/>
                    </a:ext>
                  </a:extLst>
                </a:gridCol>
              </a:tblGrid>
              <a:tr h="1060655">
                <a:tc>
                  <a:txBody>
                    <a:bodyPr/>
                    <a:lstStyle/>
                    <a:p>
                      <a:pPr rtl="1"/>
                      <a:endParaRPr lang="ar-OM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/>
                        <a:t>وصول عمار إلى البحر.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/>
                        <a:t>وداع عمار لقاربه(الحوت الكبير 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454452"/>
                  </a:ext>
                </a:extLst>
              </a:tr>
              <a:tr h="1060655">
                <a:tc>
                  <a:txBody>
                    <a:bodyPr/>
                    <a:lstStyle/>
                    <a:p>
                      <a:pPr rtl="1"/>
                      <a:endParaRPr lang="ar-OM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/>
                        <a:t>صناعة القارب ( الحوت الكبير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/>
                        <a:t>ركوب عمار البحر.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7995"/>
                  </a:ext>
                </a:extLst>
              </a:tr>
              <a:tr h="1060655">
                <a:tc>
                  <a:txBody>
                    <a:bodyPr/>
                    <a:lstStyle/>
                    <a:p>
                      <a:pPr rtl="1"/>
                      <a:endParaRPr lang="ar-OM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/>
                        <a:t>فقدان عمار السيطرة على القارب.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/>
                        <a:t>إنقاذ عمار من الغرق.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088159"/>
                  </a:ext>
                </a:extLst>
              </a:tr>
              <a:tr h="1060655">
                <a:tc>
                  <a:txBody>
                    <a:bodyPr/>
                    <a:lstStyle/>
                    <a:p>
                      <a:pPr rtl="1"/>
                      <a:endParaRPr lang="ar-OM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600" b="1" dirty="0"/>
                        <a:t>لقاء الصيادين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186475"/>
                  </a:ext>
                </a:extLst>
              </a:tr>
            </a:tbl>
          </a:graphicData>
        </a:graphic>
      </p:graphicFrame>
      <p:sp>
        <p:nvSpPr>
          <p:cNvPr id="7" name="مستطيل 6">
            <a:extLst>
              <a:ext uri="{FF2B5EF4-FFF2-40B4-BE49-F238E27FC236}">
                <a16:creationId xmlns:a16="http://schemas.microsoft.com/office/drawing/2014/main" id="{E8FC3DE6-108F-A400-31DF-9C520D1316F5}"/>
              </a:ext>
            </a:extLst>
          </p:cNvPr>
          <p:cNvSpPr/>
          <p:nvPr/>
        </p:nvSpPr>
        <p:spPr>
          <a:xfrm>
            <a:off x="11318053" y="318700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2796CE00-44FF-6258-39B5-CF063E6E320B}"/>
              </a:ext>
            </a:extLst>
          </p:cNvPr>
          <p:cNvSpPr/>
          <p:nvPr/>
        </p:nvSpPr>
        <p:spPr>
          <a:xfrm>
            <a:off x="11307819" y="2141083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2CD4357-61A1-7640-6BC2-8AF266C262F9}"/>
              </a:ext>
            </a:extLst>
          </p:cNvPr>
          <p:cNvSpPr/>
          <p:nvPr/>
        </p:nvSpPr>
        <p:spPr>
          <a:xfrm>
            <a:off x="11318053" y="5329955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13E5AE0-B9EE-DCEB-55BD-883B9C54912F}"/>
              </a:ext>
            </a:extLst>
          </p:cNvPr>
          <p:cNvSpPr/>
          <p:nvPr/>
        </p:nvSpPr>
        <p:spPr>
          <a:xfrm>
            <a:off x="5456897" y="318700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891D11AE-510C-ACF8-70EE-0A56B661AA77}"/>
              </a:ext>
            </a:extLst>
          </p:cNvPr>
          <p:cNvSpPr/>
          <p:nvPr/>
        </p:nvSpPr>
        <p:spPr>
          <a:xfrm>
            <a:off x="11353149" y="4315960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C7336F32-4BEE-F7F3-75D4-C021BECB04CB}"/>
              </a:ext>
            </a:extLst>
          </p:cNvPr>
          <p:cNvSpPr/>
          <p:nvPr/>
        </p:nvSpPr>
        <p:spPr>
          <a:xfrm>
            <a:off x="5471647" y="4230415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C78CFB37-8FD3-0448-F5CE-D4C9E1923E62}"/>
              </a:ext>
            </a:extLst>
          </p:cNvPr>
          <p:cNvSpPr/>
          <p:nvPr/>
        </p:nvSpPr>
        <p:spPr>
          <a:xfrm>
            <a:off x="5519118" y="2141083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786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6C9B0-99D6-D1DB-786C-701AF41A0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641F27BE-997D-102B-0F44-D80304807A8C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D302854D-C574-CC63-D4C7-4B051CA7C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20424D7-9B63-045B-A350-139D99BFD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980438"/>
            <a:ext cx="11692328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2</a:t>
            </a: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/ ما الحدث الذي يمثل قمة تعقد الأحداث في النص ؟ </a:t>
            </a:r>
          </a:p>
          <a:p>
            <a:pPr marL="0" indent="0">
              <a:buNone/>
            </a:pPr>
            <a:endParaRPr lang="ar-OM" sz="66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070E24CF-8209-E99D-CFD1-771DB9BED411}"/>
              </a:ext>
            </a:extLst>
          </p:cNvPr>
          <p:cNvSpPr txBox="1">
            <a:spLocks/>
          </p:cNvSpPr>
          <p:nvPr/>
        </p:nvSpPr>
        <p:spPr>
          <a:xfrm>
            <a:off x="449705" y="3429000"/>
            <a:ext cx="11092721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8000" b="1" dirty="0">
                <a:solidFill>
                  <a:schemeClr val="accent4">
                    <a:lumMod val="50000"/>
                  </a:schemeClr>
                </a:solidFill>
              </a:rPr>
              <a:t>عندما ركب عمار القارب (الحوت الكبير) و فقد السيطرة عليه و كاد أن يغرق</a:t>
            </a:r>
          </a:p>
        </p:txBody>
      </p:sp>
    </p:spTree>
    <p:extLst>
      <p:ext uri="{BB962C8B-B14F-4D97-AF65-F5344CB8AC3E}">
        <p14:creationId xmlns:p14="http://schemas.microsoft.com/office/powerpoint/2010/main" val="103134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D8A3D-6675-28CF-EF9C-EFC9854D4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6BAD29CD-9679-DC26-7961-C1509684C509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356464F0-199C-3E20-9F55-F14893C86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1B4DDBD-D1B4-9E11-4D4E-397A086FC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980438"/>
            <a:ext cx="11692328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2</a:t>
            </a:r>
            <a:r>
              <a:rPr lang="ar-OM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/ ما الحل الذي قدمه المؤلف ؟ </a:t>
            </a:r>
          </a:p>
          <a:p>
            <a:pPr marL="0" indent="0">
              <a:buNone/>
            </a:pPr>
            <a:endParaRPr lang="ar-OM" sz="80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81AAD761-1FEF-E321-56AC-A9BE5025DD4C}"/>
              </a:ext>
            </a:extLst>
          </p:cNvPr>
          <p:cNvSpPr txBox="1">
            <a:spLocks/>
          </p:cNvSpPr>
          <p:nvPr/>
        </p:nvSpPr>
        <p:spPr>
          <a:xfrm>
            <a:off x="464696" y="3429000"/>
            <a:ext cx="11167672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8000" b="1" dirty="0">
                <a:solidFill>
                  <a:schemeClr val="accent4">
                    <a:lumMod val="50000"/>
                  </a:schemeClr>
                </a:solidFill>
              </a:rPr>
              <a:t>قفز أحد الصيادين إلى البحر ورمى بطوق نجاة إلى عمار و سحبه الصيادون إلى قاربهم</a:t>
            </a:r>
          </a:p>
        </p:txBody>
      </p:sp>
    </p:spTree>
    <p:extLst>
      <p:ext uri="{BB962C8B-B14F-4D97-AF65-F5344CB8AC3E}">
        <p14:creationId xmlns:p14="http://schemas.microsoft.com/office/powerpoint/2010/main" val="88012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279E5-F76E-B39E-D381-781C633D2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31C55D0F-A6C9-89D0-A01B-D0FD5298BBAA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06D6C3A0-1A18-A2C1-4E4D-C84985EC8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061A3B4-8A8D-D847-A794-43FF8AA5D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980438"/>
            <a:ext cx="11692328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2</a:t>
            </a: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/ ما رأيك في الحل الذي أوجده الكاتب للعقدة( النهاية )؟ </a:t>
            </a:r>
          </a:p>
          <a:p>
            <a:pPr marL="0" indent="0">
              <a:buNone/>
            </a:pPr>
            <a:endParaRPr lang="ar-OM" sz="66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7FD177F4-1B10-A7AA-9522-40A37754BB33}"/>
              </a:ext>
            </a:extLst>
          </p:cNvPr>
          <p:cNvSpPr txBox="1">
            <a:spLocks/>
          </p:cNvSpPr>
          <p:nvPr/>
        </p:nvSpPr>
        <p:spPr>
          <a:xfrm>
            <a:off x="419725" y="3755174"/>
            <a:ext cx="11092721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8000" b="1" dirty="0">
                <a:solidFill>
                  <a:schemeClr val="accent4">
                    <a:lumMod val="50000"/>
                  </a:schemeClr>
                </a:solidFill>
              </a:rPr>
              <a:t>نهاية سعيدة و منطقية و ليست خيالية </a:t>
            </a:r>
          </a:p>
        </p:txBody>
      </p:sp>
    </p:spTree>
    <p:extLst>
      <p:ext uri="{BB962C8B-B14F-4D97-AF65-F5344CB8AC3E}">
        <p14:creationId xmlns:p14="http://schemas.microsoft.com/office/powerpoint/2010/main" val="111904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D076B-9381-8862-9604-69A43ABD0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D4D8B664-65F9-C92D-D87D-8B546876FADC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F4CD34AE-50B3-2D93-6C33-D69B9D95D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41A995C-636D-EABE-A9FF-E12352C24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980438"/>
            <a:ext cx="11692328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2</a:t>
            </a: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/ ما الدرس الذي </a:t>
            </a:r>
            <a:r>
              <a:rPr lang="ar-OM" sz="6600" b="1" dirty="0" err="1">
                <a:latin typeface="Tajawal" panose="00000500000000000000" pitchFamily="2" charset="-78"/>
                <a:cs typeface="Tajawal" panose="00000500000000000000" pitchFamily="2" charset="-78"/>
              </a:rPr>
              <a:t>استفاده</a:t>
            </a:r>
            <a:r>
              <a:rPr lang="ar-OM" sz="6600" b="1" dirty="0">
                <a:latin typeface="Tajawal" panose="00000500000000000000" pitchFamily="2" charset="-78"/>
                <a:cs typeface="Tajawal" panose="00000500000000000000" pitchFamily="2" charset="-78"/>
              </a:rPr>
              <a:t> عمار في نهاية القصة ؟</a:t>
            </a:r>
          </a:p>
          <a:p>
            <a:pPr marL="0" indent="0">
              <a:buNone/>
            </a:pPr>
            <a:endParaRPr lang="ar-OM" sz="66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276EC06D-6B9F-2FBA-7A66-DC6DA25DC5CB}"/>
              </a:ext>
            </a:extLst>
          </p:cNvPr>
          <p:cNvSpPr txBox="1">
            <a:spLocks/>
          </p:cNvSpPr>
          <p:nvPr/>
        </p:nvSpPr>
        <p:spPr>
          <a:xfrm>
            <a:off x="169888" y="3929449"/>
            <a:ext cx="11642362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4800" b="1" dirty="0">
                <a:solidFill>
                  <a:schemeClr val="accent4">
                    <a:lumMod val="50000"/>
                  </a:schemeClr>
                </a:solidFill>
              </a:rPr>
              <a:t>الاستماع لنصائح أصحاب الخبرة 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4800" b="1" dirty="0">
                <a:solidFill>
                  <a:schemeClr val="accent4">
                    <a:lumMod val="50000"/>
                  </a:schemeClr>
                </a:solidFill>
              </a:rPr>
              <a:t>عدم المخاطرة و المجازفة بتجربة أمور خطرة دون خبرة 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4800" b="1" dirty="0">
                <a:solidFill>
                  <a:schemeClr val="accent4">
                    <a:lumMod val="50000"/>
                  </a:schemeClr>
                </a:solidFill>
              </a:rPr>
              <a:t>ركوب البحر والغوص فيه يحتاج إلى دربة و تعلم 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ar-OM" sz="4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76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B985D-CA9F-B986-85F3-2ED610C2F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937A7E56-55E6-3EA6-8BA5-E329FE3CA2EF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5F8D123D-C534-0BB9-FFDA-078112764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516EC76-BEF6-660B-17AB-89D081A94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220" y="980438"/>
            <a:ext cx="11004029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1</a:t>
            </a:r>
            <a:r>
              <a:rPr lang="ar-OM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/ ما اسم القصة ؟ </a:t>
            </a:r>
          </a:p>
          <a:p>
            <a:pPr marL="0" indent="0">
              <a:buNone/>
            </a:pPr>
            <a:endParaRPr lang="ar-OM" sz="88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B459651A-8B40-F54D-607C-AD24593F9848}"/>
              </a:ext>
            </a:extLst>
          </p:cNvPr>
          <p:cNvSpPr txBox="1">
            <a:spLocks/>
          </p:cNvSpPr>
          <p:nvPr/>
        </p:nvSpPr>
        <p:spPr>
          <a:xfrm>
            <a:off x="2120482" y="3337302"/>
            <a:ext cx="8597485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13800" b="1" dirty="0">
                <a:solidFill>
                  <a:schemeClr val="accent4">
                    <a:lumMod val="50000"/>
                  </a:schemeClr>
                </a:solidFill>
              </a:rPr>
              <a:t>الصبي والبحر  </a:t>
            </a:r>
          </a:p>
        </p:txBody>
      </p:sp>
    </p:spTree>
    <p:extLst>
      <p:ext uri="{BB962C8B-B14F-4D97-AF65-F5344CB8AC3E}">
        <p14:creationId xmlns:p14="http://schemas.microsoft.com/office/powerpoint/2010/main" val="414086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2FC1F-8D8F-427F-0FCA-F12F67533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0E9F4618-F6A0-3888-1B96-AD712349C24D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6AB17101-4DA8-62BC-5BC4-B7A29A6C2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902A394-D4D7-8DDD-9A58-9A8766C20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220" y="980438"/>
            <a:ext cx="11004029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2</a:t>
            </a:r>
            <a:r>
              <a:rPr lang="ar-OM" sz="8800" b="1" dirty="0">
                <a:latin typeface="Tajawal" panose="00000500000000000000" pitchFamily="2" charset="-78"/>
                <a:cs typeface="Tajawal" panose="00000500000000000000" pitchFamily="2" charset="-78"/>
              </a:rPr>
              <a:t>/ ما اسم المؤلف ؟ </a:t>
            </a:r>
          </a:p>
          <a:p>
            <a:pPr marL="0" indent="0">
              <a:buNone/>
            </a:pPr>
            <a:endParaRPr lang="ar-OM" sz="88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DC23B041-E8F9-D9D9-2C7E-CD0D2426DB4F}"/>
              </a:ext>
            </a:extLst>
          </p:cNvPr>
          <p:cNvSpPr txBox="1">
            <a:spLocks/>
          </p:cNvSpPr>
          <p:nvPr/>
        </p:nvSpPr>
        <p:spPr>
          <a:xfrm>
            <a:off x="1685767" y="3277341"/>
            <a:ext cx="8597485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13800" b="1" dirty="0">
                <a:solidFill>
                  <a:schemeClr val="accent4">
                    <a:lumMod val="50000"/>
                  </a:schemeClr>
                </a:solidFill>
              </a:rPr>
              <a:t>أزهار أحمد</a:t>
            </a:r>
          </a:p>
        </p:txBody>
      </p:sp>
    </p:spTree>
    <p:extLst>
      <p:ext uri="{BB962C8B-B14F-4D97-AF65-F5344CB8AC3E}">
        <p14:creationId xmlns:p14="http://schemas.microsoft.com/office/powerpoint/2010/main" val="302051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44361-D8D8-6913-3851-F77DCEF8C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DD911D41-A775-0267-F4D3-1D83FAB1481C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B0312692-55A5-886B-39FE-51F0D0185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FAD2D2-8087-255A-9216-DC29FF67B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980438"/>
            <a:ext cx="11692328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1</a:t>
            </a:r>
            <a:r>
              <a:rPr lang="ar-OM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/ متى حدثت القصة ؟ </a:t>
            </a:r>
          </a:p>
          <a:p>
            <a:pPr marL="0" indent="0">
              <a:buNone/>
            </a:pPr>
            <a:endParaRPr lang="ar-OM" sz="80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92C6B1A0-1E25-8BDB-B70E-11C9B059A54B}"/>
              </a:ext>
            </a:extLst>
          </p:cNvPr>
          <p:cNvSpPr txBox="1">
            <a:spLocks/>
          </p:cNvSpPr>
          <p:nvPr/>
        </p:nvSpPr>
        <p:spPr>
          <a:xfrm>
            <a:off x="1797256" y="3429000"/>
            <a:ext cx="8597485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9600" b="1" dirty="0">
                <a:solidFill>
                  <a:schemeClr val="accent4">
                    <a:lumMod val="50000"/>
                  </a:schemeClr>
                </a:solidFill>
              </a:rPr>
              <a:t>نهار يوم شديد الحر قبل الغروب  </a:t>
            </a:r>
          </a:p>
        </p:txBody>
      </p:sp>
    </p:spTree>
    <p:extLst>
      <p:ext uri="{BB962C8B-B14F-4D97-AF65-F5344CB8AC3E}">
        <p14:creationId xmlns:p14="http://schemas.microsoft.com/office/powerpoint/2010/main" val="148370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1C389-28A2-239F-2046-CE8EA7BF1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98D2BE05-577B-56DC-E674-13CF8E582EE2}"/>
              </a:ext>
            </a:extLst>
          </p:cNvPr>
          <p:cNvSpPr txBox="1">
            <a:spLocks/>
          </p:cNvSpPr>
          <p:nvPr/>
        </p:nvSpPr>
        <p:spPr>
          <a:xfrm>
            <a:off x="-274820" y="2653152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FF0FD5D1-B79F-2337-B887-89D77216B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B5EA303-C1ED-BA34-AB80-B8545EC82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2" y="980438"/>
            <a:ext cx="11692328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2</a:t>
            </a:r>
            <a:r>
              <a:rPr lang="ar-OM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/ أين حدثت القصة ؟ </a:t>
            </a:r>
          </a:p>
          <a:p>
            <a:pPr marL="0" indent="0">
              <a:buNone/>
            </a:pPr>
            <a:endParaRPr lang="ar-OM" sz="80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7175C4A6-515E-B343-B0D1-1B5F19656E32}"/>
              </a:ext>
            </a:extLst>
          </p:cNvPr>
          <p:cNvSpPr txBox="1">
            <a:spLocks/>
          </p:cNvSpPr>
          <p:nvPr/>
        </p:nvSpPr>
        <p:spPr>
          <a:xfrm>
            <a:off x="1797256" y="2868225"/>
            <a:ext cx="8597485" cy="125998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13800" b="1" dirty="0">
                <a:solidFill>
                  <a:schemeClr val="accent4">
                    <a:lumMod val="50000"/>
                  </a:schemeClr>
                </a:solidFill>
              </a:rPr>
              <a:t>على شاطئ البحر </a:t>
            </a:r>
          </a:p>
        </p:txBody>
      </p:sp>
    </p:spTree>
    <p:extLst>
      <p:ext uri="{BB962C8B-B14F-4D97-AF65-F5344CB8AC3E}">
        <p14:creationId xmlns:p14="http://schemas.microsoft.com/office/powerpoint/2010/main" val="410766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AA8F3-670C-AB20-E183-85AC1B550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68DF9B24-13DE-0910-8C92-16C86555183A}"/>
              </a:ext>
            </a:extLst>
          </p:cNvPr>
          <p:cNvSpPr txBox="1">
            <a:spLocks/>
          </p:cNvSpPr>
          <p:nvPr/>
        </p:nvSpPr>
        <p:spPr>
          <a:xfrm>
            <a:off x="-274820" y="3153601"/>
            <a:ext cx="12741639" cy="4071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1" anchor="ctr">
            <a:normAutofit fontScale="97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    </a:t>
            </a: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1342F34C-D3F8-2BC6-59AA-5088CA5A3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المناقشة و التحليل: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E9D5AE3-EBCD-8C16-A127-8986D9606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984" y="681037"/>
            <a:ext cx="11004029" cy="15621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س</a:t>
            </a:r>
            <a:r>
              <a:rPr lang="en-US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3</a:t>
            </a:r>
            <a:r>
              <a:rPr lang="ar-OM" sz="8000" b="1" dirty="0">
                <a:latin typeface="Tajawal" panose="00000500000000000000" pitchFamily="2" charset="-78"/>
                <a:cs typeface="Tajawal" panose="00000500000000000000" pitchFamily="2" charset="-78"/>
              </a:rPr>
              <a:t>/ اذكر الشخصيات الواردة في القصة ؟ </a:t>
            </a:r>
          </a:p>
          <a:p>
            <a:pPr marL="0" indent="0">
              <a:buNone/>
            </a:pPr>
            <a:endParaRPr lang="ar-OM" sz="80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57518983-0E63-E04B-C90C-8D945118EE02}"/>
              </a:ext>
            </a:extLst>
          </p:cNvPr>
          <p:cNvSpPr txBox="1">
            <a:spLocks/>
          </p:cNvSpPr>
          <p:nvPr/>
        </p:nvSpPr>
        <p:spPr>
          <a:xfrm>
            <a:off x="419725" y="3473209"/>
            <a:ext cx="11004029" cy="16844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11500" b="1" dirty="0">
                <a:solidFill>
                  <a:schemeClr val="accent4">
                    <a:lumMod val="50000"/>
                  </a:schemeClr>
                </a:solidFill>
              </a:rPr>
              <a:t>عمار، العجوز، سالم، سعيد ، الصيادون</a:t>
            </a:r>
          </a:p>
        </p:txBody>
      </p:sp>
    </p:spTree>
    <p:extLst>
      <p:ext uri="{BB962C8B-B14F-4D97-AF65-F5344CB8AC3E}">
        <p14:creationId xmlns:p14="http://schemas.microsoft.com/office/powerpoint/2010/main" val="168587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CD053-0B9A-0A7B-5519-EC8C08E81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3AA941-B79D-E692-0F7A-2ACD6DE7B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مناقشة و تحليل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E118106-3221-E2F6-040C-18F67DDA2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46" y="1031146"/>
            <a:ext cx="113537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6600" b="1" dirty="0"/>
              <a:t>الفكرة العامة : 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F4502BE1-B876-55F7-5156-715E03953F80}"/>
              </a:ext>
            </a:extLst>
          </p:cNvPr>
          <p:cNvSpPr txBox="1">
            <a:spLocks/>
          </p:cNvSpPr>
          <p:nvPr/>
        </p:nvSpPr>
        <p:spPr>
          <a:xfrm>
            <a:off x="-137410" y="2214537"/>
            <a:ext cx="12466819" cy="16376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OM" sz="7200" b="1" dirty="0">
                <a:solidFill>
                  <a:schemeClr val="accent4">
                    <a:lumMod val="50000"/>
                  </a:schemeClr>
                </a:solidFill>
              </a:rPr>
              <a:t>ركوب البحر يحتاج إلى علم و مهارة </a:t>
            </a:r>
          </a:p>
        </p:txBody>
      </p:sp>
    </p:spTree>
    <p:extLst>
      <p:ext uri="{BB962C8B-B14F-4D97-AF65-F5344CB8AC3E}">
        <p14:creationId xmlns:p14="http://schemas.microsoft.com/office/powerpoint/2010/main" val="201468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7A14AC-B206-A61C-F858-22054B0E9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4820" y="41821"/>
            <a:ext cx="12741639" cy="63921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fontScale="90000"/>
          </a:bodyPr>
          <a:lstStyle/>
          <a:p>
            <a:r>
              <a:rPr lang="ar-OM" b="1" dirty="0"/>
              <a:t>    </a:t>
            </a:r>
            <a:r>
              <a:rPr lang="ar-OM" sz="4900" b="1" dirty="0"/>
              <a:t>ثروتي اللغوية :</a:t>
            </a:r>
            <a:endParaRPr lang="ar-OM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4E6108-72C5-D8D1-E0B0-7E4C31F92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794" y="866254"/>
            <a:ext cx="11623622" cy="435133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ar-OM" sz="4800" b="1" dirty="0"/>
              <a:t>مرادف كلمة ( المتناثرة ) : ....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OM" sz="4800" b="1" dirty="0"/>
              <a:t>معنى كلمة ( غمس) :...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OM" sz="4800" b="1" dirty="0"/>
              <a:t>في الصفحة الثانية كلمة معناها ( خبرة وتدريب ):...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OM" sz="4800" b="1" dirty="0"/>
              <a:t>في الصفحة الثانية كلمة معناها ( ثوب يحيط بالنصف الأسفل من الجسم ) : ...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OM" sz="4800" b="1" dirty="0"/>
              <a:t>مضاد كلمة ( غفلة ) : 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OM" sz="4800" b="1" dirty="0"/>
              <a:t>معنى ( يترنح ) :...</a:t>
            </a:r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B274600C-09E0-BC84-BCA4-256C41B4135A}"/>
              </a:ext>
            </a:extLst>
          </p:cNvPr>
          <p:cNvSpPr txBox="1">
            <a:spLocks/>
          </p:cNvSpPr>
          <p:nvPr/>
        </p:nvSpPr>
        <p:spPr>
          <a:xfrm>
            <a:off x="3807502" y="866255"/>
            <a:ext cx="2034414" cy="63921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4800" b="1" dirty="0">
                <a:solidFill>
                  <a:schemeClr val="accent4">
                    <a:lumMod val="50000"/>
                  </a:schemeClr>
                </a:solidFill>
              </a:rPr>
              <a:t>المتفرقة</a:t>
            </a:r>
          </a:p>
        </p:txBody>
      </p:sp>
      <p:sp>
        <p:nvSpPr>
          <p:cNvPr id="5" name="عنصر نائب للمحتوى 2">
            <a:extLst>
              <a:ext uri="{FF2B5EF4-FFF2-40B4-BE49-F238E27FC236}">
                <a16:creationId xmlns:a16="http://schemas.microsoft.com/office/drawing/2014/main" id="{AE35E106-C400-2569-35EA-AD0699C99CBB}"/>
              </a:ext>
            </a:extLst>
          </p:cNvPr>
          <p:cNvSpPr txBox="1">
            <a:spLocks/>
          </p:cNvSpPr>
          <p:nvPr/>
        </p:nvSpPr>
        <p:spPr>
          <a:xfrm>
            <a:off x="5078792" y="1690688"/>
            <a:ext cx="2034414" cy="63921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4800" b="1" dirty="0">
                <a:solidFill>
                  <a:schemeClr val="accent4">
                    <a:lumMod val="50000"/>
                  </a:schemeClr>
                </a:solidFill>
              </a:rPr>
              <a:t>غمره</a:t>
            </a:r>
          </a:p>
        </p:txBody>
      </p:sp>
      <p:sp>
        <p:nvSpPr>
          <p:cNvPr id="6" name="عنصر نائب للمحتوى 2">
            <a:extLst>
              <a:ext uri="{FF2B5EF4-FFF2-40B4-BE49-F238E27FC236}">
                <a16:creationId xmlns:a16="http://schemas.microsoft.com/office/drawing/2014/main" id="{BAFE42BB-98CD-1115-7483-001283D06984}"/>
              </a:ext>
            </a:extLst>
          </p:cNvPr>
          <p:cNvSpPr txBox="1">
            <a:spLocks/>
          </p:cNvSpPr>
          <p:nvPr/>
        </p:nvSpPr>
        <p:spPr>
          <a:xfrm>
            <a:off x="227352" y="2402707"/>
            <a:ext cx="2034414" cy="63921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5400" b="1" dirty="0">
                <a:solidFill>
                  <a:schemeClr val="accent4">
                    <a:lumMod val="50000"/>
                  </a:schemeClr>
                </a:solidFill>
              </a:rPr>
              <a:t>دُربة</a:t>
            </a:r>
          </a:p>
        </p:txBody>
      </p:sp>
      <p:sp>
        <p:nvSpPr>
          <p:cNvPr id="7" name="عنصر نائب للمحتوى 2">
            <a:extLst>
              <a:ext uri="{FF2B5EF4-FFF2-40B4-BE49-F238E27FC236}">
                <a16:creationId xmlns:a16="http://schemas.microsoft.com/office/drawing/2014/main" id="{EF596DC1-7F65-F15F-257A-89E839A94A90}"/>
              </a:ext>
            </a:extLst>
          </p:cNvPr>
          <p:cNvSpPr txBox="1">
            <a:spLocks/>
          </p:cNvSpPr>
          <p:nvPr/>
        </p:nvSpPr>
        <p:spPr>
          <a:xfrm>
            <a:off x="5653790" y="3865381"/>
            <a:ext cx="2034414" cy="63921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5400" b="1" dirty="0">
                <a:solidFill>
                  <a:schemeClr val="accent4">
                    <a:lumMod val="50000"/>
                  </a:schemeClr>
                </a:solidFill>
              </a:rPr>
              <a:t>أُزُرًا</a:t>
            </a:r>
          </a:p>
        </p:txBody>
      </p:sp>
      <p:sp>
        <p:nvSpPr>
          <p:cNvPr id="8" name="عنصر نائب للمحتوى 2">
            <a:extLst>
              <a:ext uri="{FF2B5EF4-FFF2-40B4-BE49-F238E27FC236}">
                <a16:creationId xmlns:a16="http://schemas.microsoft.com/office/drawing/2014/main" id="{368E6401-9DEC-4F94-715B-D5C00DD1B4F4}"/>
              </a:ext>
            </a:extLst>
          </p:cNvPr>
          <p:cNvSpPr txBox="1">
            <a:spLocks/>
          </p:cNvSpPr>
          <p:nvPr/>
        </p:nvSpPr>
        <p:spPr>
          <a:xfrm>
            <a:off x="3312826" y="4681305"/>
            <a:ext cx="3800380" cy="63921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5400" b="1" dirty="0">
                <a:solidFill>
                  <a:schemeClr val="accent4">
                    <a:lumMod val="50000"/>
                  </a:schemeClr>
                </a:solidFill>
              </a:rPr>
              <a:t>التنبه ، </a:t>
            </a:r>
            <a:r>
              <a:rPr lang="ar-OM" sz="5400" b="1" dirty="0" err="1">
                <a:solidFill>
                  <a:schemeClr val="accent4">
                    <a:lumMod val="50000"/>
                  </a:schemeClr>
                </a:solidFill>
              </a:rPr>
              <a:t>اليقضة</a:t>
            </a:r>
            <a:r>
              <a:rPr lang="ar-OM" sz="54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9" name="عنصر نائب للمحتوى 2">
            <a:extLst>
              <a:ext uri="{FF2B5EF4-FFF2-40B4-BE49-F238E27FC236}">
                <a16:creationId xmlns:a16="http://schemas.microsoft.com/office/drawing/2014/main" id="{95C7426D-ECE2-2E48-C076-CDA9A008E940}"/>
              </a:ext>
            </a:extLst>
          </p:cNvPr>
          <p:cNvSpPr txBox="1">
            <a:spLocks/>
          </p:cNvSpPr>
          <p:nvPr/>
        </p:nvSpPr>
        <p:spPr>
          <a:xfrm>
            <a:off x="6253397" y="5491192"/>
            <a:ext cx="2034414" cy="63921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5400" b="1" dirty="0">
                <a:solidFill>
                  <a:schemeClr val="accent4">
                    <a:lumMod val="50000"/>
                  </a:schemeClr>
                </a:solidFill>
              </a:rPr>
              <a:t>يتمايل</a:t>
            </a:r>
          </a:p>
        </p:txBody>
      </p:sp>
    </p:spTree>
    <p:extLst>
      <p:ext uri="{BB962C8B-B14F-4D97-AF65-F5344CB8AC3E}">
        <p14:creationId xmlns:p14="http://schemas.microsoft.com/office/powerpoint/2010/main" val="364498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