
<file path=[Content_Types].xml><?xml version="1.0" encoding="utf-8"?>
<Types xmlns="http://schemas.openxmlformats.org/package/2006/content-types">
  <Default ContentType="image/vnd.ms-photo" Extension="wdp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tableStyles+xml" PartName="/ppt/tableStyles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defaultTextStyle>
    <a:defPPr lvl="0">
      <a:defRPr lang="ar-OM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b="0" g="0" r="0"/>
        </a:fontRef>
        <a:schemeClr val="tx1"/>
      </a:tcTxStyle>
      <a:tcStyle>
        <a:tcBdr>
          <a:left>
            <a:ln cmpd="sng" w="12700">
              <a:solidFill>
                <a:schemeClr val="tx1"/>
              </a:solidFill>
            </a:ln>
          </a:left>
          <a:right>
            <a:ln cmpd="sng" w="12700">
              <a:solidFill>
                <a:schemeClr val="tx1"/>
              </a:solidFill>
            </a:ln>
          </a:right>
          <a:top>
            <a:ln cmpd="sng" w="12700">
              <a:solidFill>
                <a:schemeClr val="tx1"/>
              </a:solidFill>
            </a:ln>
          </a:top>
          <a:bottom>
            <a:ln cmpd="sng" w="12700">
              <a:solidFill>
                <a:schemeClr val="tx1"/>
              </a:solidFill>
            </a:ln>
          </a:bottom>
          <a:insideH>
            <a:ln cmpd="sng" w="12700">
              <a:solidFill>
                <a:schemeClr val="tx1"/>
              </a:solidFill>
            </a:ln>
          </a:insideH>
          <a:insideV>
            <a:ln cmpd="sng" w="12700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tableStyles" Target="tableStyle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32F8-3ED1-4217-A545-26CBDC9316C2}" type="datetimeFigureOut">
              <a:rPr lang="ar-OM" smtClean="0"/>
              <a:t>23/03/1446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996C-EC14-4D5D-A419-621B524A1DFE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32F8-3ED1-4217-A545-26CBDC9316C2}" type="datetimeFigureOut">
              <a:rPr lang="ar-OM" smtClean="0"/>
              <a:t>23/03/1446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996C-EC14-4D5D-A419-621B524A1DFE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32F8-3ED1-4217-A545-26CBDC9316C2}" type="datetimeFigureOut">
              <a:rPr lang="ar-OM" smtClean="0"/>
              <a:t>23/03/1446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996C-EC14-4D5D-A419-621B524A1DFE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32F8-3ED1-4217-A545-26CBDC9316C2}" type="datetimeFigureOut">
              <a:rPr lang="ar-OM" smtClean="0"/>
              <a:t>23/03/1446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996C-EC14-4D5D-A419-621B524A1DFE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32F8-3ED1-4217-A545-26CBDC9316C2}" type="datetimeFigureOut">
              <a:rPr lang="ar-OM" smtClean="0"/>
              <a:t>23/03/1446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996C-EC14-4D5D-A419-621B524A1DFE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32F8-3ED1-4217-A545-26CBDC9316C2}" type="datetimeFigureOut">
              <a:rPr lang="ar-OM" smtClean="0"/>
              <a:t>23/03/1446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996C-EC14-4D5D-A419-621B524A1DFE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32F8-3ED1-4217-A545-26CBDC9316C2}" type="datetimeFigureOut">
              <a:rPr lang="ar-OM" smtClean="0"/>
              <a:t>23/03/1446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996C-EC14-4D5D-A419-621B524A1DFE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32F8-3ED1-4217-A545-26CBDC9316C2}" type="datetimeFigureOut">
              <a:rPr lang="ar-OM" smtClean="0"/>
              <a:t>23/03/1446</a:t>
            </a:fld>
            <a:endParaRPr lang="ar-OM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996C-EC14-4D5D-A419-621B524A1DFE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32F8-3ED1-4217-A545-26CBDC9316C2}" type="datetimeFigureOut">
              <a:rPr lang="ar-OM" smtClean="0"/>
              <a:t>23/03/1446</a:t>
            </a:fld>
            <a:endParaRPr lang="ar-OM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996C-EC14-4D5D-A419-621B524A1DFE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32F8-3ED1-4217-A545-26CBDC9316C2}" type="datetimeFigureOut">
              <a:rPr lang="ar-OM" smtClean="0"/>
              <a:t>23/03/1446</a:t>
            </a:fld>
            <a:endParaRPr lang="ar-OM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996C-EC14-4D5D-A419-621B524A1DFE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32F8-3ED1-4217-A545-26CBDC9316C2}" type="datetimeFigureOut">
              <a:rPr lang="ar-OM" smtClean="0"/>
              <a:t>23/03/1446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996C-EC14-4D5D-A419-621B524A1DFE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32F8-3ED1-4217-A545-26CBDC9316C2}" type="datetimeFigureOut">
              <a:rPr lang="ar-OM" smtClean="0"/>
              <a:t>23/03/1446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996C-EC14-4D5D-A419-621B524A1DFE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OM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32F8-3ED1-4217-A545-26CBDC9316C2}" type="datetimeFigureOut">
              <a:rPr lang="ar-OM" smtClean="0"/>
              <a:t>23/03/1446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996C-EC14-4D5D-A419-621B524A1DFE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32F8-3ED1-4217-A545-26CBDC9316C2}" type="datetimeFigureOut">
              <a:rPr lang="ar-OM" smtClean="0"/>
              <a:t>23/03/1446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996C-EC14-4D5D-A419-621B524A1DFE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32F8-3ED1-4217-A545-26CBDC9316C2}" type="datetimeFigureOut">
              <a:rPr lang="ar-OM" smtClean="0"/>
              <a:t>23/03/1446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996C-EC14-4D5D-A419-621B524A1DFE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32F8-3ED1-4217-A545-26CBDC9316C2}" type="datetimeFigureOut">
              <a:rPr lang="ar-OM" smtClean="0"/>
              <a:t>23/03/1446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996C-EC14-4D5D-A419-621B524A1DFE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32F8-3ED1-4217-A545-26CBDC9316C2}" type="datetimeFigureOut">
              <a:rPr lang="ar-OM" smtClean="0"/>
              <a:t>23/03/1446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996C-EC14-4D5D-A419-621B524A1DFE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32F8-3ED1-4217-A545-26CBDC9316C2}" type="datetimeFigureOut">
              <a:rPr lang="ar-OM" smtClean="0"/>
              <a:t>23/03/1446</a:t>
            </a:fld>
            <a:endParaRPr lang="ar-OM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996C-EC14-4D5D-A419-621B524A1DFE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32F8-3ED1-4217-A545-26CBDC9316C2}" type="datetimeFigureOut">
              <a:rPr lang="ar-OM" smtClean="0"/>
              <a:t>23/03/1446</a:t>
            </a:fld>
            <a:endParaRPr lang="ar-OM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996C-EC14-4D5D-A419-621B524A1DFE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32F8-3ED1-4217-A545-26CBDC9316C2}" type="datetimeFigureOut">
              <a:rPr lang="ar-OM" smtClean="0"/>
              <a:t>23/03/1446</a:t>
            </a:fld>
            <a:endParaRPr lang="ar-OM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996C-EC14-4D5D-A419-621B524A1DFE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32F8-3ED1-4217-A545-26CBDC9316C2}" type="datetimeFigureOut">
              <a:rPr lang="ar-OM" smtClean="0"/>
              <a:t>23/03/1446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996C-EC14-4D5D-A419-621B524A1DFE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OM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32F8-3ED1-4217-A545-26CBDC9316C2}" type="datetimeFigureOut">
              <a:rPr lang="ar-OM" smtClean="0"/>
              <a:t>23/03/1446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996C-EC14-4D5D-A419-621B524A1DFE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AE32F8-3ED1-4217-A545-26CBDC9316C2}" type="datetimeFigureOut">
              <a:rPr lang="ar-OM" smtClean="0"/>
              <a:t>23/03/1446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3A996C-EC14-4D5D-A419-621B524A1DFE}" type="slidenum">
              <a:rPr lang="ar-OM" smtClean="0"/>
              <a:t>‹#›</a:t>
            </a:fld>
            <a:endParaRPr lang="ar-O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OM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AE32F8-3ED1-4217-A545-26CBDC9316C2}" type="datetimeFigureOut">
              <a:rPr lang="ar-OM" smtClean="0"/>
              <a:t>23/03/1446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3A996C-EC14-4D5D-A419-621B524A1DFE}" type="slidenum">
              <a:rPr lang="ar-OM" smtClean="0"/>
              <a:t>‹#›</a:t>
            </a:fld>
            <a:endParaRPr lang="ar-O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OM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مجموعة 15"/>
          <p:cNvGrpSpPr/>
          <p:nvPr/>
        </p:nvGrpSpPr>
        <p:grpSpPr>
          <a:xfrm>
            <a:off x="9506917" y="1765164"/>
            <a:ext cx="2029838" cy="2553469"/>
            <a:chOff x="9542209" y="-914551"/>
            <a:chExt cx="2177204" cy="2738851"/>
          </a:xfrm>
        </p:grpSpPr>
        <p:pic>
          <p:nvPicPr>
            <p:cNvPr id="13" name="صورة 12" descr="صورة تحتوي على قطة, رسوم متحركة, قصاصة فنية&#10;&#10;تم إنشاء الوصف تلقائياً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9" t="1483" r="4800" b="3607"/>
            <a:stretch>
              <a:fillRect/>
            </a:stretch>
          </p:blipFill>
          <p:spPr>
            <a:xfrm>
              <a:off x="9542209" y="-914551"/>
              <a:ext cx="2177204" cy="2738851"/>
            </a:xfrm>
            <a:prstGeom prst="rect">
              <a:avLst/>
            </a:prstGeom>
          </p:spPr>
        </p:pic>
        <p:sp>
          <p:nvSpPr>
            <p:cNvPr id="15" name="مربع نص 14"/>
            <p:cNvSpPr txBox="1"/>
            <p:nvPr/>
          </p:nvSpPr>
          <p:spPr>
            <a:xfrm>
              <a:off x="9871269" y="288451"/>
              <a:ext cx="1519084" cy="82530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850265">
                <a:spcAft>
                  <a:spcPts val="600"/>
                </a:spcAft>
              </a:pPr>
              <a:r>
                <a:rPr lang="ar-OM" sz="4400" b="1" kern="1200" dirty="0">
                  <a:solidFill>
                    <a:srgbClr val="C00000"/>
                  </a:solidFill>
                  <a:latin typeface="+mn-lt"/>
                  <a:ea typeface="+mn-ea"/>
                  <a:cs typeface="Mudir MT" pitchFamily="2" charset="-78"/>
                </a:rPr>
                <a:t>ا</a:t>
              </a:r>
              <a:r>
                <a:rPr lang="ar-OM" sz="4400" b="1" kern="1200" dirty="0">
                  <a:solidFill>
                    <a:schemeClr val="tx1"/>
                  </a:solidFill>
                  <a:latin typeface="+mn-lt"/>
                  <a:ea typeface="+mn-ea"/>
                  <a:cs typeface="Mudir MT" pitchFamily="2" charset="-78"/>
                </a:rPr>
                <a:t>ل</a:t>
              </a:r>
              <a:r>
                <a:rPr lang="ar-OM" sz="4400" b="1" dirty="0">
                  <a:cs typeface="Mudir MT" pitchFamily="2" charset="-78"/>
                </a:rPr>
                <a:t>نور</a:t>
              </a:r>
              <a:r>
                <a:rPr lang="ar-OM" sz="3200" b="1" kern="1200" dirty="0">
                  <a:solidFill>
                    <a:schemeClr val="tx1"/>
                  </a:solidFill>
                  <a:latin typeface="+mn-lt"/>
                  <a:ea typeface="+mn-ea"/>
                  <a:cs typeface="Mudir MT" pitchFamily="2" charset="-78"/>
                </a:rPr>
                <a:t> </a:t>
              </a:r>
              <a:endParaRPr lang="ar-OM" sz="3200" b="1" dirty="0">
                <a:cs typeface="Mudir MT" pitchFamily="2" charset="-78"/>
              </a:endParaRPr>
            </a:p>
          </p:txBody>
        </p:sp>
      </p:grpSp>
      <p:grpSp>
        <p:nvGrpSpPr>
          <p:cNvPr id="17" name="مجموعة 16"/>
          <p:cNvGrpSpPr/>
          <p:nvPr/>
        </p:nvGrpSpPr>
        <p:grpSpPr>
          <a:xfrm>
            <a:off x="820077" y="567932"/>
            <a:ext cx="2021688" cy="2543217"/>
            <a:chOff x="8162336" y="1213717"/>
            <a:chExt cx="2177204" cy="2738851"/>
          </a:xfrm>
        </p:grpSpPr>
        <p:pic>
          <p:nvPicPr>
            <p:cNvPr id="18" name="صورة 17" descr="صورة تحتوي على قطة, رسوم متحركة, قصاصة فنية&#10;&#10;تم إنشاء الوصف تلقائياً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9" t="1483" r="4800" b="3607"/>
            <a:stretch>
              <a:fillRect/>
            </a:stretch>
          </p:blipFill>
          <p:spPr>
            <a:xfrm>
              <a:off x="8162336" y="1213717"/>
              <a:ext cx="2177204" cy="2738851"/>
            </a:xfrm>
            <a:prstGeom prst="rect">
              <a:avLst/>
            </a:prstGeom>
          </p:spPr>
        </p:pic>
        <p:sp>
          <p:nvSpPr>
            <p:cNvPr id="20" name="مربع نص 19"/>
            <p:cNvSpPr txBox="1"/>
            <p:nvPr/>
          </p:nvSpPr>
          <p:spPr>
            <a:xfrm>
              <a:off x="8446426" y="2418978"/>
              <a:ext cx="1519084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841375">
                <a:spcAft>
                  <a:spcPts val="600"/>
                </a:spcAft>
              </a:pPr>
              <a:r>
                <a:rPr lang="ar-OM" sz="4415" b="1" kern="1200" dirty="0">
                  <a:solidFill>
                    <a:schemeClr val="tx1"/>
                  </a:solidFill>
                  <a:latin typeface="+mn-lt"/>
                  <a:ea typeface="+mn-ea"/>
                  <a:cs typeface="Mudir MT" pitchFamily="2" charset="-78"/>
                </a:rPr>
                <a:t>دفْ</a:t>
              </a:r>
              <a:r>
                <a:rPr lang="ar-OM" sz="4415" b="1" kern="1200" dirty="0">
                  <a:solidFill>
                    <a:srgbClr val="C00000"/>
                  </a:solidFill>
                  <a:latin typeface="+mn-lt"/>
                  <a:ea typeface="+mn-ea"/>
                  <a:cs typeface="Mudir MT" pitchFamily="2" charset="-78"/>
                </a:rPr>
                <a:t>ء</a:t>
              </a:r>
              <a:r>
                <a:rPr lang="ar-OM" sz="4415" b="1" kern="1200" dirty="0">
                  <a:solidFill>
                    <a:schemeClr val="tx1"/>
                  </a:solidFill>
                  <a:latin typeface="+mn-lt"/>
                  <a:ea typeface="+mn-ea"/>
                  <a:cs typeface="Mudir MT" pitchFamily="2" charset="-78"/>
                </a:rPr>
                <a:t> </a:t>
              </a:r>
              <a:endParaRPr lang="ar-OM" sz="4800" b="1" dirty="0">
                <a:cs typeface="Mudir MT" pitchFamily="2" charset="-78"/>
              </a:endParaRPr>
            </a:p>
          </p:txBody>
        </p:sp>
      </p:grpSp>
      <p:grpSp>
        <p:nvGrpSpPr>
          <p:cNvPr id="22" name="مجموعة 21"/>
          <p:cNvGrpSpPr/>
          <p:nvPr/>
        </p:nvGrpSpPr>
        <p:grpSpPr>
          <a:xfrm>
            <a:off x="3718709" y="3678923"/>
            <a:ext cx="2023791" cy="2545862"/>
            <a:chOff x="8162336" y="1213717"/>
            <a:chExt cx="2177204" cy="2738851"/>
          </a:xfrm>
        </p:grpSpPr>
        <p:pic>
          <p:nvPicPr>
            <p:cNvPr id="23" name="صورة 22" descr="صورة تحتوي على قطة, رسوم متحركة, قصاصة فنية&#10;&#10;تم إنشاء الوصف تلقائياً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9" t="1483" r="4800" b="3607"/>
            <a:stretch>
              <a:fillRect/>
            </a:stretch>
          </p:blipFill>
          <p:spPr>
            <a:xfrm>
              <a:off x="8162336" y="1213717"/>
              <a:ext cx="2177204" cy="2738851"/>
            </a:xfrm>
            <a:prstGeom prst="rect">
              <a:avLst/>
            </a:prstGeom>
          </p:spPr>
        </p:pic>
        <p:sp>
          <p:nvSpPr>
            <p:cNvPr id="24" name="مربع نص 23"/>
            <p:cNvSpPr txBox="1"/>
            <p:nvPr/>
          </p:nvSpPr>
          <p:spPr>
            <a:xfrm>
              <a:off x="8446426" y="2418978"/>
              <a:ext cx="1519084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841375">
                <a:spcAft>
                  <a:spcPts val="600"/>
                </a:spcAft>
              </a:pPr>
              <a:r>
                <a:rPr lang="ar-OM" sz="4415" b="1" kern="1200" dirty="0">
                  <a:solidFill>
                    <a:schemeClr val="tx1"/>
                  </a:solidFill>
                  <a:latin typeface="+mn-lt"/>
                  <a:ea typeface="+mn-ea"/>
                  <a:cs typeface="Mudir MT" pitchFamily="2" charset="-78"/>
                </a:rPr>
                <a:t>ف</a:t>
              </a:r>
              <a:r>
                <a:rPr lang="ar-OM" sz="4415" b="1" kern="1200" dirty="0">
                  <a:solidFill>
                    <a:srgbClr val="C00000"/>
                  </a:solidFill>
                  <a:latin typeface="+mn-lt"/>
                  <a:ea typeface="+mn-ea"/>
                  <a:cs typeface="Mudir MT" pitchFamily="2" charset="-78"/>
                </a:rPr>
                <a:t>أ</a:t>
              </a:r>
              <a:r>
                <a:rPr lang="ar-OM" sz="4415" b="1" kern="1200" dirty="0">
                  <a:solidFill>
                    <a:schemeClr val="tx1"/>
                  </a:solidFill>
                  <a:latin typeface="+mn-lt"/>
                  <a:ea typeface="+mn-ea"/>
                  <a:cs typeface="Mudir MT" pitchFamily="2" charset="-78"/>
                </a:rPr>
                <a:t>س</a:t>
              </a:r>
              <a:endParaRPr lang="ar-OM" sz="4800" b="1" dirty="0">
                <a:cs typeface="Mudir MT" pitchFamily="2" charset="-78"/>
              </a:endParaRPr>
            </a:p>
          </p:txBody>
        </p:sp>
      </p:grpSp>
      <p:grpSp>
        <p:nvGrpSpPr>
          <p:cNvPr id="25" name="مجموعة 24"/>
          <p:cNvGrpSpPr/>
          <p:nvPr/>
        </p:nvGrpSpPr>
        <p:grpSpPr>
          <a:xfrm>
            <a:off x="6528454" y="1687102"/>
            <a:ext cx="2021688" cy="2543217"/>
            <a:chOff x="8162336" y="1213717"/>
            <a:chExt cx="2177204" cy="2738851"/>
          </a:xfrm>
        </p:grpSpPr>
        <p:pic>
          <p:nvPicPr>
            <p:cNvPr id="26" name="صورة 25" descr="صورة تحتوي على قطة, رسوم متحركة, قصاصة فنية&#10;&#10;تم إنشاء الوصف تلقائياً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9" t="1483" r="4800" b="3607"/>
            <a:stretch>
              <a:fillRect/>
            </a:stretch>
          </p:blipFill>
          <p:spPr>
            <a:xfrm>
              <a:off x="8162336" y="1213717"/>
              <a:ext cx="2177204" cy="2738851"/>
            </a:xfrm>
            <a:prstGeom prst="rect">
              <a:avLst/>
            </a:prstGeom>
          </p:spPr>
        </p:pic>
        <p:sp>
          <p:nvSpPr>
            <p:cNvPr id="27" name="مربع نص 26"/>
            <p:cNvSpPr txBox="1"/>
            <p:nvPr/>
          </p:nvSpPr>
          <p:spPr>
            <a:xfrm>
              <a:off x="8446426" y="2418978"/>
              <a:ext cx="1519084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841375">
                <a:spcAft>
                  <a:spcPts val="600"/>
                </a:spcAft>
              </a:pPr>
              <a:r>
                <a:rPr lang="ar-OM" sz="4415" b="1" kern="1200" dirty="0">
                  <a:solidFill>
                    <a:srgbClr val="C00000"/>
                  </a:solidFill>
                  <a:latin typeface="+mn-lt"/>
                  <a:ea typeface="+mn-ea"/>
                  <a:cs typeface="Mudir MT" pitchFamily="2" charset="-78"/>
                </a:rPr>
                <a:t>أ</a:t>
              </a:r>
              <a:r>
                <a:rPr lang="ar-OM" sz="4415" b="1" kern="1200" dirty="0">
                  <a:solidFill>
                    <a:schemeClr val="tx1"/>
                  </a:solidFill>
                  <a:latin typeface="+mn-lt"/>
                  <a:ea typeface="+mn-ea"/>
                  <a:cs typeface="Mudir MT" pitchFamily="2" charset="-78"/>
                </a:rPr>
                <a:t>حلام </a:t>
              </a:r>
              <a:endParaRPr lang="ar-OM" sz="4800" b="1" dirty="0">
                <a:cs typeface="Mudir MT" pitchFamily="2" charset="-78"/>
              </a:endParaRPr>
            </a:p>
          </p:txBody>
        </p:sp>
      </p:grpSp>
      <p:sp>
        <p:nvSpPr>
          <p:cNvPr id="28" name="مربع نص 27"/>
          <p:cNvSpPr txBox="1"/>
          <p:nvPr/>
        </p:nvSpPr>
        <p:spPr>
          <a:xfrm>
            <a:off x="2841765" y="1515977"/>
            <a:ext cx="2912041" cy="707886"/>
          </a:xfrm>
          <a:prstGeom prst="rect">
            <a:avLst/>
          </a:prstGeom>
          <a:solidFill>
            <a:srgbClr val="FEF896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4000" dirty="0"/>
              <a:t>همزة متطرفة</a:t>
            </a:r>
            <a:endParaRPr lang="ar-OM" sz="3200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674632" y="4634137"/>
            <a:ext cx="2912041" cy="707886"/>
          </a:xfrm>
          <a:prstGeom prst="rect">
            <a:avLst/>
          </a:prstGeom>
          <a:solidFill>
            <a:srgbClr val="FEF896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4000" dirty="0"/>
              <a:t>همزة متوسطة</a:t>
            </a:r>
            <a:endParaRPr lang="ar-OM" sz="3200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6897070" y="667853"/>
            <a:ext cx="3615432" cy="707886"/>
          </a:xfrm>
          <a:prstGeom prst="rect">
            <a:avLst/>
          </a:prstGeom>
          <a:solidFill>
            <a:srgbClr val="FEF896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4000" dirty="0"/>
              <a:t>همزة في أول الكلمة </a:t>
            </a:r>
            <a:endParaRPr lang="ar-OM" sz="3200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6685931" y="4494942"/>
            <a:ext cx="1881342" cy="707886"/>
          </a:xfrm>
          <a:prstGeom prst="rect">
            <a:avLst/>
          </a:prstGeom>
          <a:solidFill>
            <a:srgbClr val="FEA32C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4000" dirty="0"/>
              <a:t>همزة قطع</a:t>
            </a:r>
            <a:endParaRPr lang="ar-OM" sz="3200" dirty="0"/>
          </a:p>
        </p:txBody>
      </p:sp>
      <p:sp>
        <p:nvSpPr>
          <p:cNvPr id="33" name="مربع نص 32"/>
          <p:cNvSpPr txBox="1"/>
          <p:nvPr/>
        </p:nvSpPr>
        <p:spPr>
          <a:xfrm>
            <a:off x="9274702" y="4494942"/>
            <a:ext cx="2242666" cy="707886"/>
          </a:xfrm>
          <a:prstGeom prst="rect">
            <a:avLst/>
          </a:prstGeom>
          <a:solidFill>
            <a:srgbClr val="FEA32C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4000" dirty="0"/>
              <a:t>همزة وصل</a:t>
            </a:r>
            <a:endParaRPr lang="ar-OM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D5A12595-92F6-85BE-9357-7E7D8B6FCE2C}"/>
              </a:ext>
            </a:extLst>
          </p:cNvPr>
          <p:cNvGraphicFramePr>
            <a:graphicFrameLocks noGrp="1"/>
          </p:cNvGraphicFramePr>
          <p:nvPr/>
        </p:nvGraphicFramePr>
        <p:xfrm>
          <a:off x="125732" y="2173405"/>
          <a:ext cx="8073503" cy="461405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67259">
                  <a:extLst>
                    <a:ext uri="{9D8B030D-6E8A-4147-A177-3AD203B41FA5}">
                      <a16:colId xmlns:a16="http://schemas.microsoft.com/office/drawing/2014/main" val="3398386294"/>
                    </a:ext>
                  </a:extLst>
                </a:gridCol>
                <a:gridCol w="2369492">
                  <a:extLst>
                    <a:ext uri="{9D8B030D-6E8A-4147-A177-3AD203B41FA5}">
                      <a16:colId xmlns:a16="http://schemas.microsoft.com/office/drawing/2014/main" val="4021920261"/>
                    </a:ext>
                  </a:extLst>
                </a:gridCol>
                <a:gridCol w="2018376">
                  <a:extLst>
                    <a:ext uri="{9D8B030D-6E8A-4147-A177-3AD203B41FA5}">
                      <a16:colId xmlns:a16="http://schemas.microsoft.com/office/drawing/2014/main" val="1560413107"/>
                    </a:ext>
                  </a:extLst>
                </a:gridCol>
                <a:gridCol w="2018376">
                  <a:extLst>
                    <a:ext uri="{9D8B030D-6E8A-4147-A177-3AD203B41FA5}">
                      <a16:colId xmlns:a16="http://schemas.microsoft.com/office/drawing/2014/main" val="3018250042"/>
                    </a:ext>
                  </a:extLst>
                </a:gridCol>
              </a:tblGrid>
              <a:tr h="733835">
                <a:tc>
                  <a:txBody>
                    <a:bodyPr/>
                    <a:lstStyle/>
                    <a:p>
                      <a:pPr rtl="1"/>
                      <a:r>
                        <a:rPr lang="ar-OM" sz="2800" dirty="0"/>
                        <a:t>الكلمة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OM" sz="2800" dirty="0"/>
                        <a:t>شكلها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OM" sz="2800" dirty="0"/>
                        <a:t>نطق في أول الكلام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OM" sz="2800" dirty="0"/>
                        <a:t>نطق في وصل الكلام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416945"/>
                  </a:ext>
                </a:extLst>
              </a:tr>
              <a:tr h="733835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049684"/>
                  </a:ext>
                </a:extLst>
              </a:tr>
              <a:tr h="733835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41251"/>
                  </a:ext>
                </a:extLst>
              </a:tr>
              <a:tr h="733835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076763"/>
                  </a:ext>
                </a:extLst>
              </a:tr>
              <a:tr h="733835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331582"/>
                  </a:ext>
                </a:extLst>
              </a:tr>
              <a:tr h="733835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617078"/>
                  </a:ext>
                </a:extLst>
              </a:tr>
            </a:tbl>
          </a:graphicData>
        </a:graphic>
      </p:graphicFrame>
      <p:pic>
        <p:nvPicPr>
          <p:cNvPr id="6" name="صورة 5" descr="صورة تحتوي على نص, خط يد, رسالة, الخط&#10;&#10;تم إنشاء الوصف تلقائياً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2"/>
          <a:stretch>
            <a:fillRect/>
          </a:stretch>
        </p:blipFill>
        <p:spPr>
          <a:xfrm>
            <a:off x="1013866" y="104933"/>
            <a:ext cx="5546366" cy="1573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مربع نص 10"/>
          <p:cNvSpPr txBox="1"/>
          <p:nvPr/>
        </p:nvSpPr>
        <p:spPr>
          <a:xfrm>
            <a:off x="4242216" y="3013501"/>
            <a:ext cx="214795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إِ ( قطع )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2343012" y="3046721"/>
            <a:ext cx="17261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4800" b="1" dirty="0"/>
              <a:t>تنطق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150774" y="3046721"/>
            <a:ext cx="17261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4800" b="1" dirty="0"/>
              <a:t>تنطق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4162676" y="3844498"/>
            <a:ext cx="214795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ا ( وصل)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343012" y="3717051"/>
            <a:ext cx="17261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4800" b="1" dirty="0"/>
              <a:t>تنطق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71234" y="3877718"/>
            <a:ext cx="172618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4400" b="1" dirty="0"/>
              <a:t>لا تنطق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4325849" y="4465343"/>
            <a:ext cx="203928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أَ ( قطع)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2317970" y="4498563"/>
            <a:ext cx="17261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4800" b="1" dirty="0"/>
              <a:t>تنطق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125732" y="4498563"/>
            <a:ext cx="17261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4800" b="1" dirty="0"/>
              <a:t>تنطق</a:t>
            </a:r>
          </a:p>
        </p:txBody>
      </p:sp>
      <p:sp>
        <p:nvSpPr>
          <p:cNvPr id="25" name="مربع نص 24"/>
          <p:cNvSpPr txBox="1"/>
          <p:nvPr/>
        </p:nvSpPr>
        <p:spPr>
          <a:xfrm>
            <a:off x="4242216" y="5220381"/>
            <a:ext cx="214795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ا ( وصل)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2343012" y="5253601"/>
            <a:ext cx="17261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4800" b="1" dirty="0"/>
              <a:t>تنطق</a:t>
            </a:r>
          </a:p>
        </p:txBody>
      </p:sp>
      <p:sp>
        <p:nvSpPr>
          <p:cNvPr id="27" name="مربع نص 26"/>
          <p:cNvSpPr txBox="1"/>
          <p:nvPr/>
        </p:nvSpPr>
        <p:spPr>
          <a:xfrm>
            <a:off x="150774" y="5253601"/>
            <a:ext cx="17261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4800" b="1" dirty="0"/>
              <a:t>لا تنطق</a:t>
            </a:r>
          </a:p>
        </p:txBody>
      </p:sp>
      <p:sp>
        <p:nvSpPr>
          <p:cNvPr id="28" name="مربع نص 27"/>
          <p:cNvSpPr txBox="1"/>
          <p:nvPr/>
        </p:nvSpPr>
        <p:spPr>
          <a:xfrm>
            <a:off x="4325849" y="5923243"/>
            <a:ext cx="203928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أَ ( قطع)</a:t>
            </a:r>
          </a:p>
        </p:txBody>
      </p:sp>
      <p:sp>
        <p:nvSpPr>
          <p:cNvPr id="29" name="مربع نص 28"/>
          <p:cNvSpPr txBox="1"/>
          <p:nvPr/>
        </p:nvSpPr>
        <p:spPr>
          <a:xfrm>
            <a:off x="2317970" y="5956463"/>
            <a:ext cx="17261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4800" b="1" dirty="0"/>
              <a:t>تنطق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125732" y="5956463"/>
            <a:ext cx="17261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4800" b="1" dirty="0"/>
              <a:t>تنطق</a:t>
            </a:r>
          </a:p>
        </p:txBody>
      </p:sp>
      <p:pic>
        <p:nvPicPr>
          <p:cNvPr id="31" name="Picture 2" descr="صورة منشور القص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374" y="3131930"/>
            <a:ext cx="3654626" cy="362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41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4" grpId="0"/>
      <p:bldP spid="5" grpId="0"/>
      <p:bldP spid="7" grpId="0"/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خط يد, الخط&#10;&#10;تم إنشاء الوصف تلقائياً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4" y="30807"/>
            <a:ext cx="8048846" cy="6680560"/>
          </a:xfrm>
          <a:prstGeom prst="rect">
            <a:avLst/>
          </a:prstGeom>
        </p:spPr>
      </p:pic>
      <p:pic>
        <p:nvPicPr>
          <p:cNvPr id="1026" name="Picture 2" descr="صورة منشور القص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357" y="3131930"/>
            <a:ext cx="3815643" cy="362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ربع نص 14"/>
          <p:cNvSpPr txBox="1"/>
          <p:nvPr/>
        </p:nvSpPr>
        <p:spPr>
          <a:xfrm>
            <a:off x="3977700" y="3131930"/>
            <a:ext cx="76597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>
                <a:solidFill>
                  <a:srgbClr val="C00000"/>
                </a:solidFill>
              </a:rPr>
              <a:t>أمُّ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561362" y="4273680"/>
            <a:ext cx="98363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>
                <a:solidFill>
                  <a:srgbClr val="C00000"/>
                </a:solidFill>
              </a:rPr>
              <a:t>أُمّي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906742" y="4273679"/>
            <a:ext cx="16470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>
                <a:solidFill>
                  <a:srgbClr val="C00000"/>
                </a:solidFill>
              </a:rPr>
              <a:t>إِخوتي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5681272" y="5243047"/>
            <a:ext cx="12382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>
                <a:solidFill>
                  <a:srgbClr val="C00000"/>
                </a:solidFill>
              </a:rPr>
              <a:t>اثنان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5285886" y="2042643"/>
            <a:ext cx="16470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>
                <a:solidFill>
                  <a:srgbClr val="C00000"/>
                </a:solidFill>
              </a:rPr>
              <a:t>احفظ</a:t>
            </a:r>
          </a:p>
        </p:txBody>
      </p:sp>
    </p:spTree>
    <p:extLst>
      <p:ext uri="{BB962C8B-B14F-4D97-AF65-F5344CB8AC3E}">
        <p14:creationId xmlns:p14="http://schemas.microsoft.com/office/powerpoint/2010/main" val="315131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5" grpId="0"/>
      <p:bldP spid="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صورة منشور القص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357" y="3131930"/>
            <a:ext cx="3815643" cy="362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ربع نص 14"/>
          <p:cNvSpPr txBox="1"/>
          <p:nvPr/>
        </p:nvSpPr>
        <p:spPr>
          <a:xfrm>
            <a:off x="5382069" y="5996197"/>
            <a:ext cx="182270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أَلكسندر</a:t>
            </a:r>
          </a:p>
        </p:txBody>
      </p:sp>
      <p:pic>
        <p:nvPicPr>
          <p:cNvPr id="4" name="صورة 3" descr="صورة تحتوي على نص, خط يد, الخط, رسالة&#10;&#10;تم إنشاء الوصف تلقائياً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06"/>
            <a:ext cx="8446077" cy="6827194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4646951" y="713547"/>
            <a:ext cx="121233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r>
              <a:rPr lang="ar-OM" sz="3200" b="1" dirty="0"/>
              <a:t>التلاميذ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831298" y="713547"/>
            <a:ext cx="121233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r>
              <a:rPr lang="ar-OM" sz="3200" b="1" dirty="0"/>
              <a:t>فاقتربت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3347803" y="1510524"/>
            <a:ext cx="121233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3200" b="1" dirty="0"/>
              <a:t>فأجاب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651416" y="1396288"/>
            <a:ext cx="121233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3200" b="1" dirty="0"/>
              <a:t>اتفقنا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839448" y="1512117"/>
            <a:ext cx="59554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r>
              <a:rPr lang="ar-OM" sz="3200" b="1" dirty="0"/>
              <a:t>أن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5201587" y="2859628"/>
            <a:ext cx="150057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3200" b="1" dirty="0"/>
              <a:t>ابتلاعكم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1415817" y="2877599"/>
            <a:ext cx="121233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3200" b="1" dirty="0"/>
              <a:t>أنَّكم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7506" y="2877598"/>
            <a:ext cx="121233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3200" b="1" dirty="0"/>
              <a:t>أكلتم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6544140" y="3581665"/>
            <a:ext cx="121233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3200" b="1" dirty="0"/>
              <a:t>انطلقتم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5021867" y="3581665"/>
            <a:ext cx="121233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3200" b="1" dirty="0"/>
              <a:t>إلى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2021982" y="3658306"/>
            <a:ext cx="121233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3200" b="1" dirty="0"/>
              <a:t>أوكارها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5382069" y="4427912"/>
            <a:ext cx="143567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3200" b="1" dirty="0"/>
              <a:t>فاستدعت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3344944" y="4470314"/>
            <a:ext cx="143567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3200" b="1" dirty="0"/>
              <a:t>وأجبرت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334747" y="4402810"/>
            <a:ext cx="121233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3200" b="1" dirty="0"/>
              <a:t>انتهاء</a:t>
            </a:r>
          </a:p>
        </p:txBody>
      </p:sp>
    </p:spTree>
    <p:extLst>
      <p:ext uri="{BB962C8B-B14F-4D97-AF65-F5344CB8AC3E}">
        <p14:creationId xmlns:p14="http://schemas.microsoft.com/office/powerpoint/2010/main" val="255450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صورة منشور القص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996" y="3041989"/>
            <a:ext cx="3730159" cy="362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5"/>
          <a:stretch>
            <a:fillRect/>
          </a:stretch>
        </p:blipFill>
        <p:spPr bwMode="auto">
          <a:xfrm>
            <a:off x="-302645" y="-182880"/>
            <a:ext cx="8865877" cy="704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شكل بيضاوي 5"/>
          <p:cNvSpPr/>
          <p:nvPr/>
        </p:nvSpPr>
        <p:spPr>
          <a:xfrm>
            <a:off x="1927274" y="3337560"/>
            <a:ext cx="1814732" cy="7842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7" name="شكل بيضاوي 6"/>
          <p:cNvSpPr/>
          <p:nvPr/>
        </p:nvSpPr>
        <p:spPr>
          <a:xfrm>
            <a:off x="2079674" y="4054727"/>
            <a:ext cx="1814732" cy="7842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8" name="شكل بيضاوي 7"/>
          <p:cNvSpPr/>
          <p:nvPr/>
        </p:nvSpPr>
        <p:spPr>
          <a:xfrm>
            <a:off x="112542" y="4853069"/>
            <a:ext cx="1814732" cy="7842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9" name="شكل بيضاوي 8"/>
          <p:cNvSpPr/>
          <p:nvPr/>
        </p:nvSpPr>
        <p:spPr>
          <a:xfrm>
            <a:off x="1927274" y="5738890"/>
            <a:ext cx="1814732" cy="7842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" t="17231" r="9887" b="15077"/>
          <a:stretch>
            <a:fillRect/>
          </a:stretch>
        </p:blipFill>
        <p:spPr bwMode="auto">
          <a:xfrm>
            <a:off x="0" y="1"/>
            <a:ext cx="8553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صورة منشور القص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996" y="3041989"/>
            <a:ext cx="3730159" cy="362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5395701" y="3890783"/>
            <a:ext cx="17261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4800" b="1" dirty="0"/>
              <a:t>استقبل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610341" y="3890782"/>
            <a:ext cx="17261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4800" b="1" dirty="0"/>
              <a:t>أُعاهد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5395701" y="4721780"/>
            <a:ext cx="17261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4800" b="1" dirty="0"/>
              <a:t>اعتذر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610341" y="4721779"/>
            <a:ext cx="17261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4800" b="1" dirty="0"/>
              <a:t>أضاء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5395701" y="5552776"/>
            <a:ext cx="17261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4800" b="1" dirty="0"/>
              <a:t>اشرح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610341" y="5552775"/>
            <a:ext cx="17261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4800" b="1" dirty="0"/>
              <a:t>إهداء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713451"/>
            <a:ext cx="12007121" cy="20057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ar-OM" sz="5400" dirty="0"/>
              <a:t>أوصى رجلا ابنه قائلًا : يا أحمد، أقم صلاتك قبل مماتك واحفظ القرآن الكريم فترفع به درجة؛ لتكون من أهل الله وخاصته .</a:t>
            </a:r>
          </a:p>
        </p:txBody>
      </p:sp>
      <p:pic>
        <p:nvPicPr>
          <p:cNvPr id="4" name="Picture 2" descr="صورة منشور القص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12" y="3717561"/>
            <a:ext cx="3815643" cy="294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595238"/>
              </p:ext>
            </p:extLst>
          </p:nvPr>
        </p:nvGraphicFramePr>
        <p:xfrm>
          <a:off x="419722" y="3419409"/>
          <a:ext cx="7375162" cy="32437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42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0824">
                <a:tc>
                  <a:txBody>
                    <a:bodyPr/>
                    <a:lstStyle/>
                    <a:p>
                      <a:pPr algn="ctr" rtl="1"/>
                      <a:r>
                        <a:rPr lang="ar-OM" sz="4400" dirty="0"/>
                        <a:t>همزة القطع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sz="4400" dirty="0"/>
                        <a:t>همزة الوصل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2894"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2083633" y="4437059"/>
            <a:ext cx="142406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أوصى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6344584" y="4456619"/>
            <a:ext cx="115674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ابنه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04735" y="4456621"/>
            <a:ext cx="142406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أحمد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701389" y="5474271"/>
            <a:ext cx="142406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أقم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6157208" y="5268053"/>
            <a:ext cx="142406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احفظ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856813" y="4456618"/>
            <a:ext cx="142406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القرآن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830580" y="5248871"/>
            <a:ext cx="142406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الكريم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419728" y="5493833"/>
            <a:ext cx="142406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أهل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3620127" y="5664369"/>
            <a:ext cx="109115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الله</a:t>
            </a:r>
          </a:p>
        </p:txBody>
      </p:sp>
    </p:spTree>
    <p:extLst>
      <p:ext uri="{BB962C8B-B14F-4D97-AF65-F5344CB8AC3E}">
        <p14:creationId xmlns:p14="http://schemas.microsoft.com/office/powerpoint/2010/main" val="382593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519874" y="924335"/>
            <a:ext cx="425133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5400" b="1" u="sng" dirty="0">
                <a:cs typeface="Mudir MT" pitchFamily="2" charset="-78"/>
              </a:rPr>
              <a:t>أهداف الدرس :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689548" y="2093568"/>
            <a:ext cx="5726241" cy="341503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4000" u="sng" dirty="0"/>
              <a:t>يتوقع من الطالبة في نهاية الدرس:</a:t>
            </a:r>
          </a:p>
          <a:p>
            <a:pPr algn="ctr"/>
            <a:r>
              <a:rPr lang="ar-OM" sz="4000" u="sng" dirty="0"/>
              <a:t>التمييز بين همزتي الوصل و القطع . </a:t>
            </a:r>
            <a:endParaRPr lang="ar-OM" sz="3200" dirty="0"/>
          </a:p>
          <a:p>
            <a:pPr algn="ctr"/>
            <a:endParaRPr lang="ar-OM" sz="3200" dirty="0"/>
          </a:p>
          <a:p>
            <a:pPr algn="ctr"/>
            <a:endParaRPr lang="ar-OM" sz="3200" dirty="0"/>
          </a:p>
          <a:p>
            <a:pPr algn="ctr"/>
            <a:endParaRPr lang="ar-OM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قطة, رسوم متحركة, قصاصة فنية&#10;&#10;تم إنشاء الوصف تلقائياً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1483" r="4800" b="3607"/>
          <a:stretch>
            <a:fillRect/>
          </a:stretch>
        </p:blipFill>
        <p:spPr>
          <a:xfrm>
            <a:off x="0" y="0"/>
            <a:ext cx="7824866" cy="6741415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7940659" y="512079"/>
            <a:ext cx="425133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5400" b="1" u="sng" dirty="0">
                <a:cs typeface="Mudir MT" pitchFamily="2" charset="-78"/>
              </a:rPr>
              <a:t>الأمثلة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6825519" y="2398561"/>
            <a:ext cx="536647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000" dirty="0">
                <a:cs typeface="Mudir MT" pitchFamily="2" charset="-78"/>
              </a:rPr>
              <a:t>1- أكل محمد و أسعد .</a:t>
            </a:r>
          </a:p>
          <a:p>
            <a:r>
              <a:rPr lang="ar-OM" sz="4000" dirty="0">
                <a:cs typeface="Mudir MT" pitchFamily="2" charset="-78"/>
              </a:rPr>
              <a:t>2- الصدقُ منجاةٌ.</a:t>
            </a:r>
          </a:p>
          <a:p>
            <a:r>
              <a:rPr lang="ar-OM" sz="4000" dirty="0">
                <a:cs typeface="Mudir MT" pitchFamily="2" charset="-78"/>
              </a:rPr>
              <a:t>2- ساعدت أمي فابتسمَت . 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A4A75D7-53F3-3B69-5135-0A3969F8D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127649"/>
              </p:ext>
            </p:extLst>
          </p:nvPr>
        </p:nvGraphicFramePr>
        <p:xfrm>
          <a:off x="194872" y="2503495"/>
          <a:ext cx="7315200" cy="413298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07032">
                  <a:extLst>
                    <a:ext uri="{9D8B030D-6E8A-4147-A177-3AD203B41FA5}">
                      <a16:colId xmlns:a16="http://schemas.microsoft.com/office/drawing/2014/main" val="1206745916"/>
                    </a:ext>
                  </a:extLst>
                </a:gridCol>
                <a:gridCol w="1311119">
                  <a:extLst>
                    <a:ext uri="{9D8B030D-6E8A-4147-A177-3AD203B41FA5}">
                      <a16:colId xmlns:a16="http://schemas.microsoft.com/office/drawing/2014/main" val="4134345645"/>
                    </a:ext>
                  </a:extLst>
                </a:gridCol>
                <a:gridCol w="1274164">
                  <a:extLst>
                    <a:ext uri="{9D8B030D-6E8A-4147-A177-3AD203B41FA5}">
                      <a16:colId xmlns:a16="http://schemas.microsoft.com/office/drawing/2014/main" val="3650177186"/>
                    </a:ext>
                  </a:extLst>
                </a:gridCol>
                <a:gridCol w="1439056">
                  <a:extLst>
                    <a:ext uri="{9D8B030D-6E8A-4147-A177-3AD203B41FA5}">
                      <a16:colId xmlns:a16="http://schemas.microsoft.com/office/drawing/2014/main" val="361298476"/>
                    </a:ext>
                  </a:extLst>
                </a:gridCol>
                <a:gridCol w="1783829">
                  <a:extLst>
                    <a:ext uri="{9D8B030D-6E8A-4147-A177-3AD203B41FA5}">
                      <a16:colId xmlns:a16="http://schemas.microsoft.com/office/drawing/2014/main" val="1350847990"/>
                    </a:ext>
                  </a:extLst>
                </a:gridCol>
              </a:tblGrid>
              <a:tr h="1033246">
                <a:tc>
                  <a:txBody>
                    <a:bodyPr/>
                    <a:lstStyle/>
                    <a:p>
                      <a:pPr rtl="1"/>
                      <a:r>
                        <a:rPr lang="ar-OM" sz="3200" dirty="0"/>
                        <a:t>الكلمة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OM" sz="3200" dirty="0"/>
                        <a:t>شكلها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OM" sz="3200" dirty="0"/>
                        <a:t>الكتابة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OM" sz="3200" dirty="0"/>
                        <a:t>النطق </a:t>
                      </a:r>
                      <a:r>
                        <a:rPr lang="ar-OM" sz="2800" dirty="0"/>
                        <a:t>في أول الكلام</a:t>
                      </a:r>
                      <a:endParaRPr lang="ar-OM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OM" sz="3200" dirty="0"/>
                        <a:t>النطق </a:t>
                      </a:r>
                      <a:r>
                        <a:rPr lang="ar-OM" sz="2800" dirty="0"/>
                        <a:t>في الوصل</a:t>
                      </a:r>
                      <a:endParaRPr lang="ar-OM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865265"/>
                  </a:ext>
                </a:extLst>
              </a:tr>
              <a:tr h="774935"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657876"/>
                  </a:ext>
                </a:extLst>
              </a:tr>
              <a:tr h="774935"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433629"/>
                  </a:ext>
                </a:extLst>
              </a:tr>
              <a:tr h="774935"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865915"/>
                  </a:ext>
                </a:extLst>
              </a:tr>
              <a:tr h="774935"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914349"/>
                  </a:ext>
                </a:extLst>
              </a:tr>
            </a:tbl>
          </a:graphicData>
        </a:graphic>
      </p:graphicFrame>
      <p:sp>
        <p:nvSpPr>
          <p:cNvPr id="6" name="مربع نص 5">
            <a:extLst>
              <a:ext uri="{FF2B5EF4-FFF2-40B4-BE49-F238E27FC236}">
                <a16:creationId xmlns:a16="http://schemas.microsoft.com/office/drawing/2014/main" id="{283A9B2A-B9EB-2942-3E14-A96CA4333731}"/>
              </a:ext>
            </a:extLst>
          </p:cNvPr>
          <p:cNvSpPr txBox="1"/>
          <p:nvPr/>
        </p:nvSpPr>
        <p:spPr>
          <a:xfrm>
            <a:off x="5793726" y="3540117"/>
            <a:ext cx="12121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أكل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DE51D0-3DAA-8410-9A96-97FDD344D114}"/>
              </a:ext>
            </a:extLst>
          </p:cNvPr>
          <p:cNvSpPr txBox="1"/>
          <p:nvPr/>
        </p:nvSpPr>
        <p:spPr>
          <a:xfrm>
            <a:off x="4547199" y="3540117"/>
            <a:ext cx="151048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000" b="1" dirty="0"/>
              <a:t>أ( قطع)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FDAADF9-2375-2C81-983A-084F872D2BFD}"/>
              </a:ext>
            </a:extLst>
          </p:cNvPr>
          <p:cNvSpPr txBox="1"/>
          <p:nvPr/>
        </p:nvSpPr>
        <p:spPr>
          <a:xfrm>
            <a:off x="3335092" y="3478561"/>
            <a:ext cx="12121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تكتب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9DFDB63-87B8-996E-0AF6-821C224BE356}"/>
              </a:ext>
            </a:extLst>
          </p:cNvPr>
          <p:cNvSpPr txBox="1"/>
          <p:nvPr/>
        </p:nvSpPr>
        <p:spPr>
          <a:xfrm>
            <a:off x="2070362" y="3478561"/>
            <a:ext cx="12121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تنطق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8F0B611-B336-75BA-A5E6-CDA929732BFE}"/>
              </a:ext>
            </a:extLst>
          </p:cNvPr>
          <p:cNvSpPr txBox="1"/>
          <p:nvPr/>
        </p:nvSpPr>
        <p:spPr>
          <a:xfrm>
            <a:off x="5966417" y="4330780"/>
            <a:ext cx="12121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أسعد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1E6CC6D-2ED4-ED7C-4694-10BB043331BB}"/>
              </a:ext>
            </a:extLst>
          </p:cNvPr>
          <p:cNvSpPr txBox="1"/>
          <p:nvPr/>
        </p:nvSpPr>
        <p:spPr>
          <a:xfrm>
            <a:off x="4547199" y="4343123"/>
            <a:ext cx="151048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000" b="1" dirty="0"/>
              <a:t>أ( قطع)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DC8599-05A0-D6AB-7003-826BD69BE52E}"/>
              </a:ext>
            </a:extLst>
          </p:cNvPr>
          <p:cNvSpPr txBox="1"/>
          <p:nvPr/>
        </p:nvSpPr>
        <p:spPr>
          <a:xfrm>
            <a:off x="3335092" y="4281567"/>
            <a:ext cx="12121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تكتب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3C6E0DA-E415-FD59-8686-8FA97FD9192A}"/>
              </a:ext>
            </a:extLst>
          </p:cNvPr>
          <p:cNvSpPr txBox="1"/>
          <p:nvPr/>
        </p:nvSpPr>
        <p:spPr>
          <a:xfrm>
            <a:off x="2070362" y="4281567"/>
            <a:ext cx="12121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تنطق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55CF8CD-2398-CD3B-E6FA-369643535127}"/>
              </a:ext>
            </a:extLst>
          </p:cNvPr>
          <p:cNvSpPr txBox="1"/>
          <p:nvPr/>
        </p:nvSpPr>
        <p:spPr>
          <a:xfrm>
            <a:off x="549365" y="3506552"/>
            <a:ext cx="12121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تنطق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6579104-1022-F9D5-FF46-FB7249D2A98A}"/>
              </a:ext>
            </a:extLst>
          </p:cNvPr>
          <p:cNvSpPr txBox="1"/>
          <p:nvPr/>
        </p:nvSpPr>
        <p:spPr>
          <a:xfrm>
            <a:off x="549365" y="4309558"/>
            <a:ext cx="12121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تنطق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574FA06-9B44-6F3F-70F0-12EE73C8B8C8}"/>
              </a:ext>
            </a:extLst>
          </p:cNvPr>
          <p:cNvSpPr txBox="1"/>
          <p:nvPr/>
        </p:nvSpPr>
        <p:spPr>
          <a:xfrm>
            <a:off x="601988" y="5038374"/>
            <a:ext cx="12121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لا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BD51B3E-700A-3D4C-CE26-555637380D6D}"/>
              </a:ext>
            </a:extLst>
          </p:cNvPr>
          <p:cNvSpPr txBox="1"/>
          <p:nvPr/>
        </p:nvSpPr>
        <p:spPr>
          <a:xfrm>
            <a:off x="601988" y="5841380"/>
            <a:ext cx="12121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لا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8D7C972-C1ED-40D7-1B46-BE8C7EE20779}"/>
              </a:ext>
            </a:extLst>
          </p:cNvPr>
          <p:cNvSpPr txBox="1"/>
          <p:nvPr/>
        </p:nvSpPr>
        <p:spPr>
          <a:xfrm>
            <a:off x="5943048" y="5010383"/>
            <a:ext cx="151048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الصدق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9BD0A4E-0686-7E4D-DFB5-FFC10F26FF77}"/>
              </a:ext>
            </a:extLst>
          </p:cNvPr>
          <p:cNvSpPr txBox="1"/>
          <p:nvPr/>
        </p:nvSpPr>
        <p:spPr>
          <a:xfrm>
            <a:off x="4279085" y="5121442"/>
            <a:ext cx="17323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3600" b="1" dirty="0"/>
              <a:t>ا(</a:t>
            </a:r>
            <a:r>
              <a:rPr lang="ar-OM" sz="2800" b="1" dirty="0"/>
              <a:t>وصل</a:t>
            </a:r>
            <a:r>
              <a:rPr lang="ar-OM" sz="3600" b="1" dirty="0"/>
              <a:t>)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465BE1D-6C95-437E-00FD-64126A19DE6A}"/>
              </a:ext>
            </a:extLst>
          </p:cNvPr>
          <p:cNvSpPr txBox="1"/>
          <p:nvPr/>
        </p:nvSpPr>
        <p:spPr>
          <a:xfrm>
            <a:off x="3335092" y="5043524"/>
            <a:ext cx="12121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لا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12DE789-CF85-01F9-2A19-8A3744280D26}"/>
              </a:ext>
            </a:extLst>
          </p:cNvPr>
          <p:cNvSpPr txBox="1"/>
          <p:nvPr/>
        </p:nvSpPr>
        <p:spPr>
          <a:xfrm>
            <a:off x="2070362" y="5043524"/>
            <a:ext cx="12121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تنطق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12C12D4-BBC8-A2B8-640D-8CD05E19DA0D}"/>
              </a:ext>
            </a:extLst>
          </p:cNvPr>
          <p:cNvSpPr txBox="1"/>
          <p:nvPr/>
        </p:nvSpPr>
        <p:spPr>
          <a:xfrm>
            <a:off x="5793726" y="5760711"/>
            <a:ext cx="185107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ابتسمت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D5D4D85-BA87-A3CF-0BDE-CF8CE8EFB375}"/>
              </a:ext>
            </a:extLst>
          </p:cNvPr>
          <p:cNvSpPr txBox="1"/>
          <p:nvPr/>
        </p:nvSpPr>
        <p:spPr>
          <a:xfrm>
            <a:off x="4547199" y="5760711"/>
            <a:ext cx="151048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000" b="1" dirty="0"/>
              <a:t>ا(وصل)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E8E72567-8185-02BE-ECFA-F81B785F3D5B}"/>
              </a:ext>
            </a:extLst>
          </p:cNvPr>
          <p:cNvSpPr txBox="1"/>
          <p:nvPr/>
        </p:nvSpPr>
        <p:spPr>
          <a:xfrm>
            <a:off x="3335092" y="5699155"/>
            <a:ext cx="12121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لا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C44BFFD-F83A-4827-A2B9-07A579BC49FA}"/>
              </a:ext>
            </a:extLst>
          </p:cNvPr>
          <p:cNvSpPr txBox="1"/>
          <p:nvPr/>
        </p:nvSpPr>
        <p:spPr>
          <a:xfrm>
            <a:off x="2070362" y="5699155"/>
            <a:ext cx="12121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تنطق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2" b="50000"/>
          <a:stretch>
            <a:fillRect/>
          </a:stretch>
        </p:blipFill>
        <p:spPr bwMode="auto">
          <a:xfrm>
            <a:off x="6914103" y="1741199"/>
            <a:ext cx="3391831" cy="254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صورة منشور القص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033" y="4188426"/>
            <a:ext cx="2812967" cy="26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7422246" y="2181488"/>
            <a:ext cx="214609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4800" b="1" dirty="0"/>
              <a:t>همزة القطع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1753414" y="2354666"/>
            <a:ext cx="5296761" cy="584775"/>
          </a:xfrm>
          <a:prstGeom prst="rect">
            <a:avLst/>
          </a:prstGeom>
          <a:solidFill>
            <a:srgbClr val="7CC1EE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3200" b="1" dirty="0"/>
              <a:t>تأتي في أول الكلمة تكتب وتنطق دائما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837222" y="3014687"/>
            <a:ext cx="6212953" cy="1077218"/>
          </a:xfrm>
          <a:prstGeom prst="rect">
            <a:avLst/>
          </a:prstGeom>
          <a:solidFill>
            <a:srgbClr val="7CC1EE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3200" b="1" dirty="0"/>
              <a:t>إذا كانت مضمومة أو مفتوحة تكتب فوق الألف ( أُ ـ </a:t>
            </a:r>
            <a:r>
              <a:rPr lang="ar-OM" sz="3200" b="1" dirty="0" err="1"/>
              <a:t>أَ</a:t>
            </a:r>
            <a:r>
              <a:rPr lang="ar-OM" sz="3200" b="1" dirty="0"/>
              <a:t> ) ومكسورة تكتب تحت الألف ( إِ)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1" t="50611" r="-719" b="-611"/>
          <a:stretch>
            <a:fillRect/>
          </a:stretch>
        </p:blipFill>
        <p:spPr bwMode="auto">
          <a:xfrm flipH="1">
            <a:off x="0" y="4242397"/>
            <a:ext cx="3391831" cy="254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/>
          <p:cNvSpPr txBox="1"/>
          <p:nvPr/>
        </p:nvSpPr>
        <p:spPr>
          <a:xfrm>
            <a:off x="656164" y="4576973"/>
            <a:ext cx="235829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4800" b="1" dirty="0"/>
              <a:t>همزة الوصل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3295374" y="5216550"/>
            <a:ext cx="5601251" cy="1077218"/>
          </a:xfrm>
          <a:prstGeom prst="rect">
            <a:avLst/>
          </a:prstGeom>
          <a:solidFill>
            <a:srgbClr val="DA516F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3200" b="1" dirty="0"/>
              <a:t>تأتي في أول الكلمة لا تكتب </a:t>
            </a:r>
          </a:p>
          <a:p>
            <a:pPr algn="ctr"/>
            <a:r>
              <a:rPr lang="ar-OM" sz="3200" b="1" dirty="0"/>
              <a:t>وتنطق في أول الكلام ولا تنطق في وصله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0" y="496111"/>
            <a:ext cx="12335732" cy="923330"/>
          </a:xfrm>
          <a:prstGeom prst="rect">
            <a:avLst/>
          </a:prstGeom>
          <a:solidFill>
            <a:srgbClr val="F46D2B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5400" b="1" u="sng" dirty="0"/>
              <a:t>الخلاصة</a:t>
            </a:r>
            <a:endParaRPr lang="ar-OM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337" y="-89113"/>
            <a:ext cx="2419350" cy="284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223FA6-9CD5-9CD9-9F1C-5BAC13EB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OM" dirty="0"/>
              <a:t>أوجه التشابه والاختلاف بين همزتي القطع والوصل </a:t>
            </a: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B8D143B9-EE65-5773-2C3B-CD725F91D6E6}"/>
              </a:ext>
            </a:extLst>
          </p:cNvPr>
          <p:cNvSpPr/>
          <p:nvPr/>
        </p:nvSpPr>
        <p:spPr>
          <a:xfrm>
            <a:off x="3939913" y="1690688"/>
            <a:ext cx="7527561" cy="436533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 dirty="0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654F4222-D273-D140-0D6B-60C86BAD04FB}"/>
              </a:ext>
            </a:extLst>
          </p:cNvPr>
          <p:cNvSpPr/>
          <p:nvPr/>
        </p:nvSpPr>
        <p:spPr>
          <a:xfrm>
            <a:off x="554635" y="1690688"/>
            <a:ext cx="7527561" cy="436533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7966D74-0A75-B245-CB33-1A09580B31C2}"/>
              </a:ext>
            </a:extLst>
          </p:cNvPr>
          <p:cNvSpPr txBox="1"/>
          <p:nvPr/>
        </p:nvSpPr>
        <p:spPr>
          <a:xfrm>
            <a:off x="6863560" y="1884651"/>
            <a:ext cx="22054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2800" dirty="0"/>
              <a:t>همزة القطع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05A86C7-FC3F-A6EF-5A1F-B718049762CF}"/>
              </a:ext>
            </a:extLst>
          </p:cNvPr>
          <p:cNvSpPr txBox="1"/>
          <p:nvPr/>
        </p:nvSpPr>
        <p:spPr>
          <a:xfrm>
            <a:off x="2375538" y="1884651"/>
            <a:ext cx="22054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2800" dirty="0"/>
              <a:t>همزة الوصل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6CEDCD5-F09C-40DB-5FA4-C5652DA65A8D}"/>
              </a:ext>
            </a:extLst>
          </p:cNvPr>
          <p:cNvSpPr txBox="1"/>
          <p:nvPr/>
        </p:nvSpPr>
        <p:spPr>
          <a:xfrm>
            <a:off x="4718493" y="2722102"/>
            <a:ext cx="2512384" cy="2302510"/>
          </a:xfrm>
          <a:prstGeom prst="rect">
            <a:avLst/>
          </a:prstGeom>
          <a:solidFill>
            <a:srgbClr val="FEF896"/>
          </a:solidFill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ar-OM" sz="3600" dirty="0"/>
              <a:t>تأتيان في أول الكلمة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ar-OM" sz="3600" dirty="0"/>
              <a:t>تنطقان في أول الكلام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06CC288-4104-54D1-8ACA-00576D340B3F}"/>
              </a:ext>
            </a:extLst>
          </p:cNvPr>
          <p:cNvSpPr txBox="1"/>
          <p:nvPr/>
        </p:nvSpPr>
        <p:spPr>
          <a:xfrm>
            <a:off x="8316952" y="2996194"/>
            <a:ext cx="2659238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ar-OM" sz="3600" dirty="0"/>
              <a:t>تكتب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ar-OM" sz="3600" dirty="0"/>
              <a:t>تنطق في وصل الكلام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79DA525-035E-0F9F-81D6-78554CFF261F}"/>
              </a:ext>
            </a:extLst>
          </p:cNvPr>
          <p:cNvSpPr txBox="1"/>
          <p:nvPr/>
        </p:nvSpPr>
        <p:spPr>
          <a:xfrm>
            <a:off x="909745" y="2856271"/>
            <a:ext cx="2957429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ar-OM" sz="3600" dirty="0"/>
              <a:t>لا تكتب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ar-OM" sz="3600" dirty="0"/>
              <a:t>لا تنطق في وصل الكلام </a:t>
            </a:r>
          </a:p>
        </p:txBody>
      </p:sp>
    </p:spTree>
    <p:extLst>
      <p:ext uri="{BB962C8B-B14F-4D97-AF65-F5344CB8AC3E}">
        <p14:creationId xmlns:p14="http://schemas.microsoft.com/office/powerpoint/2010/main" val="191300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 build="p"/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قطة, رسوم متحركة, قصاصة فنية&#10;&#10;تم إنشاء الوصف تلقائياً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1483" r="4800" b="3607"/>
          <a:stretch>
            <a:fillRect/>
          </a:stretch>
        </p:blipFill>
        <p:spPr>
          <a:xfrm>
            <a:off x="0" y="0"/>
            <a:ext cx="7824866" cy="6741415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7940659" y="512079"/>
            <a:ext cx="425133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5400" b="1" u="sng" dirty="0">
                <a:cs typeface="Mudir MT" pitchFamily="2" charset="-78"/>
              </a:rPr>
              <a:t>نشاط جماعي 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6550700" y="2298105"/>
            <a:ext cx="5366479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000" dirty="0">
                <a:cs typeface="Mudir MT" pitchFamily="2" charset="-78"/>
              </a:rPr>
              <a:t>1- اقرأ وردك قبل النوم .</a:t>
            </a:r>
          </a:p>
          <a:p>
            <a:r>
              <a:rPr lang="ar-OM" sz="4000" dirty="0">
                <a:cs typeface="Mudir MT" pitchFamily="2" charset="-78"/>
              </a:rPr>
              <a:t>2-أُختي تحبُّ الرسمَ . </a:t>
            </a:r>
          </a:p>
          <a:p>
            <a:r>
              <a:rPr lang="ar-OM" sz="4000" dirty="0">
                <a:cs typeface="Mudir MT" pitchFamily="2" charset="-78"/>
              </a:rPr>
              <a:t>4- إِيمان و أَحمد طالبان مجتهدان . </a:t>
            </a:r>
          </a:p>
          <a:p>
            <a:r>
              <a:rPr lang="ar-OM" sz="4000" dirty="0">
                <a:cs typeface="Mudir MT" pitchFamily="2" charset="-78"/>
              </a:rPr>
              <a:t>5- ذهبت إلى البحرِ . </a:t>
            </a:r>
          </a:p>
        </p:txBody>
      </p:sp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1109272" y="1978703"/>
          <a:ext cx="4806846" cy="36543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3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3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551">
                <a:tc>
                  <a:txBody>
                    <a:bodyPr/>
                    <a:lstStyle/>
                    <a:p>
                      <a:pPr algn="ctr" rtl="1"/>
                      <a:r>
                        <a:rPr lang="ar-OM" sz="3600" dirty="0">
                          <a:solidFill>
                            <a:schemeClr val="tx1"/>
                          </a:solidFill>
                        </a:rPr>
                        <a:t>همزة القطع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sz="3600" dirty="0">
                          <a:solidFill>
                            <a:schemeClr val="tx1"/>
                          </a:solidFill>
                        </a:rPr>
                        <a:t>همزة الوصل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843"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رسوم متحركة, رسم, الرسوم المتحركة, قصاصة فنية&#10;&#10;تم إنشاء الوصف تلقائياً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72" y="25893"/>
            <a:ext cx="3079228" cy="3002785"/>
          </a:xfrm>
          <a:prstGeom prst="rect">
            <a:avLst/>
          </a:prstGeom>
        </p:spPr>
      </p:pic>
      <p:pic>
        <p:nvPicPr>
          <p:cNvPr id="22" name="صورة 21" descr="صورة تحتوي على قصاصة فنية, رسوم متحركة, مبتسم, تعبيرات&#10;&#10;تم إنشاء الوصف تلقائياً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434" y="3853969"/>
            <a:ext cx="2061547" cy="1448910"/>
          </a:xfrm>
          <a:prstGeom prst="rect">
            <a:avLst/>
          </a:prstGeom>
        </p:spPr>
      </p:pic>
      <p:pic>
        <p:nvPicPr>
          <p:cNvPr id="24" name="صورة 23" descr="صورة تحتوي على رسوم متحركة, مبتسم, تعبيرات, الرسوم المتحركة&#10;&#10;تم إنشاء الوصف تلقائياً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09" y="2430736"/>
            <a:ext cx="2061547" cy="1448910"/>
          </a:xfrm>
          <a:prstGeom prst="rect">
            <a:avLst/>
          </a:prstGeom>
        </p:spPr>
      </p:pic>
      <p:pic>
        <p:nvPicPr>
          <p:cNvPr id="26" name="صورة 25" descr="صورة تحتوي على قصاصة فنية, رسوم متحركة, مبتسم, تعبيرات&#10;&#10;تم إنشاء الوصف تلقائياً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67" y="5196474"/>
            <a:ext cx="2061547" cy="1448910"/>
          </a:xfrm>
          <a:prstGeom prst="rect">
            <a:avLst/>
          </a:prstGeom>
        </p:spPr>
      </p:pic>
      <p:pic>
        <p:nvPicPr>
          <p:cNvPr id="28" name="صورة 27" descr="صورة تحتوي على رسوم متحركة, مبتسم, تعبيرات, الرسوم المتحركة&#10;&#10;تم إنشاء الوصف تلقائياً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07" y="5266822"/>
            <a:ext cx="2061547" cy="1448910"/>
          </a:xfrm>
          <a:prstGeom prst="rect">
            <a:avLst/>
          </a:prstGeom>
        </p:spPr>
      </p:pic>
      <p:pic>
        <p:nvPicPr>
          <p:cNvPr id="30" name="صورة 29" descr="صورة تحتوي على رسوم متحركة, مبتسم, تعبيرات, الرسوم المتحركة&#10;&#10;تم إنشاء الوصف تلقائياً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24" y="3828291"/>
            <a:ext cx="2061547" cy="1448910"/>
          </a:xfrm>
          <a:prstGeom prst="rect">
            <a:avLst/>
          </a:prstGeom>
        </p:spPr>
      </p:pic>
      <p:pic>
        <p:nvPicPr>
          <p:cNvPr id="32" name="صورة 31" descr="صورة تحتوي على رسوم متحركة, مبتسم, تعبيرات, الرسوم المتحركة&#10;&#10;تم إنشاء الوصف تلقائياً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35" y="5244320"/>
            <a:ext cx="2061547" cy="1448910"/>
          </a:xfrm>
          <a:prstGeom prst="rect">
            <a:avLst/>
          </a:prstGeom>
        </p:spPr>
      </p:pic>
      <p:pic>
        <p:nvPicPr>
          <p:cNvPr id="34" name="صورة 33" descr="صورة تحتوي على رسوم متحركة, مبتسم, تعبيرات, الرسوم المتحركة&#10;&#10;تم إنشاء الوصف تلقائياً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81" y="2463617"/>
            <a:ext cx="2061547" cy="1448910"/>
          </a:xfrm>
          <a:prstGeom prst="rect">
            <a:avLst/>
          </a:prstGeom>
        </p:spPr>
      </p:pic>
      <p:pic>
        <p:nvPicPr>
          <p:cNvPr id="36" name="صورة 35" descr="صورة تحتوي على قصاصة فنية, رسوم متحركة, مبتسم, تعبيرات&#10;&#10;تم إنشاء الوصف تلقائياً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26" y="3867991"/>
            <a:ext cx="2061547" cy="14489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301122" cy="30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مربع نص 37"/>
          <p:cNvSpPr txBox="1"/>
          <p:nvPr/>
        </p:nvSpPr>
        <p:spPr>
          <a:xfrm>
            <a:off x="260701" y="3052938"/>
            <a:ext cx="3075387" cy="3662541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4000" b="1" u="sng" dirty="0"/>
              <a:t>همزة الوصل</a:t>
            </a:r>
          </a:p>
          <a:p>
            <a:pPr algn="ctr"/>
            <a:endParaRPr lang="ar-OM" sz="3200" b="1" dirty="0"/>
          </a:p>
          <a:p>
            <a:pPr algn="ctr"/>
            <a:endParaRPr lang="ar-OM" sz="3200" b="1" dirty="0"/>
          </a:p>
          <a:p>
            <a:pPr algn="ctr"/>
            <a:endParaRPr lang="ar-OM" sz="3200" b="1" dirty="0"/>
          </a:p>
          <a:p>
            <a:pPr algn="ctr"/>
            <a:endParaRPr lang="ar-OM" sz="3200" b="1" dirty="0"/>
          </a:p>
          <a:p>
            <a:pPr algn="ctr"/>
            <a:endParaRPr lang="ar-OM" sz="3200" b="1" dirty="0"/>
          </a:p>
          <a:p>
            <a:pPr algn="ctr"/>
            <a:endParaRPr lang="ar-OM" sz="3200" b="1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8868794" y="3077945"/>
            <a:ext cx="3075387" cy="3662541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4000" b="1" u="sng" dirty="0"/>
              <a:t>همزة القطع</a:t>
            </a:r>
          </a:p>
          <a:p>
            <a:pPr algn="ctr"/>
            <a:endParaRPr lang="ar-OM" sz="3200" b="1" dirty="0"/>
          </a:p>
          <a:p>
            <a:pPr algn="ctr"/>
            <a:endParaRPr lang="ar-OM" sz="3200" b="1" dirty="0"/>
          </a:p>
          <a:p>
            <a:pPr algn="ctr"/>
            <a:endParaRPr lang="ar-OM" sz="3200" b="1" dirty="0"/>
          </a:p>
          <a:p>
            <a:pPr algn="ctr"/>
            <a:endParaRPr lang="ar-OM" sz="3200" b="1" dirty="0"/>
          </a:p>
          <a:p>
            <a:pPr algn="ctr"/>
            <a:endParaRPr lang="ar-OM" sz="3200" b="1" dirty="0"/>
          </a:p>
          <a:p>
            <a:pPr algn="ctr"/>
            <a:endParaRPr lang="ar-OM" sz="3200" b="1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732551" y="334558"/>
            <a:ext cx="493176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3600" b="1" u="sng" dirty="0"/>
              <a:t>صنفي الكلمات حسب نوع الهمزة</a:t>
            </a:r>
            <a:endParaRPr lang="ar-OM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7940661" y="101686"/>
            <a:ext cx="425133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5400" b="1" u="sng" dirty="0">
                <a:cs typeface="Mudir MT" pitchFamily="2" charset="-78"/>
              </a:rPr>
              <a:t>نشاط :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981666" y="269759"/>
            <a:ext cx="720527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4000" dirty="0"/>
              <a:t>1- قال تعالى : " إِنما المؤمنون إِخوة ".</a:t>
            </a:r>
          </a:p>
          <a:p>
            <a:pPr algn="ctr"/>
            <a:r>
              <a:rPr lang="ar-OM" sz="4000" dirty="0"/>
              <a:t>2- انتصرَ المسلمون في معركة القادسية. </a:t>
            </a:r>
          </a:p>
          <a:p>
            <a:pPr algn="ctr"/>
            <a:r>
              <a:rPr lang="ar-OM" sz="4000" dirty="0"/>
              <a:t>3- أمي وأبي يعتنيان بي ويحباني كثيرًا .</a:t>
            </a:r>
            <a:endParaRPr lang="ar-OM" sz="32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195674" y="2756728"/>
            <a:ext cx="114223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3600" dirty="0"/>
              <a:t>س/ استخرجي همزة الوصل من الجمل السابقة  ضعيها في مكانها المناسب : </a:t>
            </a:r>
            <a:endParaRPr lang="ar-OM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39"/>
          <a:stretch>
            <a:fillRect/>
          </a:stretch>
        </p:blipFill>
        <p:spPr bwMode="auto">
          <a:xfrm>
            <a:off x="349931" y="3503358"/>
            <a:ext cx="5909103" cy="318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39"/>
          <a:stretch>
            <a:fillRect/>
          </a:stretch>
        </p:blipFill>
        <p:spPr bwMode="auto">
          <a:xfrm>
            <a:off x="6096000" y="3454943"/>
            <a:ext cx="5909103" cy="318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7358543" y="5782672"/>
            <a:ext cx="425133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5400" b="1" u="sng" dirty="0">
                <a:cs typeface="Mudir MT" pitchFamily="2" charset="-78"/>
              </a:rPr>
              <a:t>همزة الوصل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097296" y="5809650"/>
            <a:ext cx="425133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5400" b="1" u="sng" dirty="0">
                <a:cs typeface="Mudir MT" pitchFamily="2" charset="-78"/>
              </a:rPr>
              <a:t>همزة القطع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صورة منشور القص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357" y="3131930"/>
            <a:ext cx="3815643" cy="362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 descr="صورة تحتوي على نص, خط يد, رسالة, الخط&#10;&#10;تم إنشاء الوصف تلقائياً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2"/>
          <a:stretch>
            <a:fillRect/>
          </a:stretch>
        </p:blipFill>
        <p:spPr>
          <a:xfrm>
            <a:off x="1013866" y="104932"/>
            <a:ext cx="6071016" cy="19787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صورة 7" descr="صورة تحتوي على نص, لقطة شاشة, رسم بياني, الخط&#10;&#10;تم إنشاء الوصف تلقائياً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6" y="2368446"/>
            <a:ext cx="8069704" cy="43846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مربع نص 8"/>
          <p:cNvSpPr txBox="1"/>
          <p:nvPr/>
        </p:nvSpPr>
        <p:spPr>
          <a:xfrm>
            <a:off x="2518347" y="4711747"/>
            <a:ext cx="75990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إنَّ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3959512" y="5494156"/>
            <a:ext cx="12121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أُولى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336909" y="4700896"/>
            <a:ext cx="17261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اكتشاف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336909" y="5494157"/>
            <a:ext cx="17261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3600" b="1" dirty="0"/>
              <a:t>المحاولات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5489946" y="4851015"/>
            <a:ext cx="12121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أَنقذ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2225886" y="5412058"/>
            <a:ext cx="110441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إنَّما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5223666" y="5412058"/>
            <a:ext cx="182270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أَلكسندر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3907465" y="4841823"/>
            <a:ext cx="12121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/>
              <a:t>أُممًا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150774" y="6065035"/>
            <a:ext cx="17261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3600" b="1" dirty="0"/>
              <a:t>البنسلين</a:t>
            </a:r>
          </a:p>
        </p:txBody>
      </p:sp>
    </p:spTree>
    <p:extLst>
      <p:ext uri="{BB962C8B-B14F-4D97-AF65-F5344CB8AC3E}">
        <p14:creationId xmlns:p14="http://schemas.microsoft.com/office/powerpoint/2010/main" val="119374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