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image/jpeg" Extension="jpeg"/>
  <Default ContentType="application/vnd.openxmlformats-package.relationships+xml" Extension="rels"/>
  <Override ContentType="application/vnd.openxmlformats-officedocument.presentationml.tableStyles+xml" PartName="/ppt/tableStyles1.xml"/>
  <Override ContentType="application/vnd.openxmlformats-officedocument.drawingml.diagramData+xml" PartName="/ppt/diagrams/data2.xml"/>
  <Override ContentType="application/vnd.openxmlformats-officedocument.drawingml.diagramData+xml" PartName="/ppt/diagrams/data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0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presentation.main+xml" PartName="/ppt/presentation.xml"/>
  <Override ContentType="application/vnd.ms-office.drawingml.diagramDrawing+xml" PartName="/ppt/diagrams/drawing2.xml"/>
  <Override ContentType="application/vnd.ms-office.drawingml.diagramDrawing+xml" PartName="/ppt/diagrams/drawing1.xml"/>
  <Override ContentType="application/vnd.openxmlformats-officedocument.theme+xml" PartName="/ppt/theme/theme1.xml"/>
  <Override ContentType="application/vnd.openxmlformats-officedocument.drawingml.diagramLayout+xml" PartName="/ppt/diagrams/layout2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2.xml"/>
  <Override ContentType="application/vnd.openxmlformats-officedocument.drawingml.diagramStyle+xml" PartName="/ppt/diagrams/quickStyle1.xml"/>
  <Override ContentType="application/vnd.openxmlformats-officedocument.presentationml.presProps+xml" PartName="/ppt/presProps1.xml"/>
  <Override ContentType="application/vnd.openxmlformats-officedocument.drawingml.diagramColors+xml" PartName="/ppt/diagrams/colors2.xml"/>
  <Override ContentType="application/vnd.openxmlformats-officedocument.drawingml.diagramColors+xml" PartName="/ppt/diagrams/colors1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9144000"/>
  <p:notesSz cx="6858000" cy="9144000"/>
  <p:defaultTextStyle>
    <a:defPPr lvl="0">
      <a:defRPr lang="ar-OM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cmpd="sng" w="12700">
              <a:solidFill>
                <a:schemeClr val="lt1"/>
              </a:solidFill>
            </a:ln>
          </a:left>
          <a:right>
            <a:ln cmpd="sng" w="12700">
              <a:solidFill>
                <a:schemeClr val="lt1"/>
              </a:solidFill>
            </a:ln>
          </a:right>
          <a:top>
            <a:ln cmpd="sng" w="12700">
              <a:solidFill>
                <a:schemeClr val="lt1"/>
              </a:solidFill>
            </a:ln>
          </a:top>
          <a:bottom>
            <a:ln cmpd="sng" w="12700">
              <a:solidFill>
                <a:schemeClr val="lt1"/>
              </a:solidFill>
            </a:ln>
          </a:bottom>
          <a:insideH>
            <a:ln cmpd="sng" w="12700">
              <a:solidFill>
                <a:schemeClr val="lt1"/>
              </a:solidFill>
            </a:ln>
          </a:insideH>
          <a:insideV>
            <a:ln cmpd="sng"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cmpd="sng"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cmpd="sng"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tableStyles" Target="tableStyles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F12123-16CC-43FC-BDCF-846D8134E49A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OM"/>
        </a:p>
      </dgm:t>
    </dgm:pt>
    <dgm:pt modelId="{342910B0-6C69-4887-9091-6AC6443E8A3F}">
      <dgm:prSet phldrT="[نص]" custT="1"/>
      <dgm:spPr/>
      <dgm:t>
        <a:bodyPr/>
        <a:lstStyle/>
        <a:p>
          <a:pPr rtl="1"/>
          <a:r>
            <a:rPr lang="ar-OM" sz="8800" dirty="0" smtClean="0"/>
            <a:t>الجُمْلة</a:t>
          </a:r>
          <a:endParaRPr lang="ar-OM" sz="8800" dirty="0"/>
        </a:p>
      </dgm:t>
    </dgm:pt>
    <dgm:pt modelId="{4ED23C2B-F792-4363-B34D-F9F20A43199C}" type="parTrans" cxnId="{D999CD80-F2A1-46B4-B2B3-C953AD2A8EA1}">
      <dgm:prSet/>
      <dgm:spPr/>
      <dgm:t>
        <a:bodyPr/>
        <a:lstStyle/>
        <a:p>
          <a:pPr rtl="1"/>
          <a:endParaRPr lang="ar-OM"/>
        </a:p>
      </dgm:t>
    </dgm:pt>
    <dgm:pt modelId="{EBF42F07-1E4D-42B3-8775-A2CB211642CC}" type="sibTrans" cxnId="{D999CD80-F2A1-46B4-B2B3-C953AD2A8EA1}">
      <dgm:prSet/>
      <dgm:spPr/>
      <dgm:t>
        <a:bodyPr/>
        <a:lstStyle/>
        <a:p>
          <a:pPr rtl="1"/>
          <a:endParaRPr lang="ar-OM"/>
        </a:p>
      </dgm:t>
    </dgm:pt>
    <dgm:pt modelId="{78D754A7-776C-41E3-AD37-E3F007A3EAA9}">
      <dgm:prSet phldrT="[نص]" custT="1"/>
      <dgm:spPr/>
      <dgm:t>
        <a:bodyPr/>
        <a:lstStyle/>
        <a:p>
          <a:pPr rtl="1"/>
          <a:r>
            <a:rPr lang="ar-OM" sz="6000" dirty="0" smtClean="0"/>
            <a:t>اسمية</a:t>
          </a:r>
          <a:endParaRPr lang="ar-OM" sz="6000" dirty="0"/>
        </a:p>
      </dgm:t>
    </dgm:pt>
    <dgm:pt modelId="{4977F124-57CC-4BF6-8285-E9D1155B3399}" type="parTrans" cxnId="{14E863AA-51DB-4D8D-A15E-E9DDAE38CB6A}">
      <dgm:prSet/>
      <dgm:spPr/>
      <dgm:t>
        <a:bodyPr/>
        <a:lstStyle/>
        <a:p>
          <a:pPr rtl="1"/>
          <a:endParaRPr lang="ar-OM"/>
        </a:p>
      </dgm:t>
    </dgm:pt>
    <dgm:pt modelId="{07801D93-1A8D-4BA4-9D57-92B173497581}" type="sibTrans" cxnId="{14E863AA-51DB-4D8D-A15E-E9DDAE38CB6A}">
      <dgm:prSet/>
      <dgm:spPr/>
      <dgm:t>
        <a:bodyPr/>
        <a:lstStyle/>
        <a:p>
          <a:pPr rtl="1"/>
          <a:endParaRPr lang="ar-OM"/>
        </a:p>
      </dgm:t>
    </dgm:pt>
    <dgm:pt modelId="{8C254261-9A35-42A9-B8D1-BFDAC8AECBA6}">
      <dgm:prSet phldrT="[نص]" custT="1"/>
      <dgm:spPr/>
      <dgm:t>
        <a:bodyPr/>
        <a:lstStyle/>
        <a:p>
          <a:pPr rtl="1"/>
          <a:r>
            <a:rPr lang="ar-OM" sz="6000" dirty="0" smtClean="0"/>
            <a:t>فعلية</a:t>
          </a:r>
          <a:endParaRPr lang="ar-OM" sz="6000" dirty="0"/>
        </a:p>
      </dgm:t>
    </dgm:pt>
    <dgm:pt modelId="{740D4CA3-7BBC-42CD-8EC5-B0094CBE5B97}" type="parTrans" cxnId="{19702D50-585D-4E93-B1B2-93D8850AE59A}">
      <dgm:prSet/>
      <dgm:spPr/>
      <dgm:t>
        <a:bodyPr/>
        <a:lstStyle/>
        <a:p>
          <a:pPr rtl="1"/>
          <a:endParaRPr lang="ar-OM"/>
        </a:p>
      </dgm:t>
    </dgm:pt>
    <dgm:pt modelId="{78B1E43A-60E8-416A-BBAE-BBF2AE84F7B1}" type="sibTrans" cxnId="{19702D50-585D-4E93-B1B2-93D8850AE59A}">
      <dgm:prSet/>
      <dgm:spPr/>
      <dgm:t>
        <a:bodyPr/>
        <a:lstStyle/>
        <a:p>
          <a:pPr rtl="1"/>
          <a:endParaRPr lang="ar-OM"/>
        </a:p>
      </dgm:t>
    </dgm:pt>
    <dgm:pt modelId="{7BF34665-922E-4BDE-8682-5A9E5177AEFE}" type="pres">
      <dgm:prSet presAssocID="{15F12123-16CC-43FC-BDCF-846D8134E49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99D22D17-0484-40CD-9699-BBD9B1E32401}" type="pres">
      <dgm:prSet presAssocID="{342910B0-6C69-4887-9091-6AC6443E8A3F}" presName="singleCycle" presStyleCnt="0"/>
      <dgm:spPr/>
    </dgm:pt>
    <dgm:pt modelId="{21BEB3F9-8079-4789-9417-06A999FC33FB}" type="pres">
      <dgm:prSet presAssocID="{342910B0-6C69-4887-9091-6AC6443E8A3F}" presName="singleCenter" presStyleLbl="node1" presStyleIdx="0" presStyleCnt="3" custScaleX="328096" custLinFactNeighborX="43126" custLinFactNeighborY="2896">
        <dgm:presLayoutVars>
          <dgm:chMax val="7"/>
          <dgm:chPref val="7"/>
        </dgm:presLayoutVars>
      </dgm:prSet>
      <dgm:spPr/>
      <dgm:t>
        <a:bodyPr/>
        <a:lstStyle/>
        <a:p>
          <a:pPr rtl="1"/>
          <a:endParaRPr lang="ar-OM"/>
        </a:p>
      </dgm:t>
    </dgm:pt>
    <dgm:pt modelId="{FB885063-7C3E-439D-9D79-4C789960D3BC}" type="pres">
      <dgm:prSet presAssocID="{4977F124-57CC-4BF6-8285-E9D1155B3399}" presName="Name56" presStyleLbl="parChTrans1D2" presStyleIdx="0" presStyleCnt="2"/>
      <dgm:spPr/>
    </dgm:pt>
    <dgm:pt modelId="{458BC2EA-1158-4E7E-ABAF-09DE3450C5B2}" type="pres">
      <dgm:prSet presAssocID="{78D754A7-776C-41E3-AD37-E3F007A3EAA9}" presName="text0" presStyleLbl="node1" presStyleIdx="1" presStyleCnt="3" custScaleX="275433" custRadScaleRad="193427" custRadScaleInc="133093">
        <dgm:presLayoutVars>
          <dgm:bulletEnabled val="1"/>
        </dgm:presLayoutVars>
      </dgm:prSet>
      <dgm:spPr/>
    </dgm:pt>
    <dgm:pt modelId="{B6CB042E-0F75-4B6A-9503-B19523A14388}" type="pres">
      <dgm:prSet presAssocID="{740D4CA3-7BBC-42CD-8EC5-B0094CBE5B97}" presName="Name56" presStyleLbl="parChTrans1D2" presStyleIdx="1" presStyleCnt="2"/>
      <dgm:spPr/>
    </dgm:pt>
    <dgm:pt modelId="{7BF61BED-863A-4465-844A-6290244A6631}" type="pres">
      <dgm:prSet presAssocID="{8C254261-9A35-42A9-B8D1-BFDAC8AECBA6}" presName="text0" presStyleLbl="node1" presStyleIdx="2" presStyleCnt="3" custScaleX="230588" custRadScaleRad="96102" custRadScaleInc="-1360">
        <dgm:presLayoutVars>
          <dgm:bulletEnabled val="1"/>
        </dgm:presLayoutVars>
      </dgm:prSet>
      <dgm:spPr/>
    </dgm:pt>
  </dgm:ptLst>
  <dgm:cxnLst>
    <dgm:cxn modelId="{C8020F5B-82CC-4361-A954-C35254010D22}" type="presOf" srcId="{78D754A7-776C-41E3-AD37-E3F007A3EAA9}" destId="{458BC2EA-1158-4E7E-ABAF-09DE3450C5B2}" srcOrd="0" destOrd="0" presId="urn:microsoft.com/office/officeart/2008/layout/RadialCluster"/>
    <dgm:cxn modelId="{14E863AA-51DB-4D8D-A15E-E9DDAE38CB6A}" srcId="{342910B0-6C69-4887-9091-6AC6443E8A3F}" destId="{78D754A7-776C-41E3-AD37-E3F007A3EAA9}" srcOrd="0" destOrd="0" parTransId="{4977F124-57CC-4BF6-8285-E9D1155B3399}" sibTransId="{07801D93-1A8D-4BA4-9D57-92B173497581}"/>
    <dgm:cxn modelId="{FD0C5189-4E31-4C3E-9127-409AE74860DC}" type="presOf" srcId="{740D4CA3-7BBC-42CD-8EC5-B0094CBE5B97}" destId="{B6CB042E-0F75-4B6A-9503-B19523A14388}" srcOrd="0" destOrd="0" presId="urn:microsoft.com/office/officeart/2008/layout/RadialCluster"/>
    <dgm:cxn modelId="{D999CD80-F2A1-46B4-B2B3-C953AD2A8EA1}" srcId="{15F12123-16CC-43FC-BDCF-846D8134E49A}" destId="{342910B0-6C69-4887-9091-6AC6443E8A3F}" srcOrd="0" destOrd="0" parTransId="{4ED23C2B-F792-4363-B34D-F9F20A43199C}" sibTransId="{EBF42F07-1E4D-42B3-8775-A2CB211642CC}"/>
    <dgm:cxn modelId="{B5571A43-7B6C-46E1-8380-D813F1A23A66}" type="presOf" srcId="{342910B0-6C69-4887-9091-6AC6443E8A3F}" destId="{21BEB3F9-8079-4789-9417-06A999FC33FB}" srcOrd="0" destOrd="0" presId="urn:microsoft.com/office/officeart/2008/layout/RadialCluster"/>
    <dgm:cxn modelId="{01B44C74-FE2F-4EE9-AFEE-6FD94238E5D0}" type="presOf" srcId="{15F12123-16CC-43FC-BDCF-846D8134E49A}" destId="{7BF34665-922E-4BDE-8682-5A9E5177AEFE}" srcOrd="0" destOrd="0" presId="urn:microsoft.com/office/officeart/2008/layout/RadialCluster"/>
    <dgm:cxn modelId="{19702D50-585D-4E93-B1B2-93D8850AE59A}" srcId="{342910B0-6C69-4887-9091-6AC6443E8A3F}" destId="{8C254261-9A35-42A9-B8D1-BFDAC8AECBA6}" srcOrd="1" destOrd="0" parTransId="{740D4CA3-7BBC-42CD-8EC5-B0094CBE5B97}" sibTransId="{78B1E43A-60E8-416A-BBAE-BBF2AE84F7B1}"/>
    <dgm:cxn modelId="{58B5FA42-5CC5-4BA8-BAFC-7290F1386C42}" type="presOf" srcId="{4977F124-57CC-4BF6-8285-E9D1155B3399}" destId="{FB885063-7C3E-439D-9D79-4C789960D3BC}" srcOrd="0" destOrd="0" presId="urn:microsoft.com/office/officeart/2008/layout/RadialCluster"/>
    <dgm:cxn modelId="{4ABB40DF-9CFA-4FE4-9821-ED96E0374291}" type="presOf" srcId="{8C254261-9A35-42A9-B8D1-BFDAC8AECBA6}" destId="{7BF61BED-863A-4465-844A-6290244A6631}" srcOrd="0" destOrd="0" presId="urn:microsoft.com/office/officeart/2008/layout/RadialCluster"/>
    <dgm:cxn modelId="{B3C7F6F6-F77E-429F-B809-A19E31DC3D7B}" type="presParOf" srcId="{7BF34665-922E-4BDE-8682-5A9E5177AEFE}" destId="{99D22D17-0484-40CD-9699-BBD9B1E32401}" srcOrd="0" destOrd="0" presId="urn:microsoft.com/office/officeart/2008/layout/RadialCluster"/>
    <dgm:cxn modelId="{7592643B-4B78-451D-A8A6-7FB042D89237}" type="presParOf" srcId="{99D22D17-0484-40CD-9699-BBD9B1E32401}" destId="{21BEB3F9-8079-4789-9417-06A999FC33FB}" srcOrd="0" destOrd="0" presId="urn:microsoft.com/office/officeart/2008/layout/RadialCluster"/>
    <dgm:cxn modelId="{123B9CD5-DF29-4F21-A697-A57478B894BA}" type="presParOf" srcId="{99D22D17-0484-40CD-9699-BBD9B1E32401}" destId="{FB885063-7C3E-439D-9D79-4C789960D3BC}" srcOrd="1" destOrd="0" presId="urn:microsoft.com/office/officeart/2008/layout/RadialCluster"/>
    <dgm:cxn modelId="{065DFA16-9EB5-4199-BCD7-FF9EBDEFADCC}" type="presParOf" srcId="{99D22D17-0484-40CD-9699-BBD9B1E32401}" destId="{458BC2EA-1158-4E7E-ABAF-09DE3450C5B2}" srcOrd="2" destOrd="0" presId="urn:microsoft.com/office/officeart/2008/layout/RadialCluster"/>
    <dgm:cxn modelId="{D8C46A4C-06D2-4C9B-837A-EEFA51CBB7CA}" type="presParOf" srcId="{99D22D17-0484-40CD-9699-BBD9B1E32401}" destId="{B6CB042E-0F75-4B6A-9503-B19523A14388}" srcOrd="3" destOrd="0" presId="urn:microsoft.com/office/officeart/2008/layout/RadialCluster"/>
    <dgm:cxn modelId="{EC1FBCC4-65C5-4E56-AE1B-5A6BAF6061E9}" type="presParOf" srcId="{99D22D17-0484-40CD-9699-BBD9B1E32401}" destId="{7BF61BED-863A-4465-844A-6290244A6631}" srcOrd="4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07FD27-DA5A-469C-9BED-CEDCC6663E62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OM"/>
        </a:p>
      </dgm:t>
    </dgm:pt>
    <dgm:pt modelId="{B3457E78-B676-41ED-A3E6-F129D3EA8291}">
      <dgm:prSet phldrT="[نص]" custT="1"/>
      <dgm:spPr/>
      <dgm:t>
        <a:bodyPr/>
        <a:lstStyle/>
        <a:p>
          <a:pPr rtl="1"/>
          <a:r>
            <a:rPr lang="ar-OM" sz="4800" dirty="0" smtClean="0"/>
            <a:t>الجملةُ الاسميةُ</a:t>
          </a:r>
          <a:endParaRPr lang="ar-OM" sz="4800" dirty="0"/>
        </a:p>
      </dgm:t>
    </dgm:pt>
    <dgm:pt modelId="{6782A876-9697-47C7-AFA3-40AE53C32C5A}" type="parTrans" cxnId="{9244B7C6-7592-4BF4-866D-3436B7C5AEBE}">
      <dgm:prSet/>
      <dgm:spPr/>
      <dgm:t>
        <a:bodyPr/>
        <a:lstStyle/>
        <a:p>
          <a:pPr rtl="1"/>
          <a:endParaRPr lang="ar-OM"/>
        </a:p>
      </dgm:t>
    </dgm:pt>
    <dgm:pt modelId="{D1B87197-589B-400F-9E1D-12E3376291E6}" type="sibTrans" cxnId="{9244B7C6-7592-4BF4-866D-3436B7C5AEBE}">
      <dgm:prSet/>
      <dgm:spPr/>
      <dgm:t>
        <a:bodyPr/>
        <a:lstStyle/>
        <a:p>
          <a:pPr rtl="1"/>
          <a:endParaRPr lang="ar-OM"/>
        </a:p>
      </dgm:t>
    </dgm:pt>
    <dgm:pt modelId="{50842603-CD4E-43C4-987D-E8E807EBF2A8}">
      <dgm:prSet phldrT="[نص]" custT="1"/>
      <dgm:spPr/>
      <dgm:t>
        <a:bodyPr/>
        <a:lstStyle/>
        <a:p>
          <a:pPr rtl="1"/>
          <a:r>
            <a:rPr lang="ar-OM" sz="4400" dirty="0" smtClean="0"/>
            <a:t>المبتدأُ</a:t>
          </a:r>
          <a:endParaRPr lang="ar-OM" sz="4400" dirty="0"/>
        </a:p>
      </dgm:t>
    </dgm:pt>
    <dgm:pt modelId="{3BCE7CB0-275C-440D-AD84-EC87F7DCF3B3}" type="parTrans" cxnId="{B08DE59E-C046-4296-8DB5-45A7DB4B8902}">
      <dgm:prSet/>
      <dgm:spPr/>
      <dgm:t>
        <a:bodyPr/>
        <a:lstStyle/>
        <a:p>
          <a:pPr rtl="1"/>
          <a:endParaRPr lang="ar-OM"/>
        </a:p>
      </dgm:t>
    </dgm:pt>
    <dgm:pt modelId="{CB850DA0-0FC0-410E-B266-36C59975F961}" type="sibTrans" cxnId="{B08DE59E-C046-4296-8DB5-45A7DB4B8902}">
      <dgm:prSet/>
      <dgm:spPr/>
      <dgm:t>
        <a:bodyPr/>
        <a:lstStyle/>
        <a:p>
          <a:pPr rtl="1"/>
          <a:endParaRPr lang="ar-OM"/>
        </a:p>
      </dgm:t>
    </dgm:pt>
    <dgm:pt modelId="{4FDD71E8-6104-41AB-8A7B-1DFEF47F24AC}">
      <dgm:prSet phldrT="[نص]" custT="1"/>
      <dgm:spPr/>
      <dgm:t>
        <a:bodyPr/>
        <a:lstStyle/>
        <a:p>
          <a:pPr rtl="1"/>
          <a:r>
            <a:rPr lang="ar-OM" sz="6000" dirty="0" smtClean="0"/>
            <a:t>الخَبَرُ</a:t>
          </a:r>
          <a:endParaRPr lang="ar-OM" sz="6000" dirty="0"/>
        </a:p>
      </dgm:t>
    </dgm:pt>
    <dgm:pt modelId="{83DB1AB3-081B-4D4B-BD68-124D1CB30A4D}" type="parTrans" cxnId="{08036F1C-960F-4C29-BD8A-9C5A3AE629AD}">
      <dgm:prSet/>
      <dgm:spPr/>
      <dgm:t>
        <a:bodyPr/>
        <a:lstStyle/>
        <a:p>
          <a:pPr rtl="1"/>
          <a:endParaRPr lang="ar-OM"/>
        </a:p>
      </dgm:t>
    </dgm:pt>
    <dgm:pt modelId="{7DB7E60A-9F26-46B8-9940-83F7DDA97769}" type="sibTrans" cxnId="{08036F1C-960F-4C29-BD8A-9C5A3AE629AD}">
      <dgm:prSet/>
      <dgm:spPr/>
      <dgm:t>
        <a:bodyPr/>
        <a:lstStyle/>
        <a:p>
          <a:pPr rtl="1"/>
          <a:endParaRPr lang="ar-OM"/>
        </a:p>
      </dgm:t>
    </dgm:pt>
    <dgm:pt modelId="{ED799911-775F-4349-9312-43CC00791427}" type="pres">
      <dgm:prSet presAssocID="{BB07FD27-DA5A-469C-9BED-CEDCC6663E62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F0E1A340-9BF9-47CC-923A-6CAC0A967B81}" type="pres">
      <dgm:prSet presAssocID="{B3457E78-B676-41ED-A3E6-F129D3EA8291}" presName="singleCycle" presStyleCnt="0"/>
      <dgm:spPr/>
    </dgm:pt>
    <dgm:pt modelId="{A3B44E0B-0BEA-4124-91E6-56CE3537F323}" type="pres">
      <dgm:prSet presAssocID="{B3457E78-B676-41ED-A3E6-F129D3EA8291}" presName="singleCenter" presStyleLbl="node1" presStyleIdx="0" presStyleCnt="3" custScaleX="275566">
        <dgm:presLayoutVars>
          <dgm:chMax val="7"/>
          <dgm:chPref val="7"/>
        </dgm:presLayoutVars>
      </dgm:prSet>
      <dgm:spPr/>
      <dgm:t>
        <a:bodyPr/>
        <a:lstStyle/>
        <a:p>
          <a:pPr rtl="1"/>
          <a:endParaRPr lang="ar-OM"/>
        </a:p>
      </dgm:t>
    </dgm:pt>
    <dgm:pt modelId="{ADC8971B-71E2-42AD-9614-B099C77A17BE}" type="pres">
      <dgm:prSet presAssocID="{3BCE7CB0-275C-440D-AD84-EC87F7DCF3B3}" presName="Name56" presStyleLbl="parChTrans1D2" presStyleIdx="0" presStyleCnt="2"/>
      <dgm:spPr/>
    </dgm:pt>
    <dgm:pt modelId="{340D6927-0DEA-4C47-9C7B-378264BEEC19}" type="pres">
      <dgm:prSet presAssocID="{50842603-CD4E-43C4-987D-E8E807EBF2A8}" presName="text0" presStyleLbl="node1" presStyleIdx="1" presStyleCnt="3" custScaleX="323126" custRadScaleRad="143682" custRadScaleInc="148762">
        <dgm:presLayoutVars>
          <dgm:bulletEnabled val="1"/>
        </dgm:presLayoutVars>
      </dgm:prSet>
      <dgm:spPr/>
    </dgm:pt>
    <dgm:pt modelId="{2F4A426E-754A-4FCB-AAFE-4278490B4F11}" type="pres">
      <dgm:prSet presAssocID="{83DB1AB3-081B-4D4B-BD68-124D1CB30A4D}" presName="Name56" presStyleLbl="parChTrans1D2" presStyleIdx="1" presStyleCnt="2"/>
      <dgm:spPr/>
    </dgm:pt>
    <dgm:pt modelId="{0A8D48D0-8450-4AA2-87F1-1CEFD65BD533}" type="pres">
      <dgm:prSet presAssocID="{4FDD71E8-6104-41AB-8A7B-1DFEF47F24AC}" presName="text0" presStyleLbl="node1" presStyleIdx="2" presStyleCnt="3" custScaleX="376020" custRadScaleRad="136382" custRadScaleInc="47873">
        <dgm:presLayoutVars>
          <dgm:bulletEnabled val="1"/>
        </dgm:presLayoutVars>
      </dgm:prSet>
      <dgm:spPr/>
    </dgm:pt>
  </dgm:ptLst>
  <dgm:cxnLst>
    <dgm:cxn modelId="{09605529-6E93-485C-9E1D-3A891D3F4D30}" type="presOf" srcId="{3BCE7CB0-275C-440D-AD84-EC87F7DCF3B3}" destId="{ADC8971B-71E2-42AD-9614-B099C77A17BE}" srcOrd="0" destOrd="0" presId="urn:microsoft.com/office/officeart/2008/layout/RadialCluster"/>
    <dgm:cxn modelId="{9AA0D4E5-5A30-4211-9E79-714CAC83A36F}" type="presOf" srcId="{B3457E78-B676-41ED-A3E6-F129D3EA8291}" destId="{A3B44E0B-0BEA-4124-91E6-56CE3537F323}" srcOrd="0" destOrd="0" presId="urn:microsoft.com/office/officeart/2008/layout/RadialCluster"/>
    <dgm:cxn modelId="{372D9874-DB1E-46C0-81AF-592EFCB5ABDB}" type="presOf" srcId="{4FDD71E8-6104-41AB-8A7B-1DFEF47F24AC}" destId="{0A8D48D0-8450-4AA2-87F1-1CEFD65BD533}" srcOrd="0" destOrd="0" presId="urn:microsoft.com/office/officeart/2008/layout/RadialCluster"/>
    <dgm:cxn modelId="{08036F1C-960F-4C29-BD8A-9C5A3AE629AD}" srcId="{B3457E78-B676-41ED-A3E6-F129D3EA8291}" destId="{4FDD71E8-6104-41AB-8A7B-1DFEF47F24AC}" srcOrd="1" destOrd="0" parTransId="{83DB1AB3-081B-4D4B-BD68-124D1CB30A4D}" sibTransId="{7DB7E60A-9F26-46B8-9940-83F7DDA97769}"/>
    <dgm:cxn modelId="{740CD584-0ED5-49D1-B37A-906B48C769E3}" type="presOf" srcId="{83DB1AB3-081B-4D4B-BD68-124D1CB30A4D}" destId="{2F4A426E-754A-4FCB-AAFE-4278490B4F11}" srcOrd="0" destOrd="0" presId="urn:microsoft.com/office/officeart/2008/layout/RadialCluster"/>
    <dgm:cxn modelId="{9244B7C6-7592-4BF4-866D-3436B7C5AEBE}" srcId="{BB07FD27-DA5A-469C-9BED-CEDCC6663E62}" destId="{B3457E78-B676-41ED-A3E6-F129D3EA8291}" srcOrd="0" destOrd="0" parTransId="{6782A876-9697-47C7-AFA3-40AE53C32C5A}" sibTransId="{D1B87197-589B-400F-9E1D-12E3376291E6}"/>
    <dgm:cxn modelId="{B08DE59E-C046-4296-8DB5-45A7DB4B8902}" srcId="{B3457E78-B676-41ED-A3E6-F129D3EA8291}" destId="{50842603-CD4E-43C4-987D-E8E807EBF2A8}" srcOrd="0" destOrd="0" parTransId="{3BCE7CB0-275C-440D-AD84-EC87F7DCF3B3}" sibTransId="{CB850DA0-0FC0-410E-B266-36C59975F961}"/>
    <dgm:cxn modelId="{5A736F94-40BA-4339-B857-51D24C88D0CF}" type="presOf" srcId="{50842603-CD4E-43C4-987D-E8E807EBF2A8}" destId="{340D6927-0DEA-4C47-9C7B-378264BEEC19}" srcOrd="0" destOrd="0" presId="urn:microsoft.com/office/officeart/2008/layout/RadialCluster"/>
    <dgm:cxn modelId="{CD5BF8A9-50EA-4C18-8AE3-FB34B1D12044}" type="presOf" srcId="{BB07FD27-DA5A-469C-9BED-CEDCC6663E62}" destId="{ED799911-775F-4349-9312-43CC00791427}" srcOrd="0" destOrd="0" presId="urn:microsoft.com/office/officeart/2008/layout/RadialCluster"/>
    <dgm:cxn modelId="{C1FABDBF-DBE1-4618-9C66-C83C5C931427}" type="presParOf" srcId="{ED799911-775F-4349-9312-43CC00791427}" destId="{F0E1A340-9BF9-47CC-923A-6CAC0A967B81}" srcOrd="0" destOrd="0" presId="urn:microsoft.com/office/officeart/2008/layout/RadialCluster"/>
    <dgm:cxn modelId="{7E19AEA0-31A7-4138-A22F-0825843B1EC1}" type="presParOf" srcId="{F0E1A340-9BF9-47CC-923A-6CAC0A967B81}" destId="{A3B44E0B-0BEA-4124-91E6-56CE3537F323}" srcOrd="0" destOrd="0" presId="urn:microsoft.com/office/officeart/2008/layout/RadialCluster"/>
    <dgm:cxn modelId="{0C9E7FCA-5924-4E3B-B2EE-97F4926EC097}" type="presParOf" srcId="{F0E1A340-9BF9-47CC-923A-6CAC0A967B81}" destId="{ADC8971B-71E2-42AD-9614-B099C77A17BE}" srcOrd="1" destOrd="0" presId="urn:microsoft.com/office/officeart/2008/layout/RadialCluster"/>
    <dgm:cxn modelId="{26FCC7CF-B66C-4479-928C-DE54FBD1F62B}" type="presParOf" srcId="{F0E1A340-9BF9-47CC-923A-6CAC0A967B81}" destId="{340D6927-0DEA-4C47-9C7B-378264BEEC19}" srcOrd="2" destOrd="0" presId="urn:microsoft.com/office/officeart/2008/layout/RadialCluster"/>
    <dgm:cxn modelId="{EA925E9A-0DBF-470A-B441-BF9D65BC55A1}" type="presParOf" srcId="{F0E1A340-9BF9-47CC-923A-6CAC0A967B81}" destId="{2F4A426E-754A-4FCB-AAFE-4278490B4F11}" srcOrd="3" destOrd="0" presId="urn:microsoft.com/office/officeart/2008/layout/RadialCluster"/>
    <dgm:cxn modelId="{B1CE5D86-B013-4F45-90CC-9EFA48449A86}" type="presParOf" srcId="{F0E1A340-9BF9-47CC-923A-6CAC0A967B81}" destId="{0A8D48D0-8450-4AA2-87F1-1CEFD65BD533}" srcOrd="4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BEB3F9-8079-4789-9417-06A999FC33FB}">
      <dsp:nvSpPr>
        <dsp:cNvPr id="0" name=""/>
        <dsp:cNvSpPr/>
      </dsp:nvSpPr>
      <dsp:spPr>
        <a:xfrm>
          <a:off x="3466737" y="1637848"/>
          <a:ext cx="4320470" cy="13168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520" tIns="223520" rIns="223520" bIns="223520" numCol="1" spcCol="1270" anchor="ctr" anchorCtr="0">
          <a:noAutofit/>
        </a:bodyPr>
        <a:lstStyle/>
        <a:p>
          <a:pPr lvl="0" algn="ctr" defTabSz="3911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OM" sz="8800" kern="1200" dirty="0" smtClean="0"/>
            <a:t>الجُمْلة</a:t>
          </a:r>
          <a:endParaRPr lang="ar-OM" sz="8800" kern="1200" dirty="0"/>
        </a:p>
      </dsp:txBody>
      <dsp:txXfrm>
        <a:off x="3531019" y="1702130"/>
        <a:ext cx="4191906" cy="1188267"/>
      </dsp:txXfrm>
    </dsp:sp>
    <dsp:sp modelId="{FB885063-7C3E-439D-9D79-4C789960D3BC}">
      <dsp:nvSpPr>
        <dsp:cNvPr id="0" name=""/>
        <dsp:cNvSpPr/>
      </dsp:nvSpPr>
      <dsp:spPr>
        <a:xfrm rot="2925754">
          <a:off x="6094590" y="3196372"/>
          <a:ext cx="64281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4281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8BC2EA-1158-4E7E-ABAF-09DE3450C5B2}">
      <dsp:nvSpPr>
        <dsp:cNvPr id="0" name=""/>
        <dsp:cNvSpPr/>
      </dsp:nvSpPr>
      <dsp:spPr>
        <a:xfrm>
          <a:off x="5799518" y="3438064"/>
          <a:ext cx="2430081" cy="8822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2667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OM" sz="6000" kern="1200" dirty="0" smtClean="0"/>
            <a:t>اسمية</a:t>
          </a:r>
          <a:endParaRPr lang="ar-OM" sz="6000" kern="1200" dirty="0"/>
        </a:p>
      </dsp:txBody>
      <dsp:txXfrm>
        <a:off x="5842587" y="3481133"/>
        <a:ext cx="2343943" cy="796138"/>
      </dsp:txXfrm>
    </dsp:sp>
    <dsp:sp modelId="{B6CB042E-0F75-4B6A-9503-B19523A14388}">
      <dsp:nvSpPr>
        <dsp:cNvPr id="0" name=""/>
        <dsp:cNvSpPr/>
      </dsp:nvSpPr>
      <dsp:spPr>
        <a:xfrm rot="7980085">
          <a:off x="4457093" y="3196369"/>
          <a:ext cx="66095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6095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F61BED-863A-4465-844A-6290244A6631}">
      <dsp:nvSpPr>
        <dsp:cNvPr id="0" name=""/>
        <dsp:cNvSpPr/>
      </dsp:nvSpPr>
      <dsp:spPr>
        <a:xfrm>
          <a:off x="3133578" y="3438058"/>
          <a:ext cx="2034424" cy="8822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2667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OM" sz="6000" kern="1200" dirty="0" smtClean="0"/>
            <a:t>فعلية</a:t>
          </a:r>
          <a:endParaRPr lang="ar-OM" sz="6000" kern="1200" dirty="0"/>
        </a:p>
      </dsp:txBody>
      <dsp:txXfrm>
        <a:off x="3176647" y="3481127"/>
        <a:ext cx="1948286" cy="7961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B44E0B-0BEA-4124-91E6-56CE3537F323}">
      <dsp:nvSpPr>
        <dsp:cNvPr id="0" name=""/>
        <dsp:cNvSpPr/>
      </dsp:nvSpPr>
      <dsp:spPr>
        <a:xfrm>
          <a:off x="1368149" y="1422400"/>
          <a:ext cx="3359700" cy="1219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OM" sz="4800" kern="1200" dirty="0" smtClean="0"/>
            <a:t>الجملةُ الاسميةُ</a:t>
          </a:r>
          <a:endParaRPr lang="ar-OM" sz="4800" kern="1200" dirty="0"/>
        </a:p>
      </dsp:txBody>
      <dsp:txXfrm>
        <a:off x="1427665" y="1481916"/>
        <a:ext cx="3240668" cy="1100168"/>
      </dsp:txXfrm>
    </dsp:sp>
    <dsp:sp modelId="{ADC8971B-71E2-42AD-9614-B099C77A17BE}">
      <dsp:nvSpPr>
        <dsp:cNvPr id="0" name=""/>
        <dsp:cNvSpPr/>
      </dsp:nvSpPr>
      <dsp:spPr>
        <a:xfrm rot="2633148">
          <a:off x="3561173" y="2940976"/>
          <a:ext cx="86372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63724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0D6927-0DEA-4C47-9C7B-378264BEEC19}">
      <dsp:nvSpPr>
        <dsp:cNvPr id="0" name=""/>
        <dsp:cNvSpPr/>
      </dsp:nvSpPr>
      <dsp:spPr>
        <a:xfrm>
          <a:off x="3409172" y="3240353"/>
          <a:ext cx="2639499" cy="8168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760" tIns="111760" rIns="111760" bIns="111760" numCol="1" spcCol="1270" anchor="ctr" anchorCtr="0">
          <a:noAutofit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OM" sz="4400" kern="1200" dirty="0" smtClean="0"/>
            <a:t>المبتدأُ</a:t>
          </a:r>
          <a:endParaRPr lang="ar-OM" sz="4400" kern="1200" dirty="0"/>
        </a:p>
      </dsp:txBody>
      <dsp:txXfrm>
        <a:off x="3449048" y="3280229"/>
        <a:ext cx="2559747" cy="737112"/>
      </dsp:txXfrm>
    </dsp:sp>
    <dsp:sp modelId="{2F4A426E-754A-4FCB-AAFE-4278490B4F11}">
      <dsp:nvSpPr>
        <dsp:cNvPr id="0" name=""/>
        <dsp:cNvSpPr/>
      </dsp:nvSpPr>
      <dsp:spPr>
        <a:xfrm rot="7985142">
          <a:off x="1787891" y="2940981"/>
          <a:ext cx="81984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1984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8D48D0-8450-4AA2-87F1-1CEFD65BD533}">
      <dsp:nvSpPr>
        <dsp:cNvPr id="0" name=""/>
        <dsp:cNvSpPr/>
      </dsp:nvSpPr>
      <dsp:spPr>
        <a:xfrm>
          <a:off x="0" y="3240362"/>
          <a:ext cx="3071572" cy="8168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2667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OM" sz="6000" kern="1200" dirty="0" smtClean="0"/>
            <a:t>الخَبَرُ</a:t>
          </a:r>
          <a:endParaRPr lang="ar-OM" sz="6000" kern="1200" dirty="0"/>
        </a:p>
      </dsp:txBody>
      <dsp:txXfrm>
        <a:off x="39876" y="3280238"/>
        <a:ext cx="2991820" cy="7371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ADF5-0BB2-4CCD-93F3-2989EC587388}" type="datetimeFigureOut">
              <a:rPr lang="ar-OM" smtClean="0"/>
              <a:t>12/04/1442</a:t>
            </a:fld>
            <a:endParaRPr lang="ar-OM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B1672-1180-4628-A41E-0C246EC2F1EB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ADF5-0BB2-4CCD-93F3-2989EC587388}" type="datetimeFigureOut">
              <a:rPr lang="ar-OM" smtClean="0"/>
              <a:t>12/04/1442</a:t>
            </a:fld>
            <a:endParaRPr lang="ar-O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B1672-1180-4628-A41E-0C246EC2F1EB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ADF5-0BB2-4CCD-93F3-2989EC587388}" type="datetimeFigureOut">
              <a:rPr lang="ar-OM" smtClean="0"/>
              <a:t>12/04/1442</a:t>
            </a:fld>
            <a:endParaRPr lang="ar-O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B1672-1180-4628-A41E-0C246EC2F1EB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ADF5-0BB2-4CCD-93F3-2989EC587388}" type="datetimeFigureOut">
              <a:rPr lang="ar-OM" smtClean="0"/>
              <a:t>12/04/1442</a:t>
            </a:fld>
            <a:endParaRPr lang="ar-O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B1672-1180-4628-A41E-0C246EC2F1EB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ADF5-0BB2-4CCD-93F3-2989EC587388}" type="datetimeFigureOut">
              <a:rPr lang="ar-OM" smtClean="0"/>
              <a:t>12/04/1442</a:t>
            </a:fld>
            <a:endParaRPr lang="ar-O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B1672-1180-4628-A41E-0C246EC2F1EB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ADF5-0BB2-4CCD-93F3-2989EC587388}" type="datetimeFigureOut">
              <a:rPr lang="ar-OM" smtClean="0"/>
              <a:t>12/04/1442</a:t>
            </a:fld>
            <a:endParaRPr lang="ar-O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B1672-1180-4628-A41E-0C246EC2F1EB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ADF5-0BB2-4CCD-93F3-2989EC587388}" type="datetimeFigureOut">
              <a:rPr lang="ar-OM" smtClean="0"/>
              <a:t>12/04/1442</a:t>
            </a:fld>
            <a:endParaRPr lang="ar-OM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B1672-1180-4628-A41E-0C246EC2F1EB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ADF5-0BB2-4CCD-93F3-2989EC587388}" type="datetimeFigureOut">
              <a:rPr lang="ar-OM" smtClean="0"/>
              <a:t>12/04/1442</a:t>
            </a:fld>
            <a:endParaRPr lang="ar-OM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B1672-1180-4628-A41E-0C246EC2F1EB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ADF5-0BB2-4CCD-93F3-2989EC587388}" type="datetimeFigureOut">
              <a:rPr lang="ar-OM" smtClean="0"/>
              <a:t>12/04/1442</a:t>
            </a:fld>
            <a:endParaRPr lang="ar-OM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B1672-1180-4628-A41E-0C246EC2F1EB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ADF5-0BB2-4CCD-93F3-2989EC587388}" type="datetimeFigureOut">
              <a:rPr lang="ar-OM" smtClean="0"/>
              <a:t>12/04/1442</a:t>
            </a:fld>
            <a:endParaRPr lang="ar-O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B1672-1180-4628-A41E-0C246EC2F1EB}" type="slidenum">
              <a:rPr lang="ar-OM" smtClean="0"/>
              <a:t>‹#›</a:t>
            </a:fld>
            <a:endParaRPr lang="ar-OM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ADF5-0BB2-4CCD-93F3-2989EC587388}" type="datetimeFigureOut">
              <a:rPr lang="ar-OM" smtClean="0"/>
              <a:t>12/04/1442</a:t>
            </a:fld>
            <a:endParaRPr lang="ar-O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03B1672-1180-4628-A41E-0C246EC2F1EB}" type="slidenum">
              <a:rPr lang="ar-OM" smtClean="0"/>
              <a:t>‹#›</a:t>
            </a:fld>
            <a:endParaRPr lang="ar-OM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E1ADF5-0BB2-4CCD-93F3-2989EC587388}" type="datetimeFigureOut">
              <a:rPr lang="ar-OM" smtClean="0"/>
              <a:t>12/04/1442</a:t>
            </a:fld>
            <a:endParaRPr lang="ar-OM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OM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3B1672-1180-4628-A41E-0C246EC2F1EB}" type="slidenum">
              <a:rPr lang="ar-OM" smtClean="0"/>
              <a:t>‹#›</a:t>
            </a:fld>
            <a:endParaRPr lang="ar-OM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33400" y="836712"/>
            <a:ext cx="7851648" cy="1224136"/>
          </a:xfrm>
        </p:spPr>
        <p:txBody>
          <a:bodyPr>
            <a:normAutofit/>
          </a:bodyPr>
          <a:lstStyle/>
          <a:p>
            <a:pPr algn="ctr"/>
            <a:r>
              <a:rPr lang="ar-OM" sz="8000" dirty="0" smtClean="0">
                <a:solidFill>
                  <a:schemeClr val="tx1"/>
                </a:solidFill>
              </a:rPr>
              <a:t>الجُملةُ الإسميةِ</a:t>
            </a:r>
            <a:endParaRPr lang="ar-OM" sz="8000" dirty="0">
              <a:solidFill>
                <a:schemeClr val="tx1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0" y="2420888"/>
            <a:ext cx="8892480" cy="4248472"/>
          </a:xfrm>
        </p:spPr>
        <p:txBody>
          <a:bodyPr/>
          <a:lstStyle/>
          <a:p>
            <a:endParaRPr lang="ar-OM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4" y="2458210"/>
            <a:ext cx="9129486" cy="418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636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thruBlk="1"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836712"/>
            <a:ext cx="8856984" cy="5904656"/>
          </a:xfrm>
        </p:spPr>
        <p:txBody>
          <a:bodyPr>
            <a:normAutofit fontScale="92500"/>
          </a:bodyPr>
          <a:lstStyle/>
          <a:p>
            <a:r>
              <a:rPr lang="ar-OM" sz="4800" dirty="0" smtClean="0"/>
              <a:t>تتركبُ </a:t>
            </a:r>
            <a:r>
              <a:rPr lang="ar-OM" sz="4800" dirty="0"/>
              <a:t>الجملةُ الاسميةُ من ركنينِ أساسيينِ هما:</a:t>
            </a:r>
          </a:p>
          <a:p>
            <a:r>
              <a:rPr lang="ar-OM" sz="4800" dirty="0" smtClean="0"/>
              <a:t>( </a:t>
            </a:r>
            <a:r>
              <a:rPr lang="ar-OM" sz="4800" dirty="0"/>
              <a:t>المبتدأ ) وهو ما بدأت به الجملةُ الاسميةُ ويكون دائمًا مرفوعًا بـ</a:t>
            </a:r>
          </a:p>
          <a:p>
            <a:r>
              <a:rPr lang="ar-OM" sz="4800" dirty="0" smtClean="0">
                <a:solidFill>
                  <a:srgbClr val="FF0000"/>
                </a:solidFill>
              </a:rPr>
              <a:t>الضمةُ:</a:t>
            </a:r>
            <a:r>
              <a:rPr lang="ar-OM" sz="4800" dirty="0" smtClean="0"/>
              <a:t> </a:t>
            </a:r>
            <a:r>
              <a:rPr lang="ar-OM" sz="4800" dirty="0"/>
              <a:t>إذا كان مفرد: ( الشمسُ ساطعةٌ )</a:t>
            </a:r>
          </a:p>
          <a:p>
            <a:r>
              <a:rPr lang="ar-OM" sz="4800" dirty="0" smtClean="0">
                <a:solidFill>
                  <a:srgbClr val="FF0000"/>
                </a:solidFill>
              </a:rPr>
              <a:t>الألف:</a:t>
            </a:r>
            <a:r>
              <a:rPr lang="ar-OM" sz="4800" dirty="0" smtClean="0"/>
              <a:t> </a:t>
            </a:r>
            <a:r>
              <a:rPr lang="ar-OM" sz="4800" dirty="0"/>
              <a:t>إذا كان مثنى: ( الطالبانِ متميزانِ )</a:t>
            </a:r>
          </a:p>
          <a:p>
            <a:r>
              <a:rPr lang="ar-OM" sz="4800" dirty="0" smtClean="0">
                <a:solidFill>
                  <a:srgbClr val="FF0000"/>
                </a:solidFill>
              </a:rPr>
              <a:t>الواو:</a:t>
            </a:r>
            <a:r>
              <a:rPr lang="ar-OM" sz="4800" dirty="0" smtClean="0"/>
              <a:t> </a:t>
            </a:r>
            <a:r>
              <a:rPr lang="ar-OM" sz="4800" dirty="0"/>
              <a:t>إذا كان جمع مذكر سالم</a:t>
            </a:r>
            <a:r>
              <a:rPr lang="ar-OM" sz="4800" dirty="0" smtClean="0"/>
              <a:t>:</a:t>
            </a:r>
          </a:p>
          <a:p>
            <a:pPr marL="0" indent="0">
              <a:buNone/>
            </a:pPr>
            <a:r>
              <a:rPr lang="ar-OM" sz="4800" dirty="0" smtClean="0"/>
              <a:t> </a:t>
            </a:r>
            <a:r>
              <a:rPr lang="ar-OM" sz="4800" dirty="0"/>
              <a:t>( المسلمونَ مخلصونَ)</a:t>
            </a:r>
          </a:p>
          <a:p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1985033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836712"/>
            <a:ext cx="8856984" cy="5904656"/>
          </a:xfrm>
        </p:spPr>
        <p:txBody>
          <a:bodyPr>
            <a:normAutofit fontScale="92500"/>
          </a:bodyPr>
          <a:lstStyle/>
          <a:p>
            <a:r>
              <a:rPr lang="ar-OM" sz="5800" dirty="0" smtClean="0"/>
              <a:t>(الخبر</a:t>
            </a:r>
            <a:r>
              <a:rPr lang="ar-OM" sz="5800" dirty="0"/>
              <a:t>) وهو ما يُكملُ معنى المبتدأ. ويكونُ دائمًا مرفوعًا </a:t>
            </a:r>
          </a:p>
          <a:p>
            <a:r>
              <a:rPr lang="ar-OM" sz="5800" dirty="0" smtClean="0">
                <a:solidFill>
                  <a:srgbClr val="FF0000"/>
                </a:solidFill>
              </a:rPr>
              <a:t>الضمةُ: </a:t>
            </a:r>
            <a:r>
              <a:rPr lang="ar-OM" sz="5800" dirty="0" smtClean="0"/>
              <a:t>إذا </a:t>
            </a:r>
            <a:r>
              <a:rPr lang="ar-OM" sz="5800" dirty="0"/>
              <a:t>كان مفرد</a:t>
            </a:r>
            <a:r>
              <a:rPr lang="ar-OM" sz="5800" dirty="0" smtClean="0"/>
              <a:t>:(الشمسُ ساطعةٌ)</a:t>
            </a:r>
            <a:endParaRPr lang="ar-OM" sz="5800" dirty="0"/>
          </a:p>
          <a:p>
            <a:r>
              <a:rPr lang="ar-OM" sz="5800" dirty="0" err="1" smtClean="0">
                <a:solidFill>
                  <a:srgbClr val="FF0000"/>
                </a:solidFill>
              </a:rPr>
              <a:t>الألف:</a:t>
            </a:r>
            <a:r>
              <a:rPr lang="ar-OM" sz="5800" dirty="0" err="1" smtClean="0"/>
              <a:t>إذا</a:t>
            </a:r>
            <a:r>
              <a:rPr lang="ar-OM" sz="5800" dirty="0" smtClean="0"/>
              <a:t> </a:t>
            </a:r>
            <a:r>
              <a:rPr lang="ar-OM" sz="5800" dirty="0"/>
              <a:t>كان مثنى</a:t>
            </a:r>
            <a:r>
              <a:rPr lang="ar-OM" sz="5800" dirty="0" smtClean="0"/>
              <a:t>:(الطالبانِ متميزانِ)</a:t>
            </a:r>
            <a:endParaRPr lang="ar-OM" sz="5800" dirty="0"/>
          </a:p>
          <a:p>
            <a:r>
              <a:rPr lang="ar-OM" sz="5800" dirty="0" smtClean="0">
                <a:solidFill>
                  <a:srgbClr val="FF0000"/>
                </a:solidFill>
              </a:rPr>
              <a:t>الواو:</a:t>
            </a:r>
            <a:r>
              <a:rPr lang="ar-OM" sz="5800" dirty="0" smtClean="0"/>
              <a:t> إذا </a:t>
            </a:r>
            <a:r>
              <a:rPr lang="ar-OM" sz="5800" dirty="0"/>
              <a:t>كان جمع </a:t>
            </a:r>
            <a:r>
              <a:rPr lang="ar-OM" sz="5800" dirty="0" smtClean="0"/>
              <a:t>مذكر سالم:</a:t>
            </a:r>
          </a:p>
          <a:p>
            <a:pPr marL="0" indent="0">
              <a:buNone/>
            </a:pPr>
            <a:r>
              <a:rPr lang="ar-OM" sz="5800" dirty="0" smtClean="0"/>
              <a:t>(المسلمونَ </a:t>
            </a:r>
            <a:r>
              <a:rPr lang="ar-OM" sz="5800" dirty="0"/>
              <a:t>مخلصونَ)</a:t>
            </a:r>
          </a:p>
          <a:p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3936201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OM" sz="6000" dirty="0" smtClean="0">
                <a:solidFill>
                  <a:schemeClr val="tx1"/>
                </a:solidFill>
              </a:rPr>
              <a:t>هيّا أبطالي نحاول استكمال الجدول التالي:</a:t>
            </a:r>
            <a:endParaRPr lang="ar-OM" sz="6000" dirty="0">
              <a:solidFill>
                <a:schemeClr val="tx1"/>
              </a:solidFill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349993"/>
              </p:ext>
            </p:extLst>
          </p:nvPr>
        </p:nvGraphicFramePr>
        <p:xfrm>
          <a:off x="179513" y="2204863"/>
          <a:ext cx="8784975" cy="375890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70636"/>
                <a:gridCol w="4458498"/>
                <a:gridCol w="1762580"/>
                <a:gridCol w="2293261"/>
              </a:tblGrid>
              <a:tr h="734563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OM" sz="2000" dirty="0">
                          <a:effectLst/>
                        </a:rPr>
                        <a:t>م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OM" sz="3600" dirty="0">
                          <a:solidFill>
                            <a:schemeClr val="tx1"/>
                          </a:solidFill>
                          <a:effectLst/>
                        </a:rPr>
                        <a:t>الجملةٌ الاسميةٌ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OM" sz="3600">
                          <a:solidFill>
                            <a:schemeClr val="tx1"/>
                          </a:solidFill>
                          <a:effectLst/>
                        </a:rPr>
                        <a:t>المبتدأٌ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OM" sz="3600" dirty="0">
                          <a:solidFill>
                            <a:schemeClr val="tx1"/>
                          </a:solidFill>
                          <a:effectLst/>
                        </a:rPr>
                        <a:t>الخبرُ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734563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OM" sz="2000" dirty="0">
                          <a:effectLst/>
                        </a:rPr>
                        <a:t>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OM" sz="3600">
                          <a:effectLst/>
                        </a:rPr>
                        <a:t>المدرسةُ نظيفةٌ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OM" sz="2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OM" sz="2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734563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OM" sz="2000" dirty="0">
                          <a:effectLst/>
                        </a:rPr>
                        <a:t>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OM" sz="3600">
                          <a:effectLst/>
                        </a:rPr>
                        <a:t>الكتابُ صفحاتهُ كثيرةٌ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OM" sz="2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OM" sz="2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820648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OM" sz="20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OM" sz="3600" dirty="0">
                          <a:effectLst/>
                        </a:rPr>
                        <a:t>المهندسونَ يشيِّدونَ المباني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OM" sz="2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OM" sz="2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734563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OM" sz="20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OM" sz="3600" dirty="0">
                          <a:effectLst/>
                        </a:rPr>
                        <a:t>التِّلْميذاتُ في المدرسةِ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OM" sz="20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OM" sz="20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351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>
          <a:xfrm>
            <a:off x="179512" y="836712"/>
            <a:ext cx="8712968" cy="5832648"/>
          </a:xfrm>
        </p:spPr>
        <p:txBody>
          <a:bodyPr/>
          <a:lstStyle/>
          <a:p>
            <a:r>
              <a:rPr lang="ar-OM" sz="4400" dirty="0">
                <a:solidFill>
                  <a:srgbClr val="FF0000"/>
                </a:solidFill>
              </a:rPr>
              <a:t>تذكر معي يا بطل أن</a:t>
            </a:r>
            <a:r>
              <a:rPr lang="ar-OM" sz="4400" dirty="0"/>
              <a:t>: الجملة هي تركيب مكون من أكثرَ منْ كلمةٍ ودلَّ على معنىً مستقلٍّ مثل: ( المدرسةُ نظيفةٌ )</a:t>
            </a:r>
          </a:p>
          <a:p>
            <a:r>
              <a:rPr lang="ar-OM" sz="4400" dirty="0" smtClean="0">
                <a:solidFill>
                  <a:srgbClr val="FF0000"/>
                </a:solidFill>
              </a:rPr>
              <a:t>شبهُ </a:t>
            </a:r>
            <a:r>
              <a:rPr lang="ar-OM" sz="4400" dirty="0">
                <a:solidFill>
                  <a:srgbClr val="FF0000"/>
                </a:solidFill>
              </a:rPr>
              <a:t>الجملةِ :</a:t>
            </a:r>
            <a:r>
              <a:rPr lang="ar-OM" sz="4400" dirty="0"/>
              <a:t>تركيبٌ لا يدلُّ على معنىً بذاتهِ ولكنْ يتمُّ معَ غيرهٍ </a:t>
            </a:r>
          </a:p>
          <a:p>
            <a:r>
              <a:rPr lang="ar-OM" sz="4400" dirty="0"/>
              <a:t>مثل: (على الشَّجرةِ عصفورٌ جميلٌ</a:t>
            </a:r>
            <a:r>
              <a:rPr lang="ar-OM" sz="4400" dirty="0" smtClean="0"/>
              <a:t>)</a:t>
            </a:r>
          </a:p>
          <a:p>
            <a:endParaRPr lang="ar-OM" sz="4400" dirty="0"/>
          </a:p>
          <a:p>
            <a:endParaRPr lang="ar-OM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4" y="5324475"/>
            <a:ext cx="8958052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715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044468"/>
            <a:ext cx="8856983" cy="4624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7504" y="836712"/>
            <a:ext cx="8856984" cy="1008112"/>
          </a:xfrm>
        </p:spPr>
        <p:txBody>
          <a:bodyPr>
            <a:noAutofit/>
          </a:bodyPr>
          <a:lstStyle/>
          <a:p>
            <a:pPr algn="r"/>
            <a:r>
              <a:rPr lang="ar-OM" sz="5400" dirty="0" smtClean="0">
                <a:solidFill>
                  <a:schemeClr val="tx1"/>
                </a:solidFill>
              </a:rPr>
              <a:t>تنقسم </a:t>
            </a:r>
            <a:r>
              <a:rPr lang="ar-OM" sz="5400" dirty="0">
                <a:solidFill>
                  <a:schemeClr val="tx1"/>
                </a:solidFill>
              </a:rPr>
              <a:t>الجملة </a:t>
            </a:r>
            <a:r>
              <a:rPr lang="ar-OM" sz="5400" dirty="0" smtClean="0">
                <a:solidFill>
                  <a:schemeClr val="tx1"/>
                </a:solidFill>
              </a:rPr>
              <a:t>إلى: </a:t>
            </a:r>
            <a:r>
              <a:rPr lang="ar-OM" sz="5400" dirty="0" smtClean="0">
                <a:solidFill>
                  <a:srgbClr val="FF0000"/>
                </a:solidFill>
              </a:rPr>
              <a:t>الجُمْلةِ الاسمْيةِ  </a:t>
            </a:r>
            <a:r>
              <a:rPr lang="ar-OM" sz="5400" dirty="0">
                <a:solidFill>
                  <a:schemeClr val="tx1"/>
                </a:solidFill>
              </a:rPr>
              <a:t>-  </a:t>
            </a:r>
            <a:r>
              <a:rPr lang="ar-OM" sz="5400" dirty="0" smtClean="0">
                <a:solidFill>
                  <a:srgbClr val="FF0000"/>
                </a:solidFill>
              </a:rPr>
              <a:t>الجُملة الفِعْلية</a:t>
            </a:r>
            <a:endParaRPr lang="ar-OM" sz="5400" dirty="0">
              <a:solidFill>
                <a:srgbClr val="FF0000"/>
              </a:solidFill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1353824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4720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OM" sz="6600" dirty="0" smtClean="0">
                <a:solidFill>
                  <a:schemeClr val="tx1"/>
                </a:solidFill>
              </a:rPr>
              <a:t>الجملة </a:t>
            </a:r>
            <a:r>
              <a:rPr lang="ar-OM" sz="6600" dirty="0">
                <a:solidFill>
                  <a:schemeClr val="tx1"/>
                </a:solidFill>
              </a:rPr>
              <a:t>الاسمية هي التي تبدأ باسم.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OM" sz="4000" dirty="0" smtClean="0"/>
              <a:t>تَتَركّبُ </a:t>
            </a:r>
            <a:r>
              <a:rPr lang="ar-OM" sz="4000" dirty="0"/>
              <a:t>من (</a:t>
            </a:r>
            <a:r>
              <a:rPr lang="ar-OM" sz="4000" dirty="0" smtClean="0">
                <a:solidFill>
                  <a:srgbClr val="FF0000"/>
                </a:solidFill>
              </a:rPr>
              <a:t>المُبْتدأ</a:t>
            </a:r>
            <a:r>
              <a:rPr lang="ar-OM" sz="4000" dirty="0" smtClean="0"/>
              <a:t> </a:t>
            </a:r>
            <a:r>
              <a:rPr lang="ar-OM" sz="4000" dirty="0"/>
              <a:t>–</a:t>
            </a:r>
            <a:r>
              <a:rPr lang="ar-OM" sz="4000" dirty="0">
                <a:solidFill>
                  <a:srgbClr val="FF0000"/>
                </a:solidFill>
              </a:rPr>
              <a:t> </a:t>
            </a:r>
            <a:r>
              <a:rPr lang="ar-OM" sz="4000" dirty="0" smtClean="0">
                <a:solidFill>
                  <a:srgbClr val="FF0000"/>
                </a:solidFill>
              </a:rPr>
              <a:t>الخَبَر </a:t>
            </a:r>
            <a:r>
              <a:rPr lang="ar-OM" sz="4000" dirty="0" smtClean="0"/>
              <a:t>)</a:t>
            </a:r>
          </a:p>
          <a:p>
            <a:endParaRPr lang="ar-OM" sz="4000" dirty="0" smtClean="0"/>
          </a:p>
          <a:p>
            <a:endParaRPr lang="ar-OM" sz="4000" dirty="0"/>
          </a:p>
        </p:txBody>
      </p:sp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406111180"/>
              </p:ext>
            </p:extLst>
          </p:nvPr>
        </p:nvGraphicFramePr>
        <p:xfrm>
          <a:off x="1475656" y="263691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362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OM" sz="8000" dirty="0">
                <a:solidFill>
                  <a:schemeClr val="tx1"/>
                </a:solidFill>
              </a:rPr>
              <a:t>الشرحُ والتحليلُ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1935480"/>
            <a:ext cx="8856984" cy="48058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OM" sz="4800" dirty="0" smtClean="0"/>
              <a:t>لعلَّكَ </a:t>
            </a:r>
            <a:r>
              <a:rPr lang="ar-OM" sz="4800" dirty="0"/>
              <a:t>تتذكرُ عزيزي الطالبَ أنَّ الكلمةَ في اللغةِ العربيةِ تنقسمُ إلى :</a:t>
            </a:r>
          </a:p>
          <a:p>
            <a:pPr marL="0" indent="0">
              <a:buNone/>
            </a:pPr>
            <a:r>
              <a:rPr lang="ar-OM" sz="4800" dirty="0" smtClean="0"/>
              <a:t>1- </a:t>
            </a:r>
            <a:r>
              <a:rPr lang="ar-OM" sz="4800" dirty="0">
                <a:solidFill>
                  <a:srgbClr val="FF0000"/>
                </a:solidFill>
              </a:rPr>
              <a:t>(</a:t>
            </a:r>
            <a:r>
              <a:rPr lang="ar-OM" sz="4800" dirty="0" smtClean="0">
                <a:solidFill>
                  <a:srgbClr val="FF0000"/>
                </a:solidFill>
              </a:rPr>
              <a:t>اسم) </a:t>
            </a:r>
            <a:r>
              <a:rPr lang="ar-OM" sz="4800" dirty="0" smtClean="0"/>
              <a:t>مثل</a:t>
            </a:r>
            <a:r>
              <a:rPr lang="ar-OM" sz="4800" dirty="0"/>
              <a:t>: أحمدَ – علىٍّ – مدرسةٍ – معلمٍ</a:t>
            </a:r>
          </a:p>
          <a:p>
            <a:pPr marL="0" indent="0">
              <a:buNone/>
            </a:pPr>
            <a:r>
              <a:rPr lang="ar-OM" sz="4800" dirty="0"/>
              <a:t>2</a:t>
            </a:r>
            <a:r>
              <a:rPr lang="ar-OM" sz="4800" dirty="0" smtClean="0"/>
              <a:t>- </a:t>
            </a:r>
            <a:r>
              <a:rPr lang="ar-OM" sz="4800" dirty="0">
                <a:solidFill>
                  <a:srgbClr val="FF0000"/>
                </a:solidFill>
              </a:rPr>
              <a:t>(</a:t>
            </a:r>
            <a:r>
              <a:rPr lang="ar-OM" sz="4800" dirty="0" smtClean="0">
                <a:solidFill>
                  <a:srgbClr val="FF0000"/>
                </a:solidFill>
              </a:rPr>
              <a:t>فعلٍ) </a:t>
            </a:r>
            <a:r>
              <a:rPr lang="ar-OM" sz="4800" dirty="0" smtClean="0"/>
              <a:t>مثلِ</a:t>
            </a:r>
            <a:r>
              <a:rPr lang="ar-OM" sz="4800" dirty="0"/>
              <a:t>: شرحَ ، يشرحُ، </a:t>
            </a:r>
            <a:r>
              <a:rPr lang="ar-OM" sz="4800" dirty="0" smtClean="0"/>
              <a:t>اشرحْ</a:t>
            </a:r>
          </a:p>
          <a:p>
            <a:pPr marL="0" indent="0">
              <a:buNone/>
            </a:pPr>
            <a:r>
              <a:rPr lang="ar-OM" sz="4800" dirty="0" smtClean="0"/>
              <a:t>3- </a:t>
            </a:r>
            <a:r>
              <a:rPr lang="ar-OM" sz="4800" dirty="0" smtClean="0">
                <a:solidFill>
                  <a:srgbClr val="FF0000"/>
                </a:solidFill>
              </a:rPr>
              <a:t>(حرف) </a:t>
            </a:r>
            <a:r>
              <a:rPr lang="ar-OM" sz="4800" dirty="0"/>
              <a:t>مثل : حروف </a:t>
            </a:r>
            <a:r>
              <a:rPr lang="ar-OM" sz="4800" dirty="0" smtClean="0"/>
              <a:t>الجرّ، حروف العطف </a:t>
            </a:r>
            <a:endParaRPr lang="ar-OM" sz="4800" dirty="0"/>
          </a:p>
          <a:p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131515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6048672"/>
          </a:xfrm>
        </p:spPr>
        <p:txBody>
          <a:bodyPr>
            <a:noAutofit/>
          </a:bodyPr>
          <a:lstStyle/>
          <a:p>
            <a:r>
              <a:rPr lang="ar-OM" sz="4400" dirty="0" smtClean="0"/>
              <a:t>وتتذكر </a:t>
            </a:r>
            <a:r>
              <a:rPr lang="ar-OM" sz="4400" dirty="0"/>
              <a:t>أيضًا أنَّ الجملةَ في اللغةِ العربيةِ: </a:t>
            </a:r>
            <a:r>
              <a:rPr lang="ar-OM" sz="4400" dirty="0" smtClean="0"/>
              <a:t>هيَ التي </a:t>
            </a:r>
            <a:r>
              <a:rPr lang="ar-OM" sz="4400" dirty="0"/>
              <a:t>تتركبُ من أكثر من </a:t>
            </a:r>
            <a:r>
              <a:rPr lang="ar-OM" sz="4400" dirty="0" smtClean="0"/>
              <a:t>كلمةٍ، وهنا </a:t>
            </a:r>
            <a:r>
              <a:rPr lang="ar-OM" sz="4400" dirty="0"/>
              <a:t>يجبُ </a:t>
            </a:r>
            <a:r>
              <a:rPr lang="ar-OM" sz="4400" dirty="0" smtClean="0"/>
              <a:t>أنْ تَعْرِفَ أنَّ الجُملةَ </a:t>
            </a:r>
            <a:r>
              <a:rPr lang="ar-OM" sz="4400" dirty="0"/>
              <a:t>إذا بدأتْ باسمٍ فإنها تُسمى </a:t>
            </a:r>
            <a:r>
              <a:rPr lang="ar-OM" sz="4400" dirty="0">
                <a:solidFill>
                  <a:srgbClr val="FF0000"/>
                </a:solidFill>
              </a:rPr>
              <a:t>الجملةَ الاسميةَ</a:t>
            </a:r>
            <a:r>
              <a:rPr lang="ar-OM" sz="4400" dirty="0"/>
              <a:t>، </a:t>
            </a:r>
            <a:r>
              <a:rPr lang="ar-OM" sz="4400" dirty="0" smtClean="0"/>
              <a:t>فلو </a:t>
            </a:r>
            <a:r>
              <a:rPr lang="ar-OM" sz="4400" dirty="0"/>
              <a:t>نظرنا في الكلماتِ التّاليةِ: (مجتهد – المدرسة – التلميذ – نظيفة – جميلة – الوردة – يحلق – الفضاء – في – الشجرة – العصفور) وأردنا أنْ نركبَ منها كلَّ كلمتينِ في جملةٍ واحدةٍ بحيثُ تكونُ جملةً اسميةً فيمكننا أنْ نقولَ</a:t>
            </a:r>
          </a:p>
        </p:txBody>
      </p:sp>
    </p:spTree>
    <p:extLst>
      <p:ext uri="{BB962C8B-B14F-4D97-AF65-F5344CB8AC3E}">
        <p14:creationId xmlns:p14="http://schemas.microsoft.com/office/powerpoint/2010/main" val="282656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764704"/>
            <a:ext cx="8856984" cy="5904656"/>
          </a:xfrm>
        </p:spPr>
        <p:txBody>
          <a:bodyPr/>
          <a:lstStyle/>
          <a:p>
            <a:r>
              <a:rPr lang="ar-OM" sz="6000" dirty="0" smtClean="0"/>
              <a:t>المدرسةُ نظيفةٌ.</a:t>
            </a:r>
            <a:endParaRPr lang="ar-OM" sz="6000" dirty="0"/>
          </a:p>
          <a:p>
            <a:r>
              <a:rPr lang="ar-OM" sz="6000" dirty="0" smtClean="0"/>
              <a:t>التلميذُ </a:t>
            </a:r>
            <a:r>
              <a:rPr lang="ar-OM" sz="6000" dirty="0"/>
              <a:t>مجتهدٌ .</a:t>
            </a:r>
          </a:p>
          <a:p>
            <a:r>
              <a:rPr lang="ar-OM" sz="6000" dirty="0" smtClean="0"/>
              <a:t>الوردةُ </a:t>
            </a:r>
            <a:r>
              <a:rPr lang="ar-OM" sz="6000" dirty="0"/>
              <a:t>جميلةٌ.</a:t>
            </a:r>
          </a:p>
          <a:p>
            <a:r>
              <a:rPr lang="ar-OM" sz="6000" dirty="0" smtClean="0"/>
              <a:t>العصفورُ </a:t>
            </a:r>
            <a:r>
              <a:rPr lang="ar-OM" sz="6000" dirty="0"/>
              <a:t>فوقَ الشجرةِ.</a:t>
            </a:r>
          </a:p>
          <a:p>
            <a:r>
              <a:rPr lang="ar-OM" sz="6000" dirty="0" smtClean="0"/>
              <a:t>الطائرُ </a:t>
            </a:r>
            <a:r>
              <a:rPr lang="ar-OM" sz="6000" dirty="0"/>
              <a:t>يحلقُ في </a:t>
            </a:r>
            <a:r>
              <a:rPr lang="ar-OM" sz="6000" dirty="0" smtClean="0"/>
              <a:t>الفضاءِ.</a:t>
            </a:r>
            <a:endParaRPr lang="ar-OM" sz="6000" dirty="0"/>
          </a:p>
          <a:p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2038581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764704"/>
            <a:ext cx="8964488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sz="5400" dirty="0" smtClean="0"/>
              <a:t>- وتلاحظُ </a:t>
            </a:r>
            <a:r>
              <a:rPr lang="ar-OM" sz="5400" dirty="0"/>
              <a:t>في الأمثلةِ السابقةِ أنَّ الجملَةَ الاسميةَ تركبتْ من ركنين أساسيينِ وهما</a:t>
            </a:r>
          </a:p>
          <a:p>
            <a:pPr marL="0" indent="0">
              <a:buNone/>
            </a:pPr>
            <a:r>
              <a:rPr lang="ar-OM" sz="5400" dirty="0" smtClean="0"/>
              <a:t>1-</a:t>
            </a:r>
            <a:r>
              <a:rPr lang="ar-OM" sz="5400" dirty="0" smtClean="0">
                <a:solidFill>
                  <a:srgbClr val="FF0000"/>
                </a:solidFill>
              </a:rPr>
              <a:t>(المبتدأ) :</a:t>
            </a:r>
            <a:r>
              <a:rPr lang="ar-OM" sz="5400" dirty="0" smtClean="0"/>
              <a:t>وهو </a:t>
            </a:r>
            <a:r>
              <a:rPr lang="ar-OM" sz="5400" dirty="0"/>
              <a:t>ما بدأت به الجملةُ الاسميةُ ويكون دائمًا </a:t>
            </a:r>
            <a:r>
              <a:rPr lang="ar-OM" sz="5400" dirty="0" smtClean="0"/>
              <a:t>مرفوعًا</a:t>
            </a:r>
            <a:endParaRPr lang="ar-OM" sz="5400" dirty="0"/>
          </a:p>
          <a:p>
            <a:pPr marL="0" indent="0">
              <a:buNone/>
            </a:pPr>
            <a:r>
              <a:rPr lang="ar-OM" sz="5400" dirty="0" smtClean="0"/>
              <a:t>2-</a:t>
            </a:r>
            <a:r>
              <a:rPr lang="ar-OM" sz="5400" dirty="0" smtClean="0">
                <a:solidFill>
                  <a:srgbClr val="FF0000"/>
                </a:solidFill>
              </a:rPr>
              <a:t>(</a:t>
            </a:r>
            <a:r>
              <a:rPr lang="ar-OM" sz="5400" dirty="0">
                <a:solidFill>
                  <a:srgbClr val="FF0000"/>
                </a:solidFill>
              </a:rPr>
              <a:t>الخبر</a:t>
            </a:r>
            <a:r>
              <a:rPr lang="ar-OM" sz="5400" dirty="0" smtClean="0">
                <a:solidFill>
                  <a:srgbClr val="FF0000"/>
                </a:solidFill>
              </a:rPr>
              <a:t>): </a:t>
            </a:r>
            <a:r>
              <a:rPr lang="ar-OM" sz="5400" dirty="0"/>
              <a:t>وهو ما يُكملُ معنى المبتدأ. ويكونُ دائمًا مرفوعًا </a:t>
            </a:r>
          </a:p>
          <a:p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2633236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OM" sz="8000" dirty="0" smtClean="0">
                <a:solidFill>
                  <a:schemeClr val="tx1"/>
                </a:solidFill>
              </a:rPr>
              <a:t>الخُلاصَةُ</a:t>
            </a:r>
            <a:endParaRPr lang="ar-OM" sz="8000" dirty="0">
              <a:solidFill>
                <a:schemeClr val="tx1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700808"/>
            <a:ext cx="8964488" cy="5157192"/>
          </a:xfrm>
        </p:spPr>
        <p:txBody>
          <a:bodyPr>
            <a:normAutofit/>
          </a:bodyPr>
          <a:lstStyle/>
          <a:p>
            <a:r>
              <a:rPr lang="ar-OM" sz="4800" dirty="0" smtClean="0"/>
              <a:t>1-الجملةُ :هي </a:t>
            </a:r>
            <a:r>
              <a:rPr lang="ar-OM" sz="4800" dirty="0"/>
              <a:t>التي تتركبُ من </a:t>
            </a:r>
            <a:r>
              <a:rPr lang="ar-OM" sz="4800" dirty="0" smtClean="0"/>
              <a:t>أكثرَ من كلمةٍ</a:t>
            </a:r>
            <a:r>
              <a:rPr lang="ar-OM" sz="4800" dirty="0"/>
              <a:t>.</a:t>
            </a:r>
          </a:p>
          <a:p>
            <a:r>
              <a:rPr lang="ar-OM" sz="4800" dirty="0" smtClean="0"/>
              <a:t>2-الجملةُ </a:t>
            </a:r>
            <a:r>
              <a:rPr lang="ar-OM" sz="4800" dirty="0"/>
              <a:t>في اللغةِ العبيةِ تنقسمُ إلى قسمينِ:</a:t>
            </a:r>
          </a:p>
          <a:p>
            <a:r>
              <a:rPr lang="ar-OM" sz="4800" dirty="0">
                <a:solidFill>
                  <a:srgbClr val="FF0000"/>
                </a:solidFill>
              </a:rPr>
              <a:t>-</a:t>
            </a:r>
            <a:r>
              <a:rPr lang="ar-OM" sz="4800" dirty="0"/>
              <a:t>	</a:t>
            </a:r>
            <a:r>
              <a:rPr lang="ar-OM" sz="4800" dirty="0">
                <a:solidFill>
                  <a:srgbClr val="FF0000"/>
                </a:solidFill>
              </a:rPr>
              <a:t>الجملة </a:t>
            </a:r>
            <a:r>
              <a:rPr lang="ar-OM" sz="4800" dirty="0" smtClean="0">
                <a:solidFill>
                  <a:srgbClr val="FF0000"/>
                </a:solidFill>
              </a:rPr>
              <a:t>الاسمية.          - الجملة </a:t>
            </a:r>
            <a:r>
              <a:rPr lang="ar-OM" sz="4800" dirty="0">
                <a:solidFill>
                  <a:srgbClr val="FF0000"/>
                </a:solidFill>
              </a:rPr>
              <a:t>الفعلية</a:t>
            </a:r>
            <a:r>
              <a:rPr lang="ar-OM" sz="48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ar-OM" sz="4800" dirty="0"/>
              <a:t>3-	الجملةُ الاسميةُ : هي التي تبدأُ باسمٍ.</a:t>
            </a:r>
          </a:p>
          <a:p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32824927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