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9210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3825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9379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3899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7080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8452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6895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1518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41340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583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5849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760F7-B451-4AEA-A05A-BF9E6E1C0A32}" type="datetimeFigureOut">
              <a:rPr lang="ar-OM" smtClean="0"/>
              <a:t>05/03/1441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D656A-CC36-448D-BAA4-39F1F28BBB5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3798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503432" y="233353"/>
            <a:ext cx="662473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8000" b="1" dirty="0" smtClean="0"/>
              <a:t>دورة حياة النبات</a:t>
            </a:r>
            <a:endParaRPr lang="ar-OM" sz="8000" b="1" dirty="0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49936"/>
            <a:ext cx="5400600" cy="4320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ربع نص 4"/>
          <p:cNvSpPr txBox="1"/>
          <p:nvPr/>
        </p:nvSpPr>
        <p:spPr>
          <a:xfrm>
            <a:off x="3533567" y="6021288"/>
            <a:ext cx="2148873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 smtClean="0"/>
              <a:t>حنان السعيدية</a:t>
            </a:r>
            <a:endParaRPr lang="ar-OM" sz="2800" b="1" dirty="0"/>
          </a:p>
        </p:txBody>
      </p:sp>
    </p:spTree>
    <p:extLst>
      <p:ext uri="{BB962C8B-B14F-4D97-AF65-F5344CB8AC3E}">
        <p14:creationId xmlns:p14="http://schemas.microsoft.com/office/powerpoint/2010/main" val="207081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4" r="14926"/>
          <a:stretch/>
        </p:blipFill>
        <p:spPr bwMode="auto">
          <a:xfrm>
            <a:off x="1259632" y="2852936"/>
            <a:ext cx="6480720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748308"/>
            <a:ext cx="1581150" cy="1119336"/>
          </a:xfrm>
          <a:prstGeom prst="rect">
            <a:avLst/>
          </a:prstGeom>
        </p:spPr>
      </p:pic>
      <p:sp>
        <p:nvSpPr>
          <p:cNvPr id="4" name="وسيلة شرح على شكل سحابة 3"/>
          <p:cNvSpPr/>
          <p:nvPr/>
        </p:nvSpPr>
        <p:spPr>
          <a:xfrm>
            <a:off x="2195736" y="188640"/>
            <a:ext cx="3456384" cy="1119336"/>
          </a:xfrm>
          <a:prstGeom prst="cloudCallout">
            <a:avLst>
              <a:gd name="adj1" fmla="val 57274"/>
              <a:gd name="adj2" fmla="val 4305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استطيع ان </a:t>
            </a:r>
            <a:endParaRPr lang="ar-OM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48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4860032" y="620688"/>
            <a:ext cx="4010744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 smtClean="0">
                <a:solidFill>
                  <a:srgbClr val="FF0000"/>
                </a:solidFill>
              </a:rPr>
              <a:t>المناقشة :</a:t>
            </a:r>
            <a:endParaRPr lang="ar-OM" sz="32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043608" y="1707682"/>
            <a:ext cx="7056784" cy="21750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b="1" dirty="0" smtClean="0"/>
              <a:t>حل أسئلة كتاب الطالب صفحة 35  </a:t>
            </a:r>
            <a:endParaRPr lang="ar-OM" sz="4000" b="1" dirty="0"/>
          </a:p>
        </p:txBody>
      </p:sp>
      <p:sp>
        <p:nvSpPr>
          <p:cNvPr id="4" name="شكل بيضاوي 3"/>
          <p:cNvSpPr/>
          <p:nvPr/>
        </p:nvSpPr>
        <p:spPr>
          <a:xfrm>
            <a:off x="4811847" y="3882752"/>
            <a:ext cx="4010744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 smtClean="0">
                <a:solidFill>
                  <a:srgbClr val="FF0000"/>
                </a:solidFill>
              </a:rPr>
              <a:t>الواجب :</a:t>
            </a:r>
            <a:endParaRPr lang="ar-OM" sz="3200" b="1" dirty="0">
              <a:solidFill>
                <a:srgbClr val="FF00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69762" y="4797152"/>
            <a:ext cx="7891919" cy="1224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b="1" dirty="0" smtClean="0"/>
              <a:t>  تمرين(2-7) في كتاب النشاط صفحة 25 </a:t>
            </a:r>
            <a:endParaRPr lang="ar-OM" sz="4000" b="1" dirty="0"/>
          </a:p>
        </p:txBody>
      </p:sp>
    </p:spTree>
    <p:extLst>
      <p:ext uri="{BB962C8B-B14F-4D97-AF65-F5344CB8AC3E}">
        <p14:creationId xmlns:p14="http://schemas.microsoft.com/office/powerpoint/2010/main" val="24963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59316" y="1086311"/>
            <a:ext cx="849694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b="1" dirty="0" smtClean="0"/>
              <a:t>النبتة تبدأ من :</a:t>
            </a:r>
          </a:p>
          <a:p>
            <a:pPr algn="ctr"/>
            <a:endParaRPr lang="ar-OM" sz="4000" b="1" dirty="0"/>
          </a:p>
          <a:p>
            <a:pPr algn="ctr"/>
            <a:r>
              <a:rPr lang="ar-OM" sz="4000" b="1" dirty="0" smtClean="0"/>
              <a:t>بذرة تبدأ بالإنبات ثم تنمو للتحول الى نبته جديدة ثم تكوّن البذور..</a:t>
            </a:r>
            <a:endParaRPr lang="ar-OM" sz="40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719571" y="3858456"/>
            <a:ext cx="72728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جميع التغيرات تسمى (دورة حياة النبات)</a:t>
            </a:r>
            <a:endParaRPr lang="ar-OM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901354" y="4791310"/>
            <a:ext cx="526704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>
                <a:solidFill>
                  <a:srgbClr val="00B050"/>
                </a:solidFill>
              </a:rPr>
              <a:t>تموت بعض النباتات بعد تكوين بذورها</a:t>
            </a:r>
            <a:endParaRPr lang="ar-OM" sz="3200" b="1" dirty="0">
              <a:solidFill>
                <a:srgbClr val="00B05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824606" y="5824940"/>
            <a:ext cx="5624501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>
                <a:solidFill>
                  <a:srgbClr val="00B050"/>
                </a:solidFill>
              </a:rPr>
              <a:t>تزهر بعض النباتات وتكون البذور كل عام</a:t>
            </a:r>
            <a:endParaRPr lang="ar-OM" sz="3200" b="1" dirty="0">
              <a:solidFill>
                <a:srgbClr val="00B050"/>
              </a:solidFill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7" r="22632"/>
          <a:stretch/>
        </p:blipFill>
        <p:spPr>
          <a:xfrm>
            <a:off x="6971299" y="170552"/>
            <a:ext cx="2042160" cy="2193032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1331640" y="332656"/>
            <a:ext cx="594066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 smtClean="0"/>
              <a:t>فكر في جميع التغيرات التي تحدث في حياة النبتة</a:t>
            </a:r>
            <a:endParaRPr lang="ar-OM" sz="2800" b="1" dirty="0"/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8" y="980728"/>
            <a:ext cx="2023864" cy="1382856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58" y="4723500"/>
            <a:ext cx="1317906" cy="1801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653358"/>
            <a:ext cx="1231932" cy="1942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رابط كسهم مستقيم 13"/>
          <p:cNvCxnSpPr/>
          <p:nvPr/>
        </p:nvCxnSpPr>
        <p:spPr>
          <a:xfrm flipV="1">
            <a:off x="7168399" y="5083696"/>
            <a:ext cx="358749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>
            <a:stCxn id="6" idx="1"/>
          </p:cNvCxnSpPr>
          <p:nvPr/>
        </p:nvCxnSpPr>
        <p:spPr>
          <a:xfrm flipH="1">
            <a:off x="1547664" y="6117328"/>
            <a:ext cx="27694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3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444208" y="1345987"/>
            <a:ext cx="241383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/>
              <a:t>البذرة </a:t>
            </a:r>
            <a:r>
              <a:rPr lang="ar-OM" sz="3200" b="1" dirty="0" smtClean="0"/>
              <a:t>: الانبات</a:t>
            </a:r>
            <a:endParaRPr lang="ar-OM" sz="3200" b="1" dirty="0"/>
          </a:p>
        </p:txBody>
      </p:sp>
      <p:cxnSp>
        <p:nvCxnSpPr>
          <p:cNvPr id="4" name="رابط كسهم مستقيم 3"/>
          <p:cNvCxnSpPr/>
          <p:nvPr/>
        </p:nvCxnSpPr>
        <p:spPr>
          <a:xfrm flipH="1" flipV="1">
            <a:off x="5789672" y="1635792"/>
            <a:ext cx="648072" cy="25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592" y="260648"/>
            <a:ext cx="1431404" cy="1048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مربع نص 9"/>
          <p:cNvSpPr txBox="1"/>
          <p:nvPr/>
        </p:nvSpPr>
        <p:spPr>
          <a:xfrm>
            <a:off x="2191357" y="1345988"/>
            <a:ext cx="3598315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/>
              <a:t>النمو(شتلة</a:t>
            </a:r>
            <a:r>
              <a:rPr lang="ar-OM" sz="3200" b="1" dirty="0" smtClean="0"/>
              <a:t>): نبات جديد</a:t>
            </a:r>
            <a:endParaRPr lang="ar-OM" sz="3200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56" y="2708920"/>
            <a:ext cx="12096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مربع نص 11"/>
          <p:cNvSpPr txBox="1"/>
          <p:nvPr/>
        </p:nvSpPr>
        <p:spPr>
          <a:xfrm>
            <a:off x="14083" y="3832870"/>
            <a:ext cx="493608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 smtClean="0"/>
              <a:t>الازهار (نبات ناضج): التلقيح </a:t>
            </a:r>
            <a:r>
              <a:rPr lang="ar-OM" sz="2800" b="1" dirty="0"/>
              <a:t>والاخصاب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12" y="4707443"/>
            <a:ext cx="1277293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مربع نص 12"/>
          <p:cNvSpPr txBox="1"/>
          <p:nvPr/>
        </p:nvSpPr>
        <p:spPr>
          <a:xfrm>
            <a:off x="276120" y="5942508"/>
            <a:ext cx="3096344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/>
              <a:t>الثمرة: إنتاج البذور</a:t>
            </a:r>
            <a:endParaRPr lang="ar-OM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973" y="4764452"/>
            <a:ext cx="13144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مربع نص 13"/>
          <p:cNvSpPr txBox="1"/>
          <p:nvPr/>
        </p:nvSpPr>
        <p:spPr>
          <a:xfrm>
            <a:off x="4950167" y="5938886"/>
            <a:ext cx="3096344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3200" b="1" dirty="0" smtClean="0"/>
              <a:t>الثمرة: إنتشار البذور</a:t>
            </a:r>
            <a:endParaRPr lang="ar-OM" sz="32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644" y="395595"/>
            <a:ext cx="924867" cy="7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198" y="2674640"/>
            <a:ext cx="15430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مربع نص 17"/>
          <p:cNvSpPr txBox="1"/>
          <p:nvPr/>
        </p:nvSpPr>
        <p:spPr>
          <a:xfrm>
            <a:off x="5793251" y="3747870"/>
            <a:ext cx="309634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/>
              <a:t>الموت: موت النبات</a:t>
            </a:r>
            <a:endParaRPr lang="ar-OM" sz="3200" b="1" dirty="0"/>
          </a:p>
        </p:txBody>
      </p:sp>
      <p:cxnSp>
        <p:nvCxnSpPr>
          <p:cNvPr id="8" name="رابط بشكل مرفق 7"/>
          <p:cNvCxnSpPr>
            <a:stCxn id="10" idx="1"/>
          </p:cNvCxnSpPr>
          <p:nvPr/>
        </p:nvCxnSpPr>
        <p:spPr>
          <a:xfrm rot="10800000" flipV="1">
            <a:off x="1331641" y="1638376"/>
            <a:ext cx="859717" cy="1070544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>
            <a:endCxn id="1026" idx="0"/>
          </p:cNvCxnSpPr>
          <p:nvPr/>
        </p:nvCxnSpPr>
        <p:spPr>
          <a:xfrm>
            <a:off x="1622758" y="4294535"/>
            <a:ext cx="1" cy="4129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>
            <a:stCxn id="13" idx="3"/>
            <a:endCxn id="14" idx="1"/>
          </p:cNvCxnSpPr>
          <p:nvPr/>
        </p:nvCxnSpPr>
        <p:spPr>
          <a:xfrm flipV="1">
            <a:off x="3372464" y="6231274"/>
            <a:ext cx="1577703" cy="36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flipV="1">
            <a:off x="7584077" y="4500989"/>
            <a:ext cx="0" cy="877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V="1">
            <a:off x="7651125" y="1930763"/>
            <a:ext cx="0" cy="7438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21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13" grpId="0" animBg="1"/>
      <p:bldP spid="1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3"/>
          <a:stretch/>
        </p:blipFill>
        <p:spPr bwMode="auto">
          <a:xfrm>
            <a:off x="880769" y="404664"/>
            <a:ext cx="7651670" cy="592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4" r="10407" b="11401"/>
          <a:stretch/>
        </p:blipFill>
        <p:spPr bwMode="auto">
          <a:xfrm>
            <a:off x="6318115" y="188640"/>
            <a:ext cx="1651948" cy="822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218" y="2825194"/>
            <a:ext cx="1460549" cy="905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294223"/>
            <a:ext cx="1666478" cy="1033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99943"/>
            <a:ext cx="2011090" cy="1105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" y="2913737"/>
            <a:ext cx="1589708" cy="1105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1489124" cy="79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عنوان 1"/>
          <p:cNvSpPr txBox="1">
            <a:spLocks/>
          </p:cNvSpPr>
          <p:nvPr/>
        </p:nvSpPr>
        <p:spPr>
          <a:xfrm>
            <a:off x="3131840" y="2913737"/>
            <a:ext cx="2952327" cy="703727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OM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دورة حياة النبات</a:t>
            </a:r>
            <a:endParaRPr lang="ar-OM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568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357709" y="75406"/>
            <a:ext cx="2640294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2400" b="1" dirty="0"/>
              <a:t>ورقة </a:t>
            </a:r>
            <a:r>
              <a:rPr lang="ar-OM" sz="2400" b="1" dirty="0" smtClean="0"/>
              <a:t>المصادر 2-7</a:t>
            </a:r>
            <a:endParaRPr lang="ar-OM" sz="24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37071"/>
            <a:ext cx="8640960" cy="6215082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6452944" y="4043142"/>
            <a:ext cx="22322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000" b="1" dirty="0" smtClean="0">
                <a:solidFill>
                  <a:srgbClr val="FF0000"/>
                </a:solidFill>
              </a:rPr>
              <a:t>1- الانبات</a:t>
            </a:r>
            <a:endParaRPr lang="ar-OM" sz="4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02208" y="4221088"/>
            <a:ext cx="353983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400" b="1" dirty="0" smtClean="0">
                <a:solidFill>
                  <a:srgbClr val="FF0000"/>
                </a:solidFill>
              </a:rPr>
              <a:t>6- انتشار البذور</a:t>
            </a:r>
            <a:endParaRPr lang="ar-OM" sz="44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29384" y="5946705"/>
            <a:ext cx="424847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400" b="1" dirty="0" smtClean="0">
                <a:solidFill>
                  <a:srgbClr val="FF0000"/>
                </a:solidFill>
              </a:rPr>
              <a:t>4- التلقيح والاخصاب</a:t>
            </a:r>
            <a:endParaRPr lang="ar-OM" sz="4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740976" y="2471192"/>
            <a:ext cx="194421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000" b="1" dirty="0" smtClean="0">
                <a:solidFill>
                  <a:srgbClr val="FF0000"/>
                </a:solidFill>
              </a:rPr>
              <a:t>2- النمو</a:t>
            </a:r>
            <a:endParaRPr lang="ar-OM" sz="40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660816" y="6008260"/>
            <a:ext cx="30243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000" b="1" dirty="0" smtClean="0">
                <a:solidFill>
                  <a:srgbClr val="FF0000"/>
                </a:solidFill>
              </a:rPr>
              <a:t>5- تكوين الثمرة</a:t>
            </a:r>
            <a:endParaRPr lang="ar-OM" sz="4000" b="1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69577" y="2440414"/>
            <a:ext cx="237626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400" b="1" dirty="0" smtClean="0">
                <a:solidFill>
                  <a:srgbClr val="FF0000"/>
                </a:solidFill>
              </a:rPr>
              <a:t>3- الازهار</a:t>
            </a:r>
            <a:endParaRPr lang="ar-OM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15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7" t="16875" r="17497" b="7500"/>
          <a:stretch/>
        </p:blipFill>
        <p:spPr bwMode="auto">
          <a:xfrm>
            <a:off x="107504" y="404664"/>
            <a:ext cx="885698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80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3144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17083" b="55286"/>
          <a:stretch/>
        </p:blipFill>
        <p:spPr bwMode="auto">
          <a:xfrm>
            <a:off x="107504" y="944880"/>
            <a:ext cx="8856984" cy="7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b="49252"/>
          <a:stretch/>
        </p:blipFill>
        <p:spPr bwMode="auto">
          <a:xfrm>
            <a:off x="310755" y="1686704"/>
            <a:ext cx="849694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5" cstate="print"/>
          <a:srcRect t="4059" b="47513"/>
          <a:stretch/>
        </p:blipFill>
        <p:spPr bwMode="auto">
          <a:xfrm>
            <a:off x="850814" y="3126864"/>
            <a:ext cx="7416825" cy="335276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1030835" y="3645024"/>
            <a:ext cx="705678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/>
          <p:cNvSpPr/>
          <p:nvPr/>
        </p:nvSpPr>
        <p:spPr>
          <a:xfrm>
            <a:off x="1030835" y="4622460"/>
            <a:ext cx="705678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/>
          <p:cNvSpPr/>
          <p:nvPr/>
        </p:nvSpPr>
        <p:spPr>
          <a:xfrm>
            <a:off x="1038435" y="5085184"/>
            <a:ext cx="7056784" cy="3971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/>
          <p:cNvSpPr/>
          <p:nvPr/>
        </p:nvSpPr>
        <p:spPr>
          <a:xfrm>
            <a:off x="1038435" y="5482364"/>
            <a:ext cx="705678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/>
          <p:cNvSpPr/>
          <p:nvPr/>
        </p:nvSpPr>
        <p:spPr>
          <a:xfrm>
            <a:off x="1030835" y="5986420"/>
            <a:ext cx="705678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/>
          <p:cNvSpPr/>
          <p:nvPr/>
        </p:nvSpPr>
        <p:spPr>
          <a:xfrm>
            <a:off x="1038435" y="4106964"/>
            <a:ext cx="705678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3" name="رابط مستقيم 12"/>
          <p:cNvCxnSpPr/>
          <p:nvPr/>
        </p:nvCxnSpPr>
        <p:spPr>
          <a:xfrm>
            <a:off x="4427984" y="3271742"/>
            <a:ext cx="23231" cy="32054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47722" b="15793"/>
          <a:stretch/>
        </p:blipFill>
        <p:spPr bwMode="auto">
          <a:xfrm>
            <a:off x="-31956" y="0"/>
            <a:ext cx="9172575" cy="246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t="57157" r="7378" b="1"/>
          <a:stretch/>
        </p:blipFill>
        <p:spPr bwMode="auto">
          <a:xfrm>
            <a:off x="611560" y="2467430"/>
            <a:ext cx="7992888" cy="4057344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5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50000" t="94321" r="5550"/>
          <a:stretch/>
        </p:blipFill>
        <p:spPr bwMode="auto">
          <a:xfrm>
            <a:off x="4499992" y="4293096"/>
            <a:ext cx="3821177" cy="55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46407" t="88971" b="5054"/>
          <a:stretch/>
        </p:blipFill>
        <p:spPr bwMode="auto">
          <a:xfrm>
            <a:off x="3856464" y="2170868"/>
            <a:ext cx="4607119" cy="58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55271" t="82997" b="11630"/>
          <a:stretch/>
        </p:blipFill>
        <p:spPr bwMode="auto">
          <a:xfrm>
            <a:off x="4499992" y="452990"/>
            <a:ext cx="3845119" cy="52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/>
          <p:cNvSpPr txBox="1"/>
          <p:nvPr/>
        </p:nvSpPr>
        <p:spPr>
          <a:xfrm>
            <a:off x="431540" y="1152208"/>
            <a:ext cx="813690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4000" b="1" dirty="0" smtClean="0"/>
              <a:t>لأنها لا تتوقف إطلاقاً فهي تحدث مراراً وتكراراً.</a:t>
            </a:r>
            <a:endParaRPr lang="ar-OM" sz="40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483768" y="3101159"/>
            <a:ext cx="432048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4000" b="1" dirty="0" smtClean="0"/>
              <a:t>الفول ، الطماطم  ،الذرة</a:t>
            </a:r>
            <a:endParaRPr lang="ar-OM" sz="4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583668" y="5301208"/>
            <a:ext cx="5832648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4000" b="1" dirty="0" smtClean="0"/>
              <a:t>اشجار الخوخ والبرتقال والصبار</a:t>
            </a:r>
            <a:endParaRPr lang="ar-OM" sz="4000" b="1" dirty="0"/>
          </a:p>
        </p:txBody>
      </p:sp>
    </p:spTree>
    <p:extLst>
      <p:ext uri="{BB962C8B-B14F-4D97-AF65-F5344CB8AC3E}">
        <p14:creationId xmlns:p14="http://schemas.microsoft.com/office/powerpoint/2010/main" val="28619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340912" y="3095600"/>
            <a:ext cx="41741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 smtClean="0"/>
              <a:t>حل تحدث عن في كتاب الطالب صـ35</a:t>
            </a:r>
            <a:endParaRPr lang="ar-OM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7" r="2511"/>
          <a:stretch/>
        </p:blipFill>
        <p:spPr bwMode="auto">
          <a:xfrm>
            <a:off x="1979712" y="238208"/>
            <a:ext cx="4896543" cy="27587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179512" y="3861048"/>
            <a:ext cx="8784976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OM" sz="4000" b="1" dirty="0">
                <a:solidFill>
                  <a:srgbClr val="FF0000"/>
                </a:solidFill>
              </a:rPr>
              <a:t>الحولية</a:t>
            </a:r>
            <a:r>
              <a:rPr lang="ar-OM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تموت بعد ان تزهر وتنتج الثمار </a:t>
            </a:r>
            <a:r>
              <a:rPr lang="ar-OM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والبذور</a:t>
            </a:r>
          </a:p>
          <a:p>
            <a:pPr algn="ctr"/>
            <a:endParaRPr lang="ar-OM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ar-OM" sz="4000" b="1" dirty="0">
                <a:solidFill>
                  <a:srgbClr val="FF0000"/>
                </a:solidFill>
              </a:rPr>
              <a:t>المعمرة</a:t>
            </a:r>
            <a:r>
              <a:rPr lang="ar-OM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تزهر وتنتج البذور كل عام</a:t>
            </a:r>
          </a:p>
        </p:txBody>
      </p:sp>
    </p:spTree>
    <p:extLst>
      <p:ext uri="{BB962C8B-B14F-4D97-AF65-F5344CB8AC3E}">
        <p14:creationId xmlns:p14="http://schemas.microsoft.com/office/powerpoint/2010/main" val="28687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00306"/>
            <a:ext cx="9144000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t="13939"/>
          <a:stretch/>
        </p:blipFill>
        <p:spPr bwMode="auto">
          <a:xfrm>
            <a:off x="179512" y="1700808"/>
            <a:ext cx="8856984" cy="507295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250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2816"/>
            <a:ext cx="8136904" cy="38884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78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1" t="11875" r="7482" b="7187"/>
          <a:stretch/>
        </p:blipFill>
        <p:spPr bwMode="auto">
          <a:xfrm>
            <a:off x="179512" y="260648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4006984" y="2449096"/>
            <a:ext cx="495750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OM" sz="3200" b="1" dirty="0" smtClean="0"/>
              <a:t>لأنها تحدث بشكل متكرر ولا تتوقف</a:t>
            </a:r>
            <a:endParaRPr lang="ar-OM" sz="32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364088" y="3116287"/>
            <a:ext cx="864096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4400" b="1" dirty="0" smtClean="0">
                <a:solidFill>
                  <a:srgbClr val="FF0000"/>
                </a:solidFill>
              </a:rPr>
              <a:t>ب</a:t>
            </a:r>
            <a:endParaRPr lang="ar-OM" sz="44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706848" y="4005064"/>
            <a:ext cx="1944216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4400" b="1" dirty="0" smtClean="0"/>
              <a:t>الإزهار</a:t>
            </a:r>
            <a:endParaRPr lang="ar-OM" sz="4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037000" y="5301208"/>
            <a:ext cx="1944216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4400" b="1" dirty="0" smtClean="0"/>
              <a:t>التلقيح</a:t>
            </a:r>
            <a:endParaRPr lang="ar-OM" sz="4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706848" y="5301208"/>
            <a:ext cx="1944216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4400" b="1" dirty="0" smtClean="0"/>
              <a:t>الإخصاب</a:t>
            </a:r>
            <a:endParaRPr lang="ar-OM" sz="44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917152" y="6095037"/>
            <a:ext cx="86409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 smtClean="0">
                <a:solidFill>
                  <a:srgbClr val="FF0000"/>
                </a:solidFill>
              </a:rPr>
              <a:t>ي</a:t>
            </a:r>
            <a:endParaRPr lang="ar-OM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95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14063" r="4847" b="42969"/>
          <a:stretch/>
        </p:blipFill>
        <p:spPr bwMode="auto">
          <a:xfrm>
            <a:off x="179512" y="692696"/>
            <a:ext cx="885698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7740352" y="2060848"/>
            <a:ext cx="129614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 smtClean="0"/>
              <a:t>الإنبات</a:t>
            </a:r>
            <a:endParaRPr lang="ar-OM" sz="36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444208" y="2060848"/>
            <a:ext cx="100811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OM" sz="4000" b="1" dirty="0" smtClean="0"/>
              <a:t>النمو</a:t>
            </a:r>
            <a:endParaRPr lang="ar-OM" sz="40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004048" y="2122403"/>
            <a:ext cx="115212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/>
              <a:t>الازهار</a:t>
            </a:r>
            <a:endParaRPr lang="ar-OM" sz="3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275856" y="1876182"/>
            <a:ext cx="1584176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/>
              <a:t>التلقيح</a:t>
            </a:r>
          </a:p>
          <a:p>
            <a:pPr algn="ctr"/>
            <a:r>
              <a:rPr lang="ar-OM" sz="3200" b="1" dirty="0" smtClean="0"/>
              <a:t>والاخصاب</a:t>
            </a:r>
            <a:endParaRPr lang="ar-OM" sz="32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835696" y="1675458"/>
            <a:ext cx="130112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 smtClean="0"/>
              <a:t>تكوين الثمرة والبذرة</a:t>
            </a:r>
            <a:endParaRPr lang="ar-OM" sz="3200" b="1" dirty="0"/>
          </a:p>
        </p:txBody>
      </p:sp>
      <p:sp>
        <p:nvSpPr>
          <p:cNvPr id="3" name="شكل بيضاوي 2"/>
          <p:cNvSpPr/>
          <p:nvPr/>
        </p:nvSpPr>
        <p:spPr>
          <a:xfrm>
            <a:off x="8104152" y="4653136"/>
            <a:ext cx="216024" cy="36004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شكل بيضاوي 8"/>
          <p:cNvSpPr/>
          <p:nvPr/>
        </p:nvSpPr>
        <p:spPr>
          <a:xfrm>
            <a:off x="2270232" y="4653136"/>
            <a:ext cx="216024" cy="36004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3482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8" t="15313" r="9590" b="7812"/>
          <a:stretch/>
        </p:blipFill>
        <p:spPr bwMode="auto">
          <a:xfrm>
            <a:off x="251520" y="260648"/>
            <a:ext cx="8568952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رابط مستقيم 2"/>
          <p:cNvCxnSpPr/>
          <p:nvPr/>
        </p:nvCxnSpPr>
        <p:spPr>
          <a:xfrm flipH="1">
            <a:off x="3851920" y="2204864"/>
            <a:ext cx="1512168" cy="9361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 flipH="1">
            <a:off x="3851920" y="4221088"/>
            <a:ext cx="1512168" cy="136815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>
            <a:off x="3851920" y="2060848"/>
            <a:ext cx="1512168" cy="374441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02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