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image/jpeg" Extension="jpe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y="6858000" cx="12192000"/>
  <p:notesSz cx="6858000" cy="9144000"/>
  <p:defaultTextStyle>
    <a:defPPr lvl="0">
      <a:defRPr lang="ar-OM"/>
    </a:defPPr>
    <a:lvl1pPr defTabSz="914400" eaLnBrk="1" hangingPunct="1" latinLnBrk="0" lvl="0" marL="0" rtl="1" algn="r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1" algn="r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1" algn="r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1" algn="r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1" algn="r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1" algn="r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1" algn="r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1" algn="r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1" algn="r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cmpd="sng" w="12700">
              <a:solidFill>
                <a:schemeClr val="lt1"/>
              </a:solidFill>
            </a:ln>
          </a:left>
          <a:right>
            <a:ln cmpd="sng" w="12700">
              <a:solidFill>
                <a:schemeClr val="lt1"/>
              </a:solidFill>
            </a:ln>
          </a:right>
          <a:top>
            <a:ln cmpd="sng" w="12700">
              <a:solidFill>
                <a:schemeClr val="lt1"/>
              </a:solidFill>
            </a:ln>
          </a:top>
          <a:bottom>
            <a:ln cmpd="sng" w="12700">
              <a:solidFill>
                <a:schemeClr val="lt1"/>
              </a:solidFill>
            </a:ln>
          </a:bottom>
          <a:insideH>
            <a:ln cmpd="sng" w="12700">
              <a:solidFill>
                <a:schemeClr val="lt1"/>
              </a:solidFill>
            </a:ln>
          </a:insideH>
          <a:insideV>
            <a:ln cmpd="sng"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cmpd="sng"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cmpd="sng"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A00988-3774-4605-5950-18F9310E7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CACC397-5003-0CEC-C328-E68D7D9A0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DE1DE8-59A4-D8D5-BE59-CD35BA86C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3D62C2-1721-A154-42B5-568EFEBC2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A0F43E-906D-680B-6618-B57744EA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5501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7B5494-DC80-501F-149B-D54FA95EE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5948357-F799-898A-DC02-FFB1BC5B0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489A56-6805-6AF9-B168-33F1D2EA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437C374-3BA8-95B5-6214-4BE7C8018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9D09E8-5104-1349-6BD1-3F3F2B94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629790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E7E94BC-2301-A396-F2DE-75369F2D85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B2D4AAA-4D7A-DF35-E7AD-1E49869BB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2C3427-C8FF-8880-371E-0DE971397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6B07E0-06DC-5C16-B37F-857F23E61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769C25-463C-C8CE-E4A9-C12D699FD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27099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3C9C58-9E72-F559-09B8-59F75C8C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A72C35-1D47-41A9-D223-6C9A4AEBD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B4E0C6-DAE4-61F4-3DF7-902D867C1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DDD993-CFEC-814A-4B39-55C93C95E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F1055C-5F3A-E167-FEC1-DE9090474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92152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85A2FD-F8DD-D435-2081-B48A39E2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53E7F49-A90A-1BD8-8DF7-9AFF9A2F5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930094-CB24-1A54-8CBB-A03FD979F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05154B-B5C6-A651-C509-4848600CE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883E01-AF46-E5CF-7BCE-714540EEC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79245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261C0F-FA4A-0DF9-AEEC-84D30E949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352DEC-6D67-83EF-6646-774C3C371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C465DB0-4920-1B46-7EBC-32B756A5E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E8A254E-FE5B-62FB-DC37-D8237FFB0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0FD2ED0-982F-E8A6-AB88-395EEF3D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8A1151F-C4B1-00F0-90C2-4E18275A7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33140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CFB740-0F60-2D99-78FD-71393294B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5730D1-B310-80F8-A8B4-1346AD96E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5369950-1396-4E6B-4506-B5D86E41B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04680DB-47CC-72FA-2932-EB2A393BB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40B3156-AA85-C62C-65D9-F70E3BE800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695AE7C-B1FA-3C66-77AA-63B6116A1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7582E1D-328F-EADD-EC96-1675B523F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65FDEDA-DBBB-9287-C087-831A618B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77308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827CBB-EBA6-3EAB-4E7E-6EDD4FF16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5A7D7C4-691E-EEDA-E209-C5FA8EB14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7EFB778-1536-44F9-BBFC-6E9F2F563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15F1E84-D8AC-1492-8561-09A68AA4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54904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CF9A118-DC0D-5326-F365-7EFCF4903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2B02AE8-F3E1-73EA-B864-625E76A4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B92DFF1-1B0A-C5CF-A6D5-A11F7EFDF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23732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3CF37C-B913-0F67-36FE-FC312B177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53FCF81-9F59-7C18-E5FB-27E9BF9FA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2F6BB7-D0FC-4222-8EAB-BE5DECFB8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F1A8AD-CB37-17B1-0470-4E917B7EA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86D9614-C5E8-F8DD-DA78-F7EBDA28C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85E950B-353F-4B5A-E849-832EA3C37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1121238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E188EE-BAEA-FBDD-DE4C-4DF14D7FF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70476FF-75C0-AB28-6171-4E0C20228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OM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DA0D655-89B1-B5CF-F116-57B4FB81F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E385C61-5D74-A6E1-D3F9-F93417021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F1ED5A6-7DE7-B473-5C6A-C0B0954D9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OM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AF78890-4B28-E05F-97F2-F8B8550F3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284571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1DE06E1-9D72-3736-2410-A955C8269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OM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5985267-82E4-0762-06B2-D094DCEC6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OM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CD124D-A93D-56A4-2FA8-7987AF231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8FDB43-AC7A-40D5-8429-E04F847A2782}" type="datetimeFigureOut">
              <a:rPr lang="ar-OM" smtClean="0"/>
              <a:t>05/05/1446</a:t>
            </a:fld>
            <a:endParaRPr lang="ar-OM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F286F2-1768-C314-6707-DDB139264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OM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C5C51C-9F49-7A25-ECAD-FFB9013BB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4304C1-B989-4AE2-AD59-3097E6046D0F}" type="slidenum">
              <a:rPr lang="ar-OM" smtClean="0"/>
              <a:t>‹#›</a:t>
            </a:fld>
            <a:endParaRPr lang="ar-OM"/>
          </a:p>
        </p:txBody>
      </p:sp>
    </p:spTree>
    <p:extLst>
      <p:ext uri="{BB962C8B-B14F-4D97-AF65-F5344CB8AC3E}">
        <p14:creationId xmlns:p14="http://schemas.microsoft.com/office/powerpoint/2010/main" val="337265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OM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3.xml"/><Relationship Id="rId4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77021F-DDC6-A356-0C79-52EA24218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262" y="-601506"/>
            <a:ext cx="11467476" cy="2387600"/>
          </a:xfrm>
          <a:solidFill>
            <a:srgbClr val="F8D144"/>
          </a:solidFill>
        </p:spPr>
        <p:txBody>
          <a:bodyPr>
            <a:normAutofit/>
          </a:bodyPr>
          <a:lstStyle/>
          <a:p>
            <a:r>
              <a:rPr lang="ar-OM" sz="7200" dirty="0"/>
              <a:t>لعتي الجميلة للصف الخامس الأساسي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89C23AB-6D7C-5AFB-925A-9C8F82DBE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597" y="2684307"/>
            <a:ext cx="10538085" cy="3446670"/>
          </a:xfrm>
        </p:spPr>
        <p:txBody>
          <a:bodyPr>
            <a:normAutofit/>
          </a:bodyPr>
          <a:lstStyle/>
          <a:p>
            <a:r>
              <a:rPr lang="ar-OM" sz="7200" dirty="0"/>
              <a:t>الأنشطة النحوية : </a:t>
            </a:r>
            <a:r>
              <a:rPr lang="ar-OM" sz="7200" b="1" dirty="0">
                <a:solidFill>
                  <a:srgbClr val="FF0000"/>
                </a:solidFill>
              </a:rPr>
              <a:t>الفاعل</a:t>
            </a:r>
            <a:r>
              <a:rPr lang="ar-OM" sz="7200" dirty="0"/>
              <a:t> </a:t>
            </a:r>
          </a:p>
          <a:p>
            <a:r>
              <a:rPr lang="ar-OM" sz="7200" dirty="0"/>
              <a:t>للعام الدراسي: 24/ 25م </a:t>
            </a:r>
          </a:p>
          <a:p>
            <a:r>
              <a:rPr lang="ar-OM" sz="7200" dirty="0"/>
              <a:t>إعداد معلمة المادة : أسماء القاسمية </a:t>
            </a:r>
          </a:p>
        </p:txBody>
      </p:sp>
    </p:spTree>
    <p:extLst>
      <p:ext uri="{BB962C8B-B14F-4D97-AF65-F5344CB8AC3E}">
        <p14:creationId xmlns:p14="http://schemas.microsoft.com/office/powerpoint/2010/main" val="3338651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C81005-74F5-2F48-E044-B0C9972D1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1716" y="3849481"/>
            <a:ext cx="4916773" cy="11399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OM" sz="3200" dirty="0"/>
              <a:t>الجملة الفعلية :هي التي تبدأ بفعل .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D104D9B-0A6F-354C-B6CB-12860060E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548" y="1009248"/>
            <a:ext cx="2840233" cy="284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4358732-55A7-E333-7852-303EAA841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68489" y="3992877"/>
            <a:ext cx="1139963" cy="113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عنوان 1">
            <a:extLst>
              <a:ext uri="{FF2B5EF4-FFF2-40B4-BE49-F238E27FC236}">
                <a16:creationId xmlns:a16="http://schemas.microsoft.com/office/drawing/2014/main" id="{28E7A183-63E5-6214-B473-F78975A7261C}"/>
              </a:ext>
            </a:extLst>
          </p:cNvPr>
          <p:cNvSpPr txBox="1">
            <a:spLocks/>
          </p:cNvSpPr>
          <p:nvPr/>
        </p:nvSpPr>
        <p:spPr>
          <a:xfrm>
            <a:off x="5051716" y="5092738"/>
            <a:ext cx="4916773" cy="11399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3200" dirty="0"/>
              <a:t> </a:t>
            </a:r>
            <a:r>
              <a:rPr lang="ar-OM" sz="3200" dirty="0" err="1"/>
              <a:t>أركانها:الفعل</a:t>
            </a:r>
            <a:r>
              <a:rPr lang="ar-OM" sz="3200" dirty="0"/>
              <a:t> و الفاعل .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BA19C8C-772D-40B8-4EC9-1B50930F5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68489" y="5236134"/>
            <a:ext cx="1139963" cy="113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عنوان 1">
            <a:extLst>
              <a:ext uri="{FF2B5EF4-FFF2-40B4-BE49-F238E27FC236}">
                <a16:creationId xmlns:a16="http://schemas.microsoft.com/office/drawing/2014/main" id="{8E8A6919-5E9A-1720-FC6E-00FF1B39562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/>
              <a:t>هيا ندون ما تعلمناه في نهاية الدرس : </a:t>
            </a:r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40307150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C81005-74F5-2F48-E044-B0C9972D1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864" y="1575727"/>
            <a:ext cx="9434411" cy="158521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OM" sz="5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الجملة الفعلية :هي التي تبدأ بفعل. 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84358732-55A7-E333-7852-303EAA841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03563" y="1421443"/>
            <a:ext cx="1753851" cy="1753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عنوان 1">
            <a:extLst>
              <a:ext uri="{FF2B5EF4-FFF2-40B4-BE49-F238E27FC236}">
                <a16:creationId xmlns:a16="http://schemas.microsoft.com/office/drawing/2014/main" id="{28E7A183-63E5-6214-B473-F78975A7261C}"/>
              </a:ext>
            </a:extLst>
          </p:cNvPr>
          <p:cNvSpPr txBox="1">
            <a:spLocks/>
          </p:cNvSpPr>
          <p:nvPr/>
        </p:nvSpPr>
        <p:spPr>
          <a:xfrm>
            <a:off x="945951" y="3259614"/>
            <a:ext cx="8857613" cy="15852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5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أركانها : الفعل والفاعل.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BA19C8C-772D-40B8-4EC9-1B50930F59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03563" y="3175294"/>
            <a:ext cx="1753851" cy="1753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عنوان 1">
            <a:extLst>
              <a:ext uri="{FF2B5EF4-FFF2-40B4-BE49-F238E27FC236}">
                <a16:creationId xmlns:a16="http://schemas.microsoft.com/office/drawing/2014/main" id="{148B0235-86A3-9F32-27B9-520A7630037F}"/>
              </a:ext>
            </a:extLst>
          </p:cNvPr>
          <p:cNvSpPr txBox="1">
            <a:spLocks/>
          </p:cNvSpPr>
          <p:nvPr/>
        </p:nvSpPr>
        <p:spPr>
          <a:xfrm>
            <a:off x="291864" y="104885"/>
            <a:ext cx="9012189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7200" b="1" u="sng" dirty="0">
                <a:solidFill>
                  <a:srgbClr val="C00000"/>
                </a:solidFill>
              </a:rPr>
              <a:t>تعلمنا في نهاية الدرس : </a:t>
            </a:r>
          </a:p>
        </p:txBody>
      </p:sp>
    </p:spTree>
    <p:extLst>
      <p:ext uri="{BB962C8B-B14F-4D97-AF65-F5344CB8AC3E}">
        <p14:creationId xmlns:p14="http://schemas.microsoft.com/office/powerpoint/2010/main" val="16542027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FF60DEE7-6DFA-CB0B-4281-E4D37B07E214}"/>
              </a:ext>
            </a:extLst>
          </p:cNvPr>
          <p:cNvSpPr txBox="1">
            <a:spLocks/>
          </p:cNvSpPr>
          <p:nvPr/>
        </p:nvSpPr>
        <p:spPr>
          <a:xfrm>
            <a:off x="3347035" y="826128"/>
            <a:ext cx="8607500" cy="97516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6000" dirty="0">
                <a:latin typeface="Tajawal" panose="00000500000000000000" pitchFamily="2" charset="-78"/>
                <a:cs typeface="Tajawal" panose="00000500000000000000" pitchFamily="2" charset="-78"/>
              </a:rPr>
              <a:t>هيا نساعد النحلة النشيطة في اختيار الإجابة الصحيحة</a:t>
            </a:r>
            <a:r>
              <a:rPr lang="ar-OM" sz="9600" dirty="0">
                <a:latin typeface="Tajawal" panose="00000500000000000000" pitchFamily="2" charset="-78"/>
                <a:cs typeface="Tajawal" panose="00000500000000000000" pitchFamily="2" charset="-78"/>
              </a:rPr>
              <a:t>: </a:t>
            </a:r>
            <a:endParaRPr lang="ar-OM" sz="60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pic>
        <p:nvPicPr>
          <p:cNvPr id="5" name="صورة 4" descr="صورة تحتوي على رسوم متحركة, قصاصة فنية, تعبيرات, مبتسم&#10;&#10;تم إنشاء الوصف تلقائياً">
            <a:extLst>
              <a:ext uri="{FF2B5EF4-FFF2-40B4-BE49-F238E27FC236}">
                <a16:creationId xmlns:a16="http://schemas.microsoft.com/office/drawing/2014/main" id="{E7A79960-9A2D-7F7C-454C-88C61DA28E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4817" y="585419"/>
            <a:ext cx="5731750" cy="6562433"/>
          </a:xfrm>
          <a:prstGeom prst="rect">
            <a:avLst/>
          </a:prstGeom>
        </p:spPr>
      </p:pic>
      <p:grpSp>
        <p:nvGrpSpPr>
          <p:cNvPr id="6" name="الصفراء">
            <a:extLst>
              <a:ext uri="{FF2B5EF4-FFF2-40B4-BE49-F238E27FC236}">
                <a16:creationId xmlns:a16="http://schemas.microsoft.com/office/drawing/2014/main" id="{4E2CEB40-F457-0B8E-8865-C912CA4CA0A5}"/>
              </a:ext>
            </a:extLst>
          </p:cNvPr>
          <p:cNvGrpSpPr/>
          <p:nvPr/>
        </p:nvGrpSpPr>
        <p:grpSpPr>
          <a:xfrm>
            <a:off x="6805030" y="3868397"/>
            <a:ext cx="3849334" cy="1245587"/>
            <a:chOff x="3333136" y="3339517"/>
            <a:chExt cx="8520335" cy="1971206"/>
          </a:xfrm>
        </p:grpSpPr>
        <p:sp>
          <p:nvSpPr>
            <p:cNvPr id="7" name="مستطيل: زوايا مستديرة 6">
              <a:extLst>
                <a:ext uri="{FF2B5EF4-FFF2-40B4-BE49-F238E27FC236}">
                  <a16:creationId xmlns:a16="http://schemas.microsoft.com/office/drawing/2014/main" id="{2897D31B-F690-AE63-6769-AE4462A8AA50}"/>
                </a:ext>
              </a:extLst>
            </p:cNvPr>
            <p:cNvSpPr/>
            <p:nvPr/>
          </p:nvSpPr>
          <p:spPr>
            <a:xfrm>
              <a:off x="3333136" y="4378439"/>
              <a:ext cx="7639664" cy="850709"/>
            </a:xfrm>
            <a:prstGeom prst="roundRect">
              <a:avLst/>
            </a:prstGeom>
            <a:solidFill>
              <a:srgbClr val="F9DE2B"/>
            </a:solidFill>
            <a:ln>
              <a:solidFill>
                <a:srgbClr val="F9DE2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8" name="عنصر نائب للمحتوى 2">
              <a:extLst>
                <a:ext uri="{FF2B5EF4-FFF2-40B4-BE49-F238E27FC236}">
                  <a16:creationId xmlns:a16="http://schemas.microsoft.com/office/drawing/2014/main" id="{0F8482D7-DF9B-6519-125D-DA380D33A800}"/>
                </a:ext>
              </a:extLst>
            </p:cNvPr>
            <p:cNvSpPr txBox="1">
              <a:spLocks/>
            </p:cNvSpPr>
            <p:nvPr/>
          </p:nvSpPr>
          <p:spPr>
            <a:xfrm>
              <a:off x="3840042" y="4399253"/>
              <a:ext cx="6625851" cy="813216"/>
            </a:xfrm>
            <a:prstGeom prst="rect">
              <a:avLst/>
            </a:prstGeom>
            <a:solidFill>
              <a:srgbClr val="F9DE2B"/>
            </a:solidFill>
            <a:ln>
              <a:solidFill>
                <a:srgbClr val="F9DE2B"/>
              </a:solidFill>
            </a:ln>
          </p:spPr>
          <p:txBody>
            <a:bodyPr vert="horz" lIns="91440" tIns="45720" rIns="91440" bIns="45720" rtlCol="1">
              <a:normAutofit fontScale="85000" lnSpcReduction="20000"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endParaRPr lang="ar-OM" sz="4500" b="1" dirty="0">
                <a:solidFill>
                  <a:srgbClr val="111111"/>
                </a:solidFill>
                <a:latin typeface="-apple-system"/>
              </a:endParaRPr>
            </a:p>
          </p:txBody>
        </p:sp>
        <p:pic>
          <p:nvPicPr>
            <p:cNvPr id="9" name="صورة 8" descr="صورة تحتوي على دائرة, الرسومات, قصاصة فنية, الإبداع&#10;&#10;تم إنشاء الوصف تلقائياً">
              <a:extLst>
                <a:ext uri="{FF2B5EF4-FFF2-40B4-BE49-F238E27FC236}">
                  <a16:creationId xmlns:a16="http://schemas.microsoft.com/office/drawing/2014/main" id="{0E534FB7-D76E-9792-416A-A21202C36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82265" y="3339517"/>
              <a:ext cx="1971206" cy="1971206"/>
            </a:xfrm>
            <a:prstGeom prst="rect">
              <a:avLst/>
            </a:prstGeom>
          </p:spPr>
        </p:pic>
      </p:grpSp>
      <p:grpSp>
        <p:nvGrpSpPr>
          <p:cNvPr id="10" name="الزرقاء">
            <a:extLst>
              <a:ext uri="{FF2B5EF4-FFF2-40B4-BE49-F238E27FC236}">
                <a16:creationId xmlns:a16="http://schemas.microsoft.com/office/drawing/2014/main" id="{FE143E13-0493-EE15-00D2-D53D8EAD4624}"/>
              </a:ext>
            </a:extLst>
          </p:cNvPr>
          <p:cNvGrpSpPr/>
          <p:nvPr/>
        </p:nvGrpSpPr>
        <p:grpSpPr>
          <a:xfrm>
            <a:off x="6371304" y="5057861"/>
            <a:ext cx="3896740" cy="1245587"/>
            <a:chOff x="3064335" y="4831069"/>
            <a:chExt cx="8625266" cy="1971206"/>
          </a:xfrm>
        </p:grpSpPr>
        <p:sp>
          <p:nvSpPr>
            <p:cNvPr id="11" name="مستطيل: زوايا مستديرة 10">
              <a:extLst>
                <a:ext uri="{FF2B5EF4-FFF2-40B4-BE49-F238E27FC236}">
                  <a16:creationId xmlns:a16="http://schemas.microsoft.com/office/drawing/2014/main" id="{D9772557-286D-9B3F-1681-0DA7531B6EF4}"/>
                </a:ext>
              </a:extLst>
            </p:cNvPr>
            <p:cNvSpPr/>
            <p:nvPr/>
          </p:nvSpPr>
          <p:spPr>
            <a:xfrm>
              <a:off x="3064335" y="5867110"/>
              <a:ext cx="7639664" cy="850709"/>
            </a:xfrm>
            <a:prstGeom prst="roundRect">
              <a:avLst/>
            </a:prstGeom>
            <a:solidFill>
              <a:srgbClr val="2D60F7"/>
            </a:solidFill>
            <a:ln>
              <a:solidFill>
                <a:srgbClr val="2D60F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12" name="عنصر نائب للمحتوى 2">
              <a:extLst>
                <a:ext uri="{FF2B5EF4-FFF2-40B4-BE49-F238E27FC236}">
                  <a16:creationId xmlns:a16="http://schemas.microsoft.com/office/drawing/2014/main" id="{62503547-301C-549E-5F3D-2EB68802C47A}"/>
                </a:ext>
              </a:extLst>
            </p:cNvPr>
            <p:cNvSpPr txBox="1">
              <a:spLocks/>
            </p:cNvSpPr>
            <p:nvPr/>
          </p:nvSpPr>
          <p:spPr>
            <a:xfrm>
              <a:off x="3571241" y="5885856"/>
              <a:ext cx="6625851" cy="813216"/>
            </a:xfrm>
            <a:prstGeom prst="rect">
              <a:avLst/>
            </a:prstGeom>
            <a:solidFill>
              <a:srgbClr val="2D60F7"/>
            </a:solidFill>
            <a:ln>
              <a:solidFill>
                <a:srgbClr val="2D60F7"/>
              </a:solidFill>
            </a:ln>
          </p:spPr>
          <p:txBody>
            <a:bodyPr vert="horz" lIns="91440" tIns="45720" rIns="91440" bIns="45720" rtlCol="1">
              <a:normAutofit fontScale="85000" lnSpcReduction="20000"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endParaRPr lang="ar-OM" sz="4500" b="1" dirty="0">
                <a:solidFill>
                  <a:srgbClr val="111111"/>
                </a:solidFill>
                <a:latin typeface="-apple-system"/>
              </a:endParaRPr>
            </a:p>
          </p:txBody>
        </p:sp>
        <p:pic>
          <p:nvPicPr>
            <p:cNvPr id="13" name="صورة 12" descr="صورة تحتوي على دائرة, الرسومات, الإبداع&#10;&#10;تم إنشاء الوصف تلقائياً">
              <a:extLst>
                <a:ext uri="{FF2B5EF4-FFF2-40B4-BE49-F238E27FC236}">
                  <a16:creationId xmlns:a16="http://schemas.microsoft.com/office/drawing/2014/main" id="{57C07E12-EE64-278A-AEE4-A427D1C703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8395" y="4831069"/>
              <a:ext cx="1971206" cy="1971206"/>
            </a:xfrm>
            <a:prstGeom prst="rect">
              <a:avLst/>
            </a:prstGeom>
          </p:spPr>
        </p:pic>
      </p:grpSp>
      <p:grpSp>
        <p:nvGrpSpPr>
          <p:cNvPr id="14" name="البرتقالية">
            <a:extLst>
              <a:ext uri="{FF2B5EF4-FFF2-40B4-BE49-F238E27FC236}">
                <a16:creationId xmlns:a16="http://schemas.microsoft.com/office/drawing/2014/main" id="{698720A9-873B-4A02-92C0-14D5ABDD7016}"/>
              </a:ext>
            </a:extLst>
          </p:cNvPr>
          <p:cNvGrpSpPr/>
          <p:nvPr/>
        </p:nvGrpSpPr>
        <p:grpSpPr>
          <a:xfrm>
            <a:off x="7456156" y="2621062"/>
            <a:ext cx="3842665" cy="1245587"/>
            <a:chOff x="3064335" y="1127729"/>
            <a:chExt cx="8505573" cy="1971206"/>
          </a:xfrm>
        </p:grpSpPr>
        <p:sp>
          <p:nvSpPr>
            <p:cNvPr id="15" name="مستطيل: زوايا مستديرة 14">
              <a:extLst>
                <a:ext uri="{FF2B5EF4-FFF2-40B4-BE49-F238E27FC236}">
                  <a16:creationId xmlns:a16="http://schemas.microsoft.com/office/drawing/2014/main" id="{E2FBD5B4-1262-C4DD-9F98-CEE5664310AD}"/>
                </a:ext>
              </a:extLst>
            </p:cNvPr>
            <p:cNvSpPr/>
            <p:nvPr/>
          </p:nvSpPr>
          <p:spPr>
            <a:xfrm>
              <a:off x="3064335" y="2134129"/>
              <a:ext cx="7639664" cy="850709"/>
            </a:xfrm>
            <a:prstGeom prst="roundRect">
              <a:avLst/>
            </a:prstGeom>
            <a:solidFill>
              <a:srgbClr val="F47318"/>
            </a:solidFill>
            <a:ln>
              <a:solidFill>
                <a:srgbClr val="F4731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16" name="عنصر نائب للمحتوى 2">
              <a:extLst>
                <a:ext uri="{FF2B5EF4-FFF2-40B4-BE49-F238E27FC236}">
                  <a16:creationId xmlns:a16="http://schemas.microsoft.com/office/drawing/2014/main" id="{850BF9A3-4BCD-8819-E8DA-0ACE777799F1}"/>
                </a:ext>
              </a:extLst>
            </p:cNvPr>
            <p:cNvSpPr txBox="1">
              <a:spLocks/>
            </p:cNvSpPr>
            <p:nvPr/>
          </p:nvSpPr>
          <p:spPr>
            <a:xfrm>
              <a:off x="3571241" y="2187714"/>
              <a:ext cx="6625851" cy="813216"/>
            </a:xfrm>
            <a:prstGeom prst="rect">
              <a:avLst/>
            </a:prstGeom>
            <a:noFill/>
          </p:spPr>
          <p:txBody>
            <a:bodyPr vert="horz" lIns="91440" tIns="45720" rIns="91440" bIns="45720" rtlCol="1">
              <a:normAutofit fontScale="85000" lnSpcReduction="20000"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endParaRPr lang="ar-OM" sz="4500" b="1" dirty="0">
                <a:solidFill>
                  <a:srgbClr val="111111"/>
                </a:solidFill>
                <a:latin typeface="-apple-system"/>
              </a:endParaRPr>
            </a:p>
          </p:txBody>
        </p:sp>
        <p:pic>
          <p:nvPicPr>
            <p:cNvPr id="17" name="صورة 16" descr="صورة تحتوي على الرسومات, دائرة, قصاصة فنية, رسوم متحركة&#10;&#10;تم إنشاء الوصف تلقائياً">
              <a:extLst>
                <a:ext uri="{FF2B5EF4-FFF2-40B4-BE49-F238E27FC236}">
                  <a16:creationId xmlns:a16="http://schemas.microsoft.com/office/drawing/2014/main" id="{BB8A772B-C7A3-EEBB-4375-914EBFF0104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98702" y="1127729"/>
              <a:ext cx="1971206" cy="197120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58320083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74AA6A-432B-6EED-785F-EDCE4C55F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45958" y="508332"/>
            <a:ext cx="10164353" cy="975168"/>
          </a:xfrm>
        </p:spPr>
        <p:txBody>
          <a:bodyPr>
            <a:noAutofit/>
          </a:bodyPr>
          <a:lstStyle/>
          <a:p>
            <a:r>
              <a:rPr lang="ar-OM" sz="3200" dirty="0">
                <a:latin typeface="Tajawal" panose="00000500000000000000" pitchFamily="2" charset="-78"/>
                <a:cs typeface="Tajawal" panose="00000500000000000000" pitchFamily="2" charset="-78"/>
              </a:rPr>
              <a:t>هيا نساعد النحلة النشيطة في اختيار الإجابة الصحيحة: </a:t>
            </a:r>
            <a:br>
              <a:rPr lang="ar-OM" sz="3200" dirty="0">
                <a:latin typeface="Tajawal" panose="00000500000000000000" pitchFamily="2" charset="-78"/>
                <a:cs typeface="Tajawal" panose="00000500000000000000" pitchFamily="2" charset="-78"/>
              </a:rPr>
            </a:br>
            <a:r>
              <a:rPr lang="ar-OM" sz="5400" dirty="0">
                <a:latin typeface="Tajawal" panose="00000500000000000000" pitchFamily="2" charset="-78"/>
                <a:cs typeface="Tajawal" panose="00000500000000000000" pitchFamily="2" charset="-78"/>
              </a:rPr>
              <a:t>جميع الجمل الآتية فعلية </a:t>
            </a:r>
            <a:r>
              <a:rPr lang="ar-OM" sz="5400" b="1" u="sng" dirty="0">
                <a:solidFill>
                  <a:srgbClr val="FF0000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ما عدا </a:t>
            </a:r>
            <a:r>
              <a:rPr lang="ar-OM" sz="5400" dirty="0">
                <a:latin typeface="Tajawal" panose="00000500000000000000" pitchFamily="2" charset="-78"/>
                <a:cs typeface="Tajawal" panose="00000500000000000000" pitchFamily="2" charset="-78"/>
              </a:rPr>
              <a:t>: </a:t>
            </a:r>
            <a:endParaRPr lang="ar-OM" sz="32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pic>
        <p:nvPicPr>
          <p:cNvPr id="9" name="صورة 8" descr="صورة تحتوي على رسوم متحركة, قصاصة فنية, تعبيرات, مبتسم&#10;&#10;تم إنشاء الوصف تلقائياً">
            <a:extLst>
              <a:ext uri="{FF2B5EF4-FFF2-40B4-BE49-F238E27FC236}">
                <a16:creationId xmlns:a16="http://schemas.microsoft.com/office/drawing/2014/main" id="{3CD44AE6-D765-CBB6-9EFE-94BAA9AFF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962" y="186527"/>
            <a:ext cx="3103594" cy="3412079"/>
          </a:xfrm>
          <a:prstGeom prst="rect">
            <a:avLst/>
          </a:prstGeom>
        </p:spPr>
      </p:pic>
      <p:grpSp>
        <p:nvGrpSpPr>
          <p:cNvPr id="11" name="الصفراء">
            <a:extLst>
              <a:ext uri="{FF2B5EF4-FFF2-40B4-BE49-F238E27FC236}">
                <a16:creationId xmlns:a16="http://schemas.microsoft.com/office/drawing/2014/main" id="{F6C86435-DB00-2B5E-187A-F8827DE385C4}"/>
              </a:ext>
            </a:extLst>
          </p:cNvPr>
          <p:cNvGrpSpPr/>
          <p:nvPr/>
        </p:nvGrpSpPr>
        <p:grpSpPr>
          <a:xfrm>
            <a:off x="2063970" y="3149373"/>
            <a:ext cx="8520335" cy="1971206"/>
            <a:chOff x="3333136" y="3339517"/>
            <a:chExt cx="8520335" cy="1971206"/>
          </a:xfrm>
        </p:grpSpPr>
        <p:sp>
          <p:nvSpPr>
            <p:cNvPr id="8" name="مستطيل: زوايا مستديرة 7">
              <a:extLst>
                <a:ext uri="{FF2B5EF4-FFF2-40B4-BE49-F238E27FC236}">
                  <a16:creationId xmlns:a16="http://schemas.microsoft.com/office/drawing/2014/main" id="{9C8126F5-20B6-19AF-F654-7D0692EB065F}"/>
                </a:ext>
              </a:extLst>
            </p:cNvPr>
            <p:cNvSpPr/>
            <p:nvPr/>
          </p:nvSpPr>
          <p:spPr>
            <a:xfrm>
              <a:off x="3333136" y="4378439"/>
              <a:ext cx="7639664" cy="850709"/>
            </a:xfrm>
            <a:prstGeom prst="roundRect">
              <a:avLst/>
            </a:prstGeom>
            <a:solidFill>
              <a:srgbClr val="F9DE2B"/>
            </a:solidFill>
            <a:ln>
              <a:solidFill>
                <a:srgbClr val="F9DE2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10" name="عنصر نائب للمحتوى 2">
              <a:extLst>
                <a:ext uri="{FF2B5EF4-FFF2-40B4-BE49-F238E27FC236}">
                  <a16:creationId xmlns:a16="http://schemas.microsoft.com/office/drawing/2014/main" id="{E9E6EFA7-5F3D-E921-3964-06925A3B0DE2}"/>
                </a:ext>
              </a:extLst>
            </p:cNvPr>
            <p:cNvSpPr txBox="1">
              <a:spLocks/>
            </p:cNvSpPr>
            <p:nvPr/>
          </p:nvSpPr>
          <p:spPr>
            <a:xfrm>
              <a:off x="3840042" y="4399253"/>
              <a:ext cx="6625851" cy="813216"/>
            </a:xfrm>
            <a:prstGeom prst="rect">
              <a:avLst/>
            </a:prstGeom>
            <a:solidFill>
              <a:srgbClr val="F9DE2B"/>
            </a:solidFill>
            <a:ln>
              <a:solidFill>
                <a:srgbClr val="F9DE2B"/>
              </a:solidFill>
            </a:ln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  أضاءَت الأنوارُ في الحديقةِ ليلاً.</a:t>
              </a:r>
            </a:p>
          </p:txBody>
        </p:sp>
        <p:pic>
          <p:nvPicPr>
            <p:cNvPr id="27" name="صورة 26" descr="صورة تحتوي على دائرة, الرسومات, قصاصة فنية, الإبداع&#10;&#10;تم إنشاء الوصف تلقائياً">
              <a:extLst>
                <a:ext uri="{FF2B5EF4-FFF2-40B4-BE49-F238E27FC236}">
                  <a16:creationId xmlns:a16="http://schemas.microsoft.com/office/drawing/2014/main" id="{D3F6FAF5-DD80-AE5C-BB69-88E13CF876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82265" y="3339517"/>
              <a:ext cx="1971206" cy="1971206"/>
            </a:xfrm>
            <a:prstGeom prst="rect">
              <a:avLst/>
            </a:prstGeom>
          </p:spPr>
        </p:pic>
      </p:grpSp>
      <p:grpSp>
        <p:nvGrpSpPr>
          <p:cNvPr id="17" name="الزرقاء">
            <a:extLst>
              <a:ext uri="{FF2B5EF4-FFF2-40B4-BE49-F238E27FC236}">
                <a16:creationId xmlns:a16="http://schemas.microsoft.com/office/drawing/2014/main" id="{81D0EC0B-1924-BC04-3DF5-F97C388EA3CE}"/>
              </a:ext>
            </a:extLst>
          </p:cNvPr>
          <p:cNvGrpSpPr/>
          <p:nvPr/>
        </p:nvGrpSpPr>
        <p:grpSpPr>
          <a:xfrm>
            <a:off x="3064335" y="4831069"/>
            <a:ext cx="8625266" cy="1971206"/>
            <a:chOff x="3064335" y="4831069"/>
            <a:chExt cx="8625266" cy="1971206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6C615B72-7FB4-01B5-BEA7-79C9E22AA3AA}"/>
                </a:ext>
              </a:extLst>
            </p:cNvPr>
            <p:cNvSpPr/>
            <p:nvPr/>
          </p:nvSpPr>
          <p:spPr>
            <a:xfrm>
              <a:off x="3064335" y="5867110"/>
              <a:ext cx="7639664" cy="850709"/>
            </a:xfrm>
            <a:prstGeom prst="roundRect">
              <a:avLst/>
            </a:prstGeom>
            <a:solidFill>
              <a:srgbClr val="2D60F7"/>
            </a:solidFill>
            <a:ln>
              <a:solidFill>
                <a:srgbClr val="2D60F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13" name="عنصر نائب للمحتوى 2">
              <a:extLst>
                <a:ext uri="{FF2B5EF4-FFF2-40B4-BE49-F238E27FC236}">
                  <a16:creationId xmlns:a16="http://schemas.microsoft.com/office/drawing/2014/main" id="{61C95ECC-6140-5F92-01EC-032939EB7221}"/>
                </a:ext>
              </a:extLst>
            </p:cNvPr>
            <p:cNvSpPr txBox="1">
              <a:spLocks/>
            </p:cNvSpPr>
            <p:nvPr/>
          </p:nvSpPr>
          <p:spPr>
            <a:xfrm>
              <a:off x="3571241" y="5885856"/>
              <a:ext cx="6625851" cy="813216"/>
            </a:xfrm>
            <a:prstGeom prst="rect">
              <a:avLst/>
            </a:prstGeom>
            <a:solidFill>
              <a:srgbClr val="2D60F7"/>
            </a:solidFill>
            <a:ln>
              <a:solidFill>
                <a:srgbClr val="2D60F7"/>
              </a:solidFill>
            </a:ln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يحترمُ الطالبُ معلمَه في المدرسةِ.</a:t>
              </a:r>
            </a:p>
          </p:txBody>
        </p:sp>
        <p:pic>
          <p:nvPicPr>
            <p:cNvPr id="31" name="صورة 30" descr="صورة تحتوي على دائرة, الرسومات, الإبداع&#10;&#10;تم إنشاء الوصف تلقائياً">
              <a:extLst>
                <a:ext uri="{FF2B5EF4-FFF2-40B4-BE49-F238E27FC236}">
                  <a16:creationId xmlns:a16="http://schemas.microsoft.com/office/drawing/2014/main" id="{B9A4DFF4-538E-1FB1-29AA-4E765DFB68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8395" y="4831069"/>
              <a:ext cx="1971206" cy="1971206"/>
            </a:xfrm>
            <a:prstGeom prst="rect">
              <a:avLst/>
            </a:prstGeom>
          </p:spPr>
        </p:pic>
      </p:grpSp>
      <p:grpSp>
        <p:nvGrpSpPr>
          <p:cNvPr id="7" name="البرتقالية">
            <a:extLst>
              <a:ext uri="{FF2B5EF4-FFF2-40B4-BE49-F238E27FC236}">
                <a16:creationId xmlns:a16="http://schemas.microsoft.com/office/drawing/2014/main" id="{5DD5C79E-1C28-C0A3-9CA7-655C3B36F7AE}"/>
              </a:ext>
            </a:extLst>
          </p:cNvPr>
          <p:cNvGrpSpPr/>
          <p:nvPr/>
        </p:nvGrpSpPr>
        <p:grpSpPr>
          <a:xfrm>
            <a:off x="829389" y="1515377"/>
            <a:ext cx="8505573" cy="1971206"/>
            <a:chOff x="3064335" y="1127729"/>
            <a:chExt cx="8505573" cy="1971206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8EDB287A-7365-0B29-69D4-7D842E796D95}"/>
                </a:ext>
              </a:extLst>
            </p:cNvPr>
            <p:cNvSpPr/>
            <p:nvPr/>
          </p:nvSpPr>
          <p:spPr>
            <a:xfrm>
              <a:off x="3064335" y="2134129"/>
              <a:ext cx="7639664" cy="850709"/>
            </a:xfrm>
            <a:prstGeom prst="roundRect">
              <a:avLst/>
            </a:prstGeom>
            <a:solidFill>
              <a:srgbClr val="F47318"/>
            </a:solidFill>
            <a:ln>
              <a:solidFill>
                <a:srgbClr val="F4731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3" name="عنصر نائب للمحتوى 2">
              <a:extLst>
                <a:ext uri="{FF2B5EF4-FFF2-40B4-BE49-F238E27FC236}">
                  <a16:creationId xmlns:a16="http://schemas.microsoft.com/office/drawing/2014/main" id="{D4EC7DF9-A96E-7DAA-16EE-633CC8471F07}"/>
                </a:ext>
              </a:extLst>
            </p:cNvPr>
            <p:cNvSpPr txBox="1">
              <a:spLocks/>
            </p:cNvSpPr>
            <p:nvPr/>
          </p:nvSpPr>
          <p:spPr>
            <a:xfrm>
              <a:off x="3571241" y="2187714"/>
              <a:ext cx="6625851" cy="813216"/>
            </a:xfrm>
            <a:prstGeom prst="rect">
              <a:avLst/>
            </a:prstGeom>
            <a:noFill/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  الجدُّ يقرأُ لحفيدتِه قصةً.</a:t>
              </a:r>
            </a:p>
          </p:txBody>
        </p:sp>
        <p:pic>
          <p:nvPicPr>
            <p:cNvPr id="29" name="صورة 28" descr="صورة تحتوي على الرسومات, دائرة, قصاصة فنية, رسوم متحركة&#10;&#10;تم إنشاء الوصف تلقائياً">
              <a:extLst>
                <a:ext uri="{FF2B5EF4-FFF2-40B4-BE49-F238E27FC236}">
                  <a16:creationId xmlns:a16="http://schemas.microsoft.com/office/drawing/2014/main" id="{3A748226-EF4E-B2AF-582F-3D285B30B0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98702" y="1127729"/>
              <a:ext cx="1971206" cy="1971206"/>
            </a:xfrm>
            <a:prstGeom prst="rect">
              <a:avLst/>
            </a:prstGeom>
          </p:spPr>
        </p:pic>
      </p:grpSp>
      <p:pic>
        <p:nvPicPr>
          <p:cNvPr id="14" name="صورة 13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BF21A88C-CE77-F9F9-2C1F-00C2F72733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89"/>
          <a:stretch/>
        </p:blipFill>
        <p:spPr>
          <a:xfrm>
            <a:off x="1100788" y="1641913"/>
            <a:ext cx="1339121" cy="1759727"/>
          </a:xfrm>
          <a:prstGeom prst="rect">
            <a:avLst/>
          </a:prstGeom>
        </p:spPr>
      </p:pic>
      <p:pic>
        <p:nvPicPr>
          <p:cNvPr id="15" name="صورة 14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C1221478-BBBC-DD26-7B23-F38DF967E8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4" t="2801" r="-3065" b="-2801"/>
          <a:stretch/>
        </p:blipFill>
        <p:spPr>
          <a:xfrm>
            <a:off x="1607695" y="3064233"/>
            <a:ext cx="1339121" cy="1759727"/>
          </a:xfrm>
          <a:prstGeom prst="rect">
            <a:avLst/>
          </a:prstGeom>
        </p:spPr>
      </p:pic>
      <p:pic>
        <p:nvPicPr>
          <p:cNvPr id="16" name="صورة 15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A7572072-78DF-B87C-01A1-AB561C6F9C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4" t="2801" r="-3065" b="-2801"/>
          <a:stretch/>
        </p:blipFill>
        <p:spPr>
          <a:xfrm>
            <a:off x="2499705" y="4941413"/>
            <a:ext cx="1339121" cy="175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8433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74AA6A-432B-6EED-785F-EDCE4C55F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666" y="756156"/>
            <a:ext cx="11072735" cy="975168"/>
          </a:xfrm>
        </p:spPr>
        <p:txBody>
          <a:bodyPr>
            <a:noAutofit/>
          </a:bodyPr>
          <a:lstStyle/>
          <a:p>
            <a:r>
              <a:rPr lang="ar-OM" sz="3200" dirty="0">
                <a:latin typeface="Tajawal" panose="00000500000000000000" pitchFamily="2" charset="-78"/>
                <a:cs typeface="Tajawal" panose="00000500000000000000" pitchFamily="2" charset="-78"/>
              </a:rPr>
              <a:t>هيا نساعد النحلة النشيطة في اختيار الإجابة الصحيحة: </a:t>
            </a:r>
            <a:br>
              <a:rPr lang="ar-OM" sz="3200" dirty="0">
                <a:latin typeface="Tajawal" panose="00000500000000000000" pitchFamily="2" charset="-78"/>
                <a:cs typeface="Tajawal" panose="00000500000000000000" pitchFamily="2" charset="-78"/>
              </a:rPr>
            </a:br>
            <a:r>
              <a:rPr lang="ar-OM" dirty="0">
                <a:latin typeface="Tajawal" panose="00000500000000000000" pitchFamily="2" charset="-78"/>
                <a:cs typeface="Tajawal" panose="00000500000000000000" pitchFamily="2" charset="-78"/>
              </a:rPr>
              <a:t>( في المساء شاهدت الأسرة المباراة )</a:t>
            </a:r>
            <a:br>
              <a:rPr lang="ar-OM" dirty="0">
                <a:latin typeface="Tajawal" panose="00000500000000000000" pitchFamily="2" charset="-78"/>
                <a:cs typeface="Tajawal" panose="00000500000000000000" pitchFamily="2" charset="-78"/>
              </a:rPr>
            </a:br>
            <a:r>
              <a:rPr lang="ar-OM" sz="6000" b="1" u="sng" dirty="0">
                <a:solidFill>
                  <a:srgbClr val="FF0000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الفعل</a:t>
            </a:r>
            <a:r>
              <a:rPr lang="ar-OM" sz="6000" dirty="0">
                <a:latin typeface="Tajawal" panose="00000500000000000000" pitchFamily="2" charset="-78"/>
                <a:cs typeface="Tajawal" panose="00000500000000000000" pitchFamily="2" charset="-78"/>
              </a:rPr>
              <a:t> </a:t>
            </a:r>
            <a:r>
              <a:rPr lang="ar-OM" dirty="0">
                <a:latin typeface="Tajawal" panose="00000500000000000000" pitchFamily="2" charset="-78"/>
                <a:cs typeface="Tajawal" panose="00000500000000000000" pitchFamily="2" charset="-78"/>
              </a:rPr>
              <a:t>في الجملة السابقة هو : </a:t>
            </a:r>
            <a:endParaRPr lang="ar-OM" sz="32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pic>
        <p:nvPicPr>
          <p:cNvPr id="9" name="صورة 8" descr="صورة تحتوي على رسوم متحركة, قصاصة فنية, تعبيرات, مبتسم&#10;&#10;تم إنشاء الوصف تلقائياً">
            <a:extLst>
              <a:ext uri="{FF2B5EF4-FFF2-40B4-BE49-F238E27FC236}">
                <a16:creationId xmlns:a16="http://schemas.microsoft.com/office/drawing/2014/main" id="{3CD44AE6-D765-CBB6-9EFE-94BAA9AFF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595" y="104931"/>
            <a:ext cx="3427477" cy="3070126"/>
          </a:xfrm>
          <a:prstGeom prst="rect">
            <a:avLst/>
          </a:prstGeom>
        </p:spPr>
      </p:pic>
      <p:grpSp>
        <p:nvGrpSpPr>
          <p:cNvPr id="11" name="الصفراء">
            <a:extLst>
              <a:ext uri="{FF2B5EF4-FFF2-40B4-BE49-F238E27FC236}">
                <a16:creationId xmlns:a16="http://schemas.microsoft.com/office/drawing/2014/main" id="{F6C86435-DB00-2B5E-187A-F8827DE385C4}"/>
              </a:ext>
            </a:extLst>
          </p:cNvPr>
          <p:cNvGrpSpPr/>
          <p:nvPr/>
        </p:nvGrpSpPr>
        <p:grpSpPr>
          <a:xfrm>
            <a:off x="5002134" y="2984776"/>
            <a:ext cx="2937737" cy="1971206"/>
            <a:chOff x="3333136" y="3339517"/>
            <a:chExt cx="8520335" cy="1971206"/>
          </a:xfrm>
        </p:grpSpPr>
        <p:sp>
          <p:nvSpPr>
            <p:cNvPr id="8" name="مستطيل: زوايا مستديرة 7">
              <a:extLst>
                <a:ext uri="{FF2B5EF4-FFF2-40B4-BE49-F238E27FC236}">
                  <a16:creationId xmlns:a16="http://schemas.microsoft.com/office/drawing/2014/main" id="{9C8126F5-20B6-19AF-F654-7D0692EB065F}"/>
                </a:ext>
              </a:extLst>
            </p:cNvPr>
            <p:cNvSpPr/>
            <p:nvPr/>
          </p:nvSpPr>
          <p:spPr>
            <a:xfrm>
              <a:off x="3333136" y="4378439"/>
              <a:ext cx="7639664" cy="850709"/>
            </a:xfrm>
            <a:prstGeom prst="roundRect">
              <a:avLst/>
            </a:prstGeom>
            <a:solidFill>
              <a:srgbClr val="F9DE2B"/>
            </a:solidFill>
            <a:ln>
              <a:solidFill>
                <a:srgbClr val="F9DE2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10" name="عنصر نائب للمحتوى 2">
              <a:extLst>
                <a:ext uri="{FF2B5EF4-FFF2-40B4-BE49-F238E27FC236}">
                  <a16:creationId xmlns:a16="http://schemas.microsoft.com/office/drawing/2014/main" id="{E9E6EFA7-5F3D-E921-3964-06925A3B0DE2}"/>
                </a:ext>
              </a:extLst>
            </p:cNvPr>
            <p:cNvSpPr txBox="1">
              <a:spLocks/>
            </p:cNvSpPr>
            <p:nvPr/>
          </p:nvSpPr>
          <p:spPr>
            <a:xfrm>
              <a:off x="3840042" y="4399253"/>
              <a:ext cx="6625851" cy="813216"/>
            </a:xfrm>
            <a:prstGeom prst="rect">
              <a:avLst/>
            </a:prstGeom>
            <a:solidFill>
              <a:srgbClr val="F9DE2B"/>
            </a:solidFill>
            <a:ln>
              <a:solidFill>
                <a:srgbClr val="F9DE2B"/>
              </a:solidFill>
            </a:ln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  شاهدت</a:t>
              </a:r>
            </a:p>
          </p:txBody>
        </p:sp>
        <p:pic>
          <p:nvPicPr>
            <p:cNvPr id="27" name="صورة 26" descr="صورة تحتوي على دائرة, الرسومات, قصاصة فنية, الإبداع&#10;&#10;تم إنشاء الوصف تلقائياً">
              <a:extLst>
                <a:ext uri="{FF2B5EF4-FFF2-40B4-BE49-F238E27FC236}">
                  <a16:creationId xmlns:a16="http://schemas.microsoft.com/office/drawing/2014/main" id="{D3F6FAF5-DD80-AE5C-BB69-88E13CF876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82265" y="3339517"/>
              <a:ext cx="1971206" cy="1971206"/>
            </a:xfrm>
            <a:prstGeom prst="rect">
              <a:avLst/>
            </a:prstGeom>
          </p:spPr>
        </p:pic>
      </p:grpSp>
      <p:grpSp>
        <p:nvGrpSpPr>
          <p:cNvPr id="17" name="الزرقاء">
            <a:extLst>
              <a:ext uri="{FF2B5EF4-FFF2-40B4-BE49-F238E27FC236}">
                <a16:creationId xmlns:a16="http://schemas.microsoft.com/office/drawing/2014/main" id="{81D0EC0B-1924-BC04-3DF5-F97C388EA3CE}"/>
              </a:ext>
            </a:extLst>
          </p:cNvPr>
          <p:cNvGrpSpPr/>
          <p:nvPr/>
        </p:nvGrpSpPr>
        <p:grpSpPr>
          <a:xfrm>
            <a:off x="1424340" y="3000134"/>
            <a:ext cx="2896580" cy="1971206"/>
            <a:chOff x="3064335" y="4831069"/>
            <a:chExt cx="8625266" cy="1971206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6C615B72-7FB4-01B5-BEA7-79C9E22AA3AA}"/>
                </a:ext>
              </a:extLst>
            </p:cNvPr>
            <p:cNvSpPr/>
            <p:nvPr/>
          </p:nvSpPr>
          <p:spPr>
            <a:xfrm>
              <a:off x="3064335" y="5867110"/>
              <a:ext cx="7639664" cy="850709"/>
            </a:xfrm>
            <a:prstGeom prst="roundRect">
              <a:avLst/>
            </a:prstGeom>
            <a:solidFill>
              <a:srgbClr val="2D60F7"/>
            </a:solidFill>
            <a:ln>
              <a:solidFill>
                <a:srgbClr val="2D60F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13" name="عنصر نائب للمحتوى 2">
              <a:extLst>
                <a:ext uri="{FF2B5EF4-FFF2-40B4-BE49-F238E27FC236}">
                  <a16:creationId xmlns:a16="http://schemas.microsoft.com/office/drawing/2014/main" id="{61C95ECC-6140-5F92-01EC-032939EB7221}"/>
                </a:ext>
              </a:extLst>
            </p:cNvPr>
            <p:cNvSpPr txBox="1">
              <a:spLocks/>
            </p:cNvSpPr>
            <p:nvPr/>
          </p:nvSpPr>
          <p:spPr>
            <a:xfrm>
              <a:off x="3571241" y="5885856"/>
              <a:ext cx="6625851" cy="813216"/>
            </a:xfrm>
            <a:prstGeom prst="rect">
              <a:avLst/>
            </a:prstGeom>
            <a:solidFill>
              <a:srgbClr val="2D60F7"/>
            </a:solidFill>
            <a:ln>
              <a:solidFill>
                <a:srgbClr val="2D60F7"/>
              </a:solidFill>
            </a:ln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الأسرة </a:t>
              </a:r>
            </a:p>
          </p:txBody>
        </p:sp>
        <p:pic>
          <p:nvPicPr>
            <p:cNvPr id="31" name="صورة 30" descr="صورة تحتوي على دائرة, الرسومات, الإبداع&#10;&#10;تم إنشاء الوصف تلقائياً">
              <a:extLst>
                <a:ext uri="{FF2B5EF4-FFF2-40B4-BE49-F238E27FC236}">
                  <a16:creationId xmlns:a16="http://schemas.microsoft.com/office/drawing/2014/main" id="{B9A4DFF4-538E-1FB1-29AA-4E765DFB68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8395" y="4831069"/>
              <a:ext cx="1971206" cy="1971206"/>
            </a:xfrm>
            <a:prstGeom prst="rect">
              <a:avLst/>
            </a:prstGeom>
          </p:spPr>
        </p:pic>
      </p:grpSp>
      <p:grpSp>
        <p:nvGrpSpPr>
          <p:cNvPr id="7" name="البرتقالية">
            <a:extLst>
              <a:ext uri="{FF2B5EF4-FFF2-40B4-BE49-F238E27FC236}">
                <a16:creationId xmlns:a16="http://schemas.microsoft.com/office/drawing/2014/main" id="{5DD5C79E-1C28-C0A3-9CA7-655C3B36F7AE}"/>
              </a:ext>
            </a:extLst>
          </p:cNvPr>
          <p:cNvGrpSpPr/>
          <p:nvPr/>
        </p:nvGrpSpPr>
        <p:grpSpPr>
          <a:xfrm>
            <a:off x="8727993" y="2916041"/>
            <a:ext cx="2810488" cy="1971206"/>
            <a:chOff x="3064335" y="1127729"/>
            <a:chExt cx="8505573" cy="1971206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8EDB287A-7365-0B29-69D4-7D842E796D95}"/>
                </a:ext>
              </a:extLst>
            </p:cNvPr>
            <p:cNvSpPr/>
            <p:nvPr/>
          </p:nvSpPr>
          <p:spPr>
            <a:xfrm>
              <a:off x="3064335" y="2134129"/>
              <a:ext cx="7639664" cy="850709"/>
            </a:xfrm>
            <a:prstGeom prst="roundRect">
              <a:avLst/>
            </a:prstGeom>
            <a:solidFill>
              <a:srgbClr val="F47318"/>
            </a:solidFill>
            <a:ln>
              <a:solidFill>
                <a:srgbClr val="F4731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3" name="عنصر نائب للمحتوى 2">
              <a:extLst>
                <a:ext uri="{FF2B5EF4-FFF2-40B4-BE49-F238E27FC236}">
                  <a16:creationId xmlns:a16="http://schemas.microsoft.com/office/drawing/2014/main" id="{D4EC7DF9-A96E-7DAA-16EE-633CC8471F07}"/>
                </a:ext>
              </a:extLst>
            </p:cNvPr>
            <p:cNvSpPr txBox="1">
              <a:spLocks/>
            </p:cNvSpPr>
            <p:nvPr/>
          </p:nvSpPr>
          <p:spPr>
            <a:xfrm>
              <a:off x="3571241" y="2187714"/>
              <a:ext cx="6625851" cy="813216"/>
            </a:xfrm>
            <a:prstGeom prst="rect">
              <a:avLst/>
            </a:prstGeom>
            <a:noFill/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  المساء </a:t>
              </a:r>
            </a:p>
          </p:txBody>
        </p:sp>
        <p:pic>
          <p:nvPicPr>
            <p:cNvPr id="29" name="صورة 28" descr="صورة تحتوي على الرسومات, دائرة, قصاصة فنية, رسوم متحركة&#10;&#10;تم إنشاء الوصف تلقائياً">
              <a:extLst>
                <a:ext uri="{FF2B5EF4-FFF2-40B4-BE49-F238E27FC236}">
                  <a16:creationId xmlns:a16="http://schemas.microsoft.com/office/drawing/2014/main" id="{3A748226-EF4E-B2AF-582F-3D285B30B0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98702" y="1127729"/>
              <a:ext cx="1971206" cy="1971206"/>
            </a:xfrm>
            <a:prstGeom prst="rect">
              <a:avLst/>
            </a:prstGeom>
          </p:spPr>
        </p:pic>
      </p:grpSp>
      <p:pic>
        <p:nvPicPr>
          <p:cNvPr id="14" name="صورة 13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BF21A88C-CE77-F9F9-2C1F-00C2F72733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89"/>
          <a:stretch/>
        </p:blipFill>
        <p:spPr>
          <a:xfrm>
            <a:off x="4606977" y="3175057"/>
            <a:ext cx="1339121" cy="1759727"/>
          </a:xfrm>
          <a:prstGeom prst="rect">
            <a:avLst/>
          </a:prstGeom>
        </p:spPr>
      </p:pic>
      <p:pic>
        <p:nvPicPr>
          <p:cNvPr id="15" name="صورة 14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C1221478-BBBC-DD26-7B23-F38DF967E8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4" t="2801" r="-3065" b="-2801"/>
          <a:stretch/>
        </p:blipFill>
        <p:spPr>
          <a:xfrm>
            <a:off x="7939807" y="3021780"/>
            <a:ext cx="1339121" cy="1759727"/>
          </a:xfrm>
          <a:prstGeom prst="rect">
            <a:avLst/>
          </a:prstGeom>
        </p:spPr>
      </p:pic>
      <p:pic>
        <p:nvPicPr>
          <p:cNvPr id="16" name="صورة 15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A7572072-78DF-B87C-01A1-AB561C6F9C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4" t="2801" r="-3065" b="-2801"/>
          <a:stretch/>
        </p:blipFill>
        <p:spPr>
          <a:xfrm>
            <a:off x="913868" y="3492450"/>
            <a:ext cx="1339121" cy="175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359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74AA6A-432B-6EED-785F-EDCE4C55F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813" y="452465"/>
            <a:ext cx="11122701" cy="1528240"/>
          </a:xfrm>
        </p:spPr>
        <p:txBody>
          <a:bodyPr>
            <a:noAutofit/>
          </a:bodyPr>
          <a:lstStyle/>
          <a:p>
            <a:r>
              <a:rPr lang="ar-OM" sz="2800" dirty="0">
                <a:latin typeface="Tajawal" panose="00000500000000000000" pitchFamily="2" charset="-78"/>
                <a:cs typeface="Tajawal" panose="00000500000000000000" pitchFamily="2" charset="-78"/>
              </a:rPr>
              <a:t>هيا نساعد النحلة النشيطة في اختيار الإجابة الصحيحة: </a:t>
            </a:r>
            <a:br>
              <a:rPr lang="ar-OM" sz="2800" dirty="0">
                <a:latin typeface="Tajawal" panose="00000500000000000000" pitchFamily="2" charset="-78"/>
                <a:cs typeface="Tajawal" panose="00000500000000000000" pitchFamily="2" charset="-78"/>
              </a:rPr>
            </a:br>
            <a:r>
              <a:rPr lang="ar-OM" sz="4000" dirty="0">
                <a:latin typeface="Tajawal" panose="00000500000000000000" pitchFamily="2" charset="-78"/>
                <a:cs typeface="Tajawal" panose="00000500000000000000" pitchFamily="2" charset="-78"/>
              </a:rPr>
              <a:t>( ساعد أحمد جاره في إصلاح السيارة )</a:t>
            </a:r>
            <a:r>
              <a:rPr lang="ar-OM" sz="6600" b="1" dirty="0">
                <a:solidFill>
                  <a:srgbClr val="FF0000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</a:t>
            </a:r>
            <a:r>
              <a:rPr lang="ar-OM" sz="6600" b="1" u="sng" dirty="0">
                <a:solidFill>
                  <a:srgbClr val="FF0000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لفاعل</a:t>
            </a:r>
            <a:r>
              <a:rPr lang="ar-OM" sz="5400" dirty="0">
                <a:latin typeface="Tajawal" panose="00000500000000000000" pitchFamily="2" charset="-78"/>
                <a:cs typeface="Tajawal" panose="00000500000000000000" pitchFamily="2" charset="-78"/>
              </a:rPr>
              <a:t> </a:t>
            </a:r>
            <a:r>
              <a:rPr lang="ar-OM" sz="4000" dirty="0">
                <a:latin typeface="Tajawal" panose="00000500000000000000" pitchFamily="2" charset="-78"/>
                <a:cs typeface="Tajawal" panose="00000500000000000000" pitchFamily="2" charset="-78"/>
              </a:rPr>
              <a:t>في الجملة السابقة هو : </a:t>
            </a:r>
            <a:endParaRPr lang="ar-OM" sz="28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pic>
        <p:nvPicPr>
          <p:cNvPr id="9" name="صورة 8" descr="صورة تحتوي على رسوم متحركة, قصاصة فنية, تعبيرات, مبتسم&#10;&#10;تم إنشاء الوصف تلقائياً">
            <a:extLst>
              <a:ext uri="{FF2B5EF4-FFF2-40B4-BE49-F238E27FC236}">
                <a16:creationId xmlns:a16="http://schemas.microsoft.com/office/drawing/2014/main" id="{3CD44AE6-D765-CBB6-9EFE-94BAA9AFF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401" y="2065440"/>
            <a:ext cx="3972886" cy="4701793"/>
          </a:xfrm>
          <a:prstGeom prst="rect">
            <a:avLst/>
          </a:prstGeom>
        </p:spPr>
      </p:pic>
      <p:grpSp>
        <p:nvGrpSpPr>
          <p:cNvPr id="11" name="الصفراء">
            <a:extLst>
              <a:ext uri="{FF2B5EF4-FFF2-40B4-BE49-F238E27FC236}">
                <a16:creationId xmlns:a16="http://schemas.microsoft.com/office/drawing/2014/main" id="{F6C86435-DB00-2B5E-187A-F8827DE385C4}"/>
              </a:ext>
            </a:extLst>
          </p:cNvPr>
          <p:cNvGrpSpPr/>
          <p:nvPr/>
        </p:nvGrpSpPr>
        <p:grpSpPr>
          <a:xfrm>
            <a:off x="1810627" y="1961239"/>
            <a:ext cx="2937737" cy="1971206"/>
            <a:chOff x="3333136" y="3339517"/>
            <a:chExt cx="8520335" cy="1971206"/>
          </a:xfrm>
        </p:grpSpPr>
        <p:sp>
          <p:nvSpPr>
            <p:cNvPr id="8" name="مستطيل: زوايا مستديرة 7">
              <a:extLst>
                <a:ext uri="{FF2B5EF4-FFF2-40B4-BE49-F238E27FC236}">
                  <a16:creationId xmlns:a16="http://schemas.microsoft.com/office/drawing/2014/main" id="{9C8126F5-20B6-19AF-F654-7D0692EB065F}"/>
                </a:ext>
              </a:extLst>
            </p:cNvPr>
            <p:cNvSpPr/>
            <p:nvPr/>
          </p:nvSpPr>
          <p:spPr>
            <a:xfrm>
              <a:off x="3333136" y="4378439"/>
              <a:ext cx="7639664" cy="850709"/>
            </a:xfrm>
            <a:prstGeom prst="roundRect">
              <a:avLst/>
            </a:prstGeom>
            <a:solidFill>
              <a:srgbClr val="F9DE2B"/>
            </a:solidFill>
            <a:ln>
              <a:solidFill>
                <a:srgbClr val="F9DE2B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10" name="عنصر نائب للمحتوى 2">
              <a:extLst>
                <a:ext uri="{FF2B5EF4-FFF2-40B4-BE49-F238E27FC236}">
                  <a16:creationId xmlns:a16="http://schemas.microsoft.com/office/drawing/2014/main" id="{E9E6EFA7-5F3D-E921-3964-06925A3B0DE2}"/>
                </a:ext>
              </a:extLst>
            </p:cNvPr>
            <p:cNvSpPr txBox="1">
              <a:spLocks/>
            </p:cNvSpPr>
            <p:nvPr/>
          </p:nvSpPr>
          <p:spPr>
            <a:xfrm>
              <a:off x="3840042" y="4399253"/>
              <a:ext cx="6625851" cy="813216"/>
            </a:xfrm>
            <a:prstGeom prst="rect">
              <a:avLst/>
            </a:prstGeom>
            <a:solidFill>
              <a:srgbClr val="F9DE2B"/>
            </a:solidFill>
            <a:ln>
              <a:solidFill>
                <a:srgbClr val="F9DE2B"/>
              </a:solidFill>
            </a:ln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  جاره</a:t>
              </a:r>
            </a:p>
          </p:txBody>
        </p:sp>
        <p:pic>
          <p:nvPicPr>
            <p:cNvPr id="27" name="صورة 26" descr="صورة تحتوي على دائرة, الرسومات, قصاصة فنية, الإبداع&#10;&#10;تم إنشاء الوصف تلقائياً">
              <a:extLst>
                <a:ext uri="{FF2B5EF4-FFF2-40B4-BE49-F238E27FC236}">
                  <a16:creationId xmlns:a16="http://schemas.microsoft.com/office/drawing/2014/main" id="{D3F6FAF5-DD80-AE5C-BB69-88E13CF876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82265" y="3339517"/>
              <a:ext cx="1971206" cy="1971206"/>
            </a:xfrm>
            <a:prstGeom prst="rect">
              <a:avLst/>
            </a:prstGeom>
          </p:spPr>
        </p:pic>
      </p:grpSp>
      <p:grpSp>
        <p:nvGrpSpPr>
          <p:cNvPr id="17" name="الزرقاء">
            <a:extLst>
              <a:ext uri="{FF2B5EF4-FFF2-40B4-BE49-F238E27FC236}">
                <a16:creationId xmlns:a16="http://schemas.microsoft.com/office/drawing/2014/main" id="{81D0EC0B-1924-BC04-3DF5-F97C388EA3CE}"/>
              </a:ext>
            </a:extLst>
          </p:cNvPr>
          <p:cNvGrpSpPr/>
          <p:nvPr/>
        </p:nvGrpSpPr>
        <p:grpSpPr>
          <a:xfrm>
            <a:off x="3612803" y="3815484"/>
            <a:ext cx="2896580" cy="1971206"/>
            <a:chOff x="3064335" y="4831069"/>
            <a:chExt cx="8625266" cy="1971206"/>
          </a:xfrm>
        </p:grpSpPr>
        <p:sp>
          <p:nvSpPr>
            <p:cNvPr id="12" name="مستطيل: زوايا مستديرة 11">
              <a:extLst>
                <a:ext uri="{FF2B5EF4-FFF2-40B4-BE49-F238E27FC236}">
                  <a16:creationId xmlns:a16="http://schemas.microsoft.com/office/drawing/2014/main" id="{6C615B72-7FB4-01B5-BEA7-79C9E22AA3AA}"/>
                </a:ext>
              </a:extLst>
            </p:cNvPr>
            <p:cNvSpPr/>
            <p:nvPr/>
          </p:nvSpPr>
          <p:spPr>
            <a:xfrm>
              <a:off x="3064335" y="5867110"/>
              <a:ext cx="7639664" cy="850709"/>
            </a:xfrm>
            <a:prstGeom prst="roundRect">
              <a:avLst/>
            </a:prstGeom>
            <a:solidFill>
              <a:srgbClr val="2D60F7"/>
            </a:solidFill>
            <a:ln>
              <a:solidFill>
                <a:srgbClr val="2D60F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13" name="عنصر نائب للمحتوى 2">
              <a:extLst>
                <a:ext uri="{FF2B5EF4-FFF2-40B4-BE49-F238E27FC236}">
                  <a16:creationId xmlns:a16="http://schemas.microsoft.com/office/drawing/2014/main" id="{61C95ECC-6140-5F92-01EC-032939EB7221}"/>
                </a:ext>
              </a:extLst>
            </p:cNvPr>
            <p:cNvSpPr txBox="1">
              <a:spLocks/>
            </p:cNvSpPr>
            <p:nvPr/>
          </p:nvSpPr>
          <p:spPr>
            <a:xfrm>
              <a:off x="3571241" y="5885856"/>
              <a:ext cx="6625851" cy="813216"/>
            </a:xfrm>
            <a:prstGeom prst="rect">
              <a:avLst/>
            </a:prstGeom>
            <a:solidFill>
              <a:srgbClr val="2D60F7"/>
            </a:solidFill>
            <a:ln>
              <a:solidFill>
                <a:srgbClr val="2D60F7"/>
              </a:solidFill>
            </a:ln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إصلاح</a:t>
              </a:r>
            </a:p>
          </p:txBody>
        </p:sp>
        <p:pic>
          <p:nvPicPr>
            <p:cNvPr id="31" name="صورة 30" descr="صورة تحتوي على دائرة, الرسومات, الإبداع&#10;&#10;تم إنشاء الوصف تلقائياً">
              <a:extLst>
                <a:ext uri="{FF2B5EF4-FFF2-40B4-BE49-F238E27FC236}">
                  <a16:creationId xmlns:a16="http://schemas.microsoft.com/office/drawing/2014/main" id="{B9A4DFF4-538E-1FB1-29AA-4E765DFB68B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8395" y="4831069"/>
              <a:ext cx="1971206" cy="1971206"/>
            </a:xfrm>
            <a:prstGeom prst="rect">
              <a:avLst/>
            </a:prstGeom>
          </p:spPr>
        </p:pic>
      </p:grpSp>
      <p:grpSp>
        <p:nvGrpSpPr>
          <p:cNvPr id="7" name="البرتقالية">
            <a:extLst>
              <a:ext uri="{FF2B5EF4-FFF2-40B4-BE49-F238E27FC236}">
                <a16:creationId xmlns:a16="http://schemas.microsoft.com/office/drawing/2014/main" id="{5DD5C79E-1C28-C0A3-9CA7-655C3B36F7AE}"/>
              </a:ext>
            </a:extLst>
          </p:cNvPr>
          <p:cNvGrpSpPr/>
          <p:nvPr/>
        </p:nvGrpSpPr>
        <p:grpSpPr>
          <a:xfrm>
            <a:off x="5746036" y="1908430"/>
            <a:ext cx="2810488" cy="1971206"/>
            <a:chOff x="3064335" y="1127729"/>
            <a:chExt cx="8505573" cy="1971206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8EDB287A-7365-0B29-69D4-7D842E796D95}"/>
                </a:ext>
              </a:extLst>
            </p:cNvPr>
            <p:cNvSpPr/>
            <p:nvPr/>
          </p:nvSpPr>
          <p:spPr>
            <a:xfrm>
              <a:off x="3064335" y="2134129"/>
              <a:ext cx="7639664" cy="850709"/>
            </a:xfrm>
            <a:prstGeom prst="roundRect">
              <a:avLst/>
            </a:prstGeom>
            <a:solidFill>
              <a:srgbClr val="F47318"/>
            </a:solidFill>
            <a:ln>
              <a:solidFill>
                <a:srgbClr val="F4731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OM"/>
            </a:p>
          </p:txBody>
        </p:sp>
        <p:sp>
          <p:nvSpPr>
            <p:cNvPr id="3" name="عنصر نائب للمحتوى 2">
              <a:extLst>
                <a:ext uri="{FF2B5EF4-FFF2-40B4-BE49-F238E27FC236}">
                  <a16:creationId xmlns:a16="http://schemas.microsoft.com/office/drawing/2014/main" id="{D4EC7DF9-A96E-7DAA-16EE-633CC8471F07}"/>
                </a:ext>
              </a:extLst>
            </p:cNvPr>
            <p:cNvSpPr txBox="1">
              <a:spLocks/>
            </p:cNvSpPr>
            <p:nvPr/>
          </p:nvSpPr>
          <p:spPr>
            <a:xfrm>
              <a:off x="3571241" y="2187714"/>
              <a:ext cx="6625851" cy="813216"/>
            </a:xfrm>
            <a:prstGeom prst="rect">
              <a:avLst/>
            </a:prstGeom>
            <a:noFill/>
          </p:spPr>
          <p:txBody>
            <a:bodyPr vert="horz" lIns="91440" tIns="45720" rIns="91440" bIns="45720" rtlCol="1">
              <a:normAutofit/>
            </a:bodyPr>
            <a:lstStyle>
              <a:lvl1pPr marL="228600" indent="-228600" algn="r" defTabSz="914400" rtl="1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r" defTabSz="914400" rtl="1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ar-OM" sz="4500" b="1" dirty="0">
                  <a:solidFill>
                    <a:srgbClr val="111111"/>
                  </a:solidFill>
                  <a:latin typeface="-apple-system"/>
                </a:rPr>
                <a:t>   أحمد </a:t>
              </a:r>
            </a:p>
          </p:txBody>
        </p:sp>
        <p:pic>
          <p:nvPicPr>
            <p:cNvPr id="29" name="صورة 28" descr="صورة تحتوي على الرسومات, دائرة, قصاصة فنية, رسوم متحركة&#10;&#10;تم إنشاء الوصف تلقائياً">
              <a:extLst>
                <a:ext uri="{FF2B5EF4-FFF2-40B4-BE49-F238E27FC236}">
                  <a16:creationId xmlns:a16="http://schemas.microsoft.com/office/drawing/2014/main" id="{3A748226-EF4E-B2AF-582F-3D285B30B04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98702" y="1127729"/>
              <a:ext cx="1971206" cy="1971206"/>
            </a:xfrm>
            <a:prstGeom prst="rect">
              <a:avLst/>
            </a:prstGeom>
          </p:spPr>
        </p:pic>
      </p:grpSp>
      <p:pic>
        <p:nvPicPr>
          <p:cNvPr id="14" name="صورة 13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BF21A88C-CE77-F9F9-2C1F-00C2F72733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89"/>
          <a:stretch/>
        </p:blipFill>
        <p:spPr>
          <a:xfrm>
            <a:off x="5454674" y="1893921"/>
            <a:ext cx="1339121" cy="1759727"/>
          </a:xfrm>
          <a:prstGeom prst="rect">
            <a:avLst/>
          </a:prstGeom>
        </p:spPr>
      </p:pic>
      <p:pic>
        <p:nvPicPr>
          <p:cNvPr id="15" name="صورة 14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C1221478-BBBC-DD26-7B23-F38DF967E8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4" t="2801" r="-3065" b="-2801"/>
          <a:stretch/>
        </p:blipFill>
        <p:spPr>
          <a:xfrm>
            <a:off x="1148347" y="2074464"/>
            <a:ext cx="1339121" cy="1759727"/>
          </a:xfrm>
          <a:prstGeom prst="rect">
            <a:avLst/>
          </a:prstGeom>
        </p:spPr>
      </p:pic>
      <p:pic>
        <p:nvPicPr>
          <p:cNvPr id="16" name="صورة 15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A7572072-78DF-B87C-01A1-AB561C6F9C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4" t="2801" r="-3065" b="-2801"/>
          <a:stretch/>
        </p:blipFill>
        <p:spPr>
          <a:xfrm>
            <a:off x="2958213" y="4072037"/>
            <a:ext cx="1339121" cy="175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767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نص, رسوم متحركة, ملصق, توضيح&#10;&#10;تم إنشاء الوصف تلقائياً">
            <a:extLst>
              <a:ext uri="{FF2B5EF4-FFF2-40B4-BE49-F238E27FC236}">
                <a16:creationId xmlns:a16="http://schemas.microsoft.com/office/drawing/2014/main" id="{63D1B6C1-C570-7ED1-4908-47C400632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7" t="11584" r="12599" b="11695"/>
          <a:stretch/>
        </p:blipFill>
        <p:spPr>
          <a:xfrm>
            <a:off x="1888761" y="41222"/>
            <a:ext cx="8379501" cy="6816777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6AB05B2C-80B0-13A1-1B57-5E4FE9A01C23}"/>
              </a:ext>
            </a:extLst>
          </p:cNvPr>
          <p:cNvSpPr/>
          <p:nvPr/>
        </p:nvSpPr>
        <p:spPr>
          <a:xfrm>
            <a:off x="2623278" y="-82443"/>
            <a:ext cx="1215030" cy="5632553"/>
          </a:xfrm>
          <a:prstGeom prst="rect">
            <a:avLst/>
          </a:prstGeom>
          <a:solidFill>
            <a:srgbClr val="F5E2B8"/>
          </a:solidFill>
          <a:ln>
            <a:solidFill>
              <a:srgbClr val="F5E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 sz="6000" dirty="0">
              <a:solidFill>
                <a:srgbClr val="821403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739BA453-F419-C9B5-5871-0A8B16C7D7EA}"/>
              </a:ext>
            </a:extLst>
          </p:cNvPr>
          <p:cNvSpPr/>
          <p:nvPr/>
        </p:nvSpPr>
        <p:spPr>
          <a:xfrm>
            <a:off x="0" y="-41222"/>
            <a:ext cx="3482432" cy="6858000"/>
          </a:xfrm>
          <a:prstGeom prst="rect">
            <a:avLst/>
          </a:prstGeom>
          <a:solidFill>
            <a:srgbClr val="F5E2B8"/>
          </a:solidFill>
          <a:ln>
            <a:solidFill>
              <a:srgbClr val="F5E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4800" dirty="0">
                <a:solidFill>
                  <a:srgbClr val="821403"/>
                </a:solidFill>
              </a:rPr>
              <a:t>مرحبا طالبات الصف الخامس هلا ساعدتموني في كتابة جمل فعلية تعبر عن الصور .</a:t>
            </a:r>
          </a:p>
        </p:txBody>
      </p:sp>
      <p:pic>
        <p:nvPicPr>
          <p:cNvPr id="9" name="صورة 8" descr="صورة تحتوي على تلبيس, رسوم متحركة, الوجه الإنساني, صبي&#10;&#10;تم إنشاء الوصف تلقائياً">
            <a:extLst>
              <a:ext uri="{FF2B5EF4-FFF2-40B4-BE49-F238E27FC236}">
                <a16:creationId xmlns:a16="http://schemas.microsoft.com/office/drawing/2014/main" id="{8F16272E-F0DD-4BCD-E595-B935A6BC0C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922" y="41222"/>
            <a:ext cx="650823" cy="650823"/>
          </a:xfrm>
          <a:prstGeom prst="rect">
            <a:avLst/>
          </a:prstGeom>
        </p:spPr>
      </p:pic>
      <p:pic>
        <p:nvPicPr>
          <p:cNvPr id="14" name="صورة 13" descr="صورة تحتوي على رسوم متحركة, شخص, الرقص, توضيح&#10;&#10;تم إنشاء الوصف تلقائياً">
            <a:extLst>
              <a:ext uri="{FF2B5EF4-FFF2-40B4-BE49-F238E27FC236}">
                <a16:creationId xmlns:a16="http://schemas.microsoft.com/office/drawing/2014/main" id="{4F0122FF-C327-0338-013F-B188598B53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119" y="391779"/>
            <a:ext cx="1230881" cy="1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14373"/>
      </p:ext>
    </p:extLst>
  </p:cSld>
  <p:clrMapOvr>
    <a:masterClrMapping/>
  </p:clrMapOvr>
  <p:transition spd="slow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صورة تحتوي على نص, رسوم متحركة, ملصق, توضيح&#10;&#10;تم إنشاء الوصف تلقائياً">
            <a:extLst>
              <a:ext uri="{FF2B5EF4-FFF2-40B4-BE49-F238E27FC236}">
                <a16:creationId xmlns:a16="http://schemas.microsoft.com/office/drawing/2014/main" id="{BAA23E1E-7178-0B95-8C80-A88BCB850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7" t="11584" r="12599" b="11695"/>
          <a:stretch/>
        </p:blipFill>
        <p:spPr>
          <a:xfrm>
            <a:off x="479686" y="41223"/>
            <a:ext cx="5096655" cy="6816777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28D30F3B-1E18-C09C-0578-49808C76A935}"/>
              </a:ext>
            </a:extLst>
          </p:cNvPr>
          <p:cNvSpPr/>
          <p:nvPr/>
        </p:nvSpPr>
        <p:spPr>
          <a:xfrm>
            <a:off x="398818" y="0"/>
            <a:ext cx="1215030" cy="5632553"/>
          </a:xfrm>
          <a:prstGeom prst="rect">
            <a:avLst/>
          </a:prstGeom>
          <a:solidFill>
            <a:srgbClr val="F5E2B8"/>
          </a:solidFill>
          <a:ln>
            <a:solidFill>
              <a:srgbClr val="F5E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 sz="6000" dirty="0">
              <a:solidFill>
                <a:srgbClr val="821403"/>
              </a:solidFill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8348DD3-2DFF-E9ED-1730-8D76E693242F}"/>
              </a:ext>
            </a:extLst>
          </p:cNvPr>
          <p:cNvSpPr/>
          <p:nvPr/>
        </p:nvSpPr>
        <p:spPr>
          <a:xfrm>
            <a:off x="21891" y="-1"/>
            <a:ext cx="1362798" cy="6858000"/>
          </a:xfrm>
          <a:prstGeom prst="rect">
            <a:avLst/>
          </a:prstGeom>
          <a:solidFill>
            <a:srgbClr val="F5E2B8"/>
          </a:solidFill>
          <a:ln>
            <a:solidFill>
              <a:srgbClr val="F5E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2400" dirty="0">
                <a:solidFill>
                  <a:srgbClr val="821403"/>
                </a:solidFill>
              </a:rPr>
              <a:t>مرحبا طالبات الصف الخامس هلا ساعدتموني في كتابة جمل فعلية تعبر عن الصور .</a:t>
            </a:r>
          </a:p>
        </p:txBody>
      </p:sp>
      <p:pic>
        <p:nvPicPr>
          <p:cNvPr id="5" name="صورة 4" descr="صورة تحتوي على تلبيس, رسوم متحركة, الوجه الإنساني, صبي&#10;&#10;تم إنشاء الوصف تلقائياً">
            <a:extLst>
              <a:ext uri="{FF2B5EF4-FFF2-40B4-BE49-F238E27FC236}">
                <a16:creationId xmlns:a16="http://schemas.microsoft.com/office/drawing/2014/main" id="{28AF9163-77F6-0E9A-93F8-B2C4A042D6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342" y="0"/>
            <a:ext cx="6593768" cy="4263451"/>
          </a:xfrm>
          <a:prstGeom prst="rect">
            <a:avLst/>
          </a:prstGeom>
        </p:spPr>
      </p:pic>
      <p:pic>
        <p:nvPicPr>
          <p:cNvPr id="6" name="صورة 5" descr="صورة تحتوي على رسوم متحركة, شخص, الرقص, توضيح&#10;&#10;تم إنشاء الوصف تلقائياً">
            <a:extLst>
              <a:ext uri="{FF2B5EF4-FFF2-40B4-BE49-F238E27FC236}">
                <a16:creationId xmlns:a16="http://schemas.microsoft.com/office/drawing/2014/main" id="{B097EAE1-1E14-2FD1-1B37-8D0AE066BA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873" y="5179724"/>
            <a:ext cx="1230881" cy="1678275"/>
          </a:xfrm>
          <a:prstGeom prst="rect">
            <a:avLst/>
          </a:prstGeom>
        </p:spPr>
      </p:pic>
      <p:sp>
        <p:nvSpPr>
          <p:cNvPr id="7" name="عنوان 1">
            <a:extLst>
              <a:ext uri="{FF2B5EF4-FFF2-40B4-BE49-F238E27FC236}">
                <a16:creationId xmlns:a16="http://schemas.microsoft.com/office/drawing/2014/main" id="{C9321B51-31E2-A7CF-A27F-D0C99A6AD55E}"/>
              </a:ext>
            </a:extLst>
          </p:cNvPr>
          <p:cNvSpPr txBox="1">
            <a:spLocks/>
          </p:cNvSpPr>
          <p:nvPr/>
        </p:nvSpPr>
        <p:spPr>
          <a:xfrm>
            <a:off x="5657208" y="4585557"/>
            <a:ext cx="6135973" cy="975168"/>
          </a:xfrm>
          <a:prstGeom prst="rect">
            <a:avLst/>
          </a:prstGeom>
        </p:spPr>
        <p:txBody>
          <a:bodyPr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5400" dirty="0">
                <a:latin typeface="Tajawal" panose="00000500000000000000" pitchFamily="2" charset="-78"/>
                <a:cs typeface="Tajawal" panose="00000500000000000000" pitchFamily="2" charset="-78"/>
              </a:rPr>
              <a:t>يشرحُ المعلمُ الدرسَ.</a:t>
            </a:r>
          </a:p>
          <a:p>
            <a:r>
              <a:rPr lang="ar-OM" sz="5400">
                <a:latin typeface="Tajawal" panose="00000500000000000000" pitchFamily="2" charset="-78"/>
                <a:cs typeface="Tajawal" panose="00000500000000000000" pitchFamily="2" charset="-78"/>
              </a:rPr>
              <a:t>شرحَ المعلمُ الدرسَ.</a:t>
            </a:r>
            <a:endParaRPr lang="ar-OM" sz="5400" dirty="0"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580563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صورة تحتوي على نص, رسوم متحركة, ملصق, توضيح&#10;&#10;تم إنشاء الوصف تلقائياً">
            <a:extLst>
              <a:ext uri="{FF2B5EF4-FFF2-40B4-BE49-F238E27FC236}">
                <a16:creationId xmlns:a16="http://schemas.microsoft.com/office/drawing/2014/main" id="{BAA23E1E-7178-0B95-8C80-A88BCB850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7" t="11584" r="12599" b="11695"/>
          <a:stretch/>
        </p:blipFill>
        <p:spPr>
          <a:xfrm>
            <a:off x="479686" y="41223"/>
            <a:ext cx="5096655" cy="6816777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28D30F3B-1E18-C09C-0578-49808C76A935}"/>
              </a:ext>
            </a:extLst>
          </p:cNvPr>
          <p:cNvSpPr/>
          <p:nvPr/>
        </p:nvSpPr>
        <p:spPr>
          <a:xfrm>
            <a:off x="398818" y="0"/>
            <a:ext cx="1215030" cy="5632553"/>
          </a:xfrm>
          <a:prstGeom prst="rect">
            <a:avLst/>
          </a:prstGeom>
          <a:solidFill>
            <a:srgbClr val="F5E2B8"/>
          </a:solidFill>
          <a:ln>
            <a:solidFill>
              <a:srgbClr val="F5E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OM" sz="6000" dirty="0">
              <a:solidFill>
                <a:srgbClr val="821403"/>
              </a:solidFill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58348DD3-2DFF-E9ED-1730-8D76E693242F}"/>
              </a:ext>
            </a:extLst>
          </p:cNvPr>
          <p:cNvSpPr/>
          <p:nvPr/>
        </p:nvSpPr>
        <p:spPr>
          <a:xfrm>
            <a:off x="21891" y="-1"/>
            <a:ext cx="1362798" cy="6858000"/>
          </a:xfrm>
          <a:prstGeom prst="rect">
            <a:avLst/>
          </a:prstGeom>
          <a:solidFill>
            <a:srgbClr val="F5E2B8"/>
          </a:solidFill>
          <a:ln>
            <a:solidFill>
              <a:srgbClr val="F5E2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2400" dirty="0">
                <a:solidFill>
                  <a:srgbClr val="821403"/>
                </a:solidFill>
              </a:rPr>
              <a:t>مرحبا طالبات الصف الخامس هلا ساعدتموني في كتابة جمل فعلية تعبر عن الصور .</a:t>
            </a:r>
          </a:p>
        </p:txBody>
      </p:sp>
      <p:pic>
        <p:nvPicPr>
          <p:cNvPr id="5" name="صورة 4" descr="صورة تحتوي على تلبيس, رسوم متحركة, الوجه الإنساني, صبي&#10;&#10;تم إنشاء الوصف تلقائياً">
            <a:extLst>
              <a:ext uri="{FF2B5EF4-FFF2-40B4-BE49-F238E27FC236}">
                <a16:creationId xmlns:a16="http://schemas.microsoft.com/office/drawing/2014/main" id="{28AF9163-77F6-0E9A-93F8-B2C4A042D6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362" y="6231014"/>
            <a:ext cx="689547" cy="445853"/>
          </a:xfrm>
          <a:prstGeom prst="rect">
            <a:avLst/>
          </a:prstGeom>
        </p:spPr>
      </p:pic>
      <p:pic>
        <p:nvPicPr>
          <p:cNvPr id="6" name="صورة 5" descr="صورة تحتوي على رسوم متحركة, شخص, الرقص, توضيح&#10;&#10;تم إنشاء الوصف تلقائياً">
            <a:extLst>
              <a:ext uri="{FF2B5EF4-FFF2-40B4-BE49-F238E27FC236}">
                <a16:creationId xmlns:a16="http://schemas.microsoft.com/office/drawing/2014/main" id="{B097EAE1-1E14-2FD1-1B37-8D0AE066BA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02" r="23835" b="4324"/>
          <a:stretch/>
        </p:blipFill>
        <p:spPr>
          <a:xfrm>
            <a:off x="5689362" y="41223"/>
            <a:ext cx="5733143" cy="4673727"/>
          </a:xfrm>
          <a:prstGeom prst="rect">
            <a:avLst/>
          </a:prstGeom>
        </p:spPr>
      </p:pic>
      <p:sp>
        <p:nvSpPr>
          <p:cNvPr id="7" name="عنوان 1">
            <a:extLst>
              <a:ext uri="{FF2B5EF4-FFF2-40B4-BE49-F238E27FC236}">
                <a16:creationId xmlns:a16="http://schemas.microsoft.com/office/drawing/2014/main" id="{C9321B51-31E2-A7CF-A27F-D0C99A6AD55E}"/>
              </a:ext>
            </a:extLst>
          </p:cNvPr>
          <p:cNvSpPr txBox="1">
            <a:spLocks/>
          </p:cNvSpPr>
          <p:nvPr/>
        </p:nvSpPr>
        <p:spPr>
          <a:xfrm>
            <a:off x="5286532" y="4756173"/>
            <a:ext cx="6135973" cy="975168"/>
          </a:xfrm>
          <a:prstGeom prst="rect">
            <a:avLst/>
          </a:prstGeom>
        </p:spPr>
        <p:txBody>
          <a:bodyPr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5400" dirty="0">
                <a:latin typeface="Tajawal" panose="00000500000000000000" pitchFamily="2" charset="-78"/>
                <a:cs typeface="Tajawal" panose="00000500000000000000" pitchFamily="2" charset="-78"/>
              </a:rPr>
              <a:t>يدعو  المسلمُ ربَّه.</a:t>
            </a:r>
          </a:p>
          <a:p>
            <a:r>
              <a:rPr lang="ar-OM" sz="5400" dirty="0">
                <a:latin typeface="Tajawal" panose="00000500000000000000" pitchFamily="2" charset="-78"/>
                <a:cs typeface="Tajawal" panose="00000500000000000000" pitchFamily="2" charset="-78"/>
              </a:rPr>
              <a:t>دعا الرجلُ ربَّه .</a:t>
            </a:r>
          </a:p>
        </p:txBody>
      </p:sp>
    </p:spTree>
    <p:extLst>
      <p:ext uri="{BB962C8B-B14F-4D97-AF65-F5344CB8AC3E}">
        <p14:creationId xmlns:p14="http://schemas.microsoft.com/office/powerpoint/2010/main" val="2523795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C95D9EAD-65CE-5A2D-E819-33B94338035C}"/>
              </a:ext>
            </a:extLst>
          </p:cNvPr>
          <p:cNvSpPr txBox="1"/>
          <p:nvPr/>
        </p:nvSpPr>
        <p:spPr>
          <a:xfrm>
            <a:off x="4154607" y="5636774"/>
            <a:ext cx="7475392" cy="1200329"/>
          </a:xfrm>
          <a:prstGeom prst="rect">
            <a:avLst/>
          </a:prstGeom>
          <a:solidFill>
            <a:srgbClr val="F9DE2B"/>
          </a:solidFill>
        </p:spPr>
        <p:txBody>
          <a:bodyPr wrap="square" rtlCol="1">
            <a:spAutoFit/>
          </a:bodyPr>
          <a:lstStyle/>
          <a:p>
            <a:r>
              <a:rPr lang="ar-OM" sz="3600" b="1" i="0" dirty="0">
                <a:solidFill>
                  <a:srgbClr val="111111"/>
                </a:solidFill>
                <a:effectLst/>
                <a:latin typeface="-apple-system"/>
              </a:rPr>
              <a:t>أمرَ اللهُ المسلمين بقراءة القرآن الكريم ، فتمنحُ قراءةُ القرآنِ الكريمِ المسلمَ السكينةَ </a:t>
            </a:r>
            <a:r>
              <a:rPr lang="ar-OM" sz="3200" b="1" i="0" dirty="0">
                <a:solidFill>
                  <a:srgbClr val="111111"/>
                </a:solidFill>
                <a:effectLst/>
                <a:latin typeface="-apple-system"/>
              </a:rPr>
              <a:t>والطمأنينةَ</a:t>
            </a:r>
            <a:r>
              <a:rPr lang="ar-OM" sz="3600" b="1" i="0" dirty="0">
                <a:solidFill>
                  <a:srgbClr val="111111"/>
                </a:solidFill>
                <a:effectLst/>
                <a:latin typeface="-apple-system"/>
              </a:rPr>
              <a:t> .</a:t>
            </a:r>
          </a:p>
        </p:txBody>
      </p:sp>
      <p:sp>
        <p:nvSpPr>
          <p:cNvPr id="3" name="عنوان 1">
            <a:extLst>
              <a:ext uri="{FF2B5EF4-FFF2-40B4-BE49-F238E27FC236}">
                <a16:creationId xmlns:a16="http://schemas.microsoft.com/office/drawing/2014/main" id="{3954FDFF-CBC3-04FF-6A5A-F8122DFC15B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6565692" cy="3911472"/>
          </a:xfrm>
          <a:prstGeom prst="rect">
            <a:avLst/>
          </a:prstGeom>
          <a:solidFill>
            <a:srgbClr val="E9FAF4"/>
          </a:solidFill>
        </p:spPr>
        <p:txBody>
          <a:bodyPr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sz="6600" dirty="0">
                <a:latin typeface="Tajawal" panose="00000500000000000000" pitchFamily="2" charset="-78"/>
                <a:cs typeface="Tajawal" panose="00000500000000000000" pitchFamily="2" charset="-78"/>
              </a:rPr>
              <a:t>استخرج من النص جملا فعلية مبينة أركانها في الجدول أدناه .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DA12BEF2-F14D-5506-867A-64CBCA86F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798686"/>
              </p:ext>
            </p:extLst>
          </p:nvPr>
        </p:nvGraphicFramePr>
        <p:xfrm>
          <a:off x="910819" y="4209303"/>
          <a:ext cx="2973968" cy="235086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86984">
                  <a:extLst>
                    <a:ext uri="{9D8B030D-6E8A-4147-A177-3AD203B41FA5}">
                      <a16:colId xmlns:a16="http://schemas.microsoft.com/office/drawing/2014/main" val="3312860959"/>
                    </a:ext>
                  </a:extLst>
                </a:gridCol>
                <a:gridCol w="1486984">
                  <a:extLst>
                    <a:ext uri="{9D8B030D-6E8A-4147-A177-3AD203B41FA5}">
                      <a16:colId xmlns:a16="http://schemas.microsoft.com/office/drawing/2014/main" val="765809476"/>
                    </a:ext>
                  </a:extLst>
                </a:gridCol>
              </a:tblGrid>
              <a:tr h="568719"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>
                          <a:solidFill>
                            <a:schemeClr val="tx1"/>
                          </a:solidFill>
                        </a:rPr>
                        <a:t>الفعل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E2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>
                          <a:solidFill>
                            <a:schemeClr val="tx1"/>
                          </a:solidFill>
                        </a:rPr>
                        <a:t>الفاعل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722982"/>
                  </a:ext>
                </a:extLst>
              </a:tr>
              <a:tr h="824913"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FA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95039"/>
                  </a:ext>
                </a:extLst>
              </a:tr>
              <a:tr h="824913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solidFill>
                      <a:srgbClr val="E9FA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751052"/>
                  </a:ext>
                </a:extLst>
              </a:tr>
            </a:tbl>
          </a:graphicData>
        </a:graphic>
      </p:graphicFrame>
      <p:pic>
        <p:nvPicPr>
          <p:cNvPr id="8" name="صورة 7" descr="صورة تحتوي على لعبة, رسوم متحركة, فأر&#10;&#10;تم إنشاء الوصف تلقائياً">
            <a:extLst>
              <a:ext uri="{FF2B5EF4-FFF2-40B4-BE49-F238E27FC236}">
                <a16:creationId xmlns:a16="http://schemas.microsoft.com/office/drawing/2014/main" id="{045B24BF-038B-C12A-A7E1-D276FA38F2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475" y="-125779"/>
            <a:ext cx="8174636" cy="606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504049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ربع نص 12">
            <a:extLst>
              <a:ext uri="{FF2B5EF4-FFF2-40B4-BE49-F238E27FC236}">
                <a16:creationId xmlns:a16="http://schemas.microsoft.com/office/drawing/2014/main" id="{12830816-AFC5-3C8E-A3A3-E68876373433}"/>
              </a:ext>
            </a:extLst>
          </p:cNvPr>
          <p:cNvSpPr txBox="1"/>
          <p:nvPr/>
        </p:nvSpPr>
        <p:spPr>
          <a:xfrm>
            <a:off x="8522858" y="5740053"/>
            <a:ext cx="25377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3600" b="1" dirty="0"/>
              <a:t>الصندوق الأول 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25D552D1-DA8D-09D7-F724-09A5B7AA065A}"/>
              </a:ext>
            </a:extLst>
          </p:cNvPr>
          <p:cNvSpPr txBox="1"/>
          <p:nvPr/>
        </p:nvSpPr>
        <p:spPr>
          <a:xfrm>
            <a:off x="4591520" y="5886366"/>
            <a:ext cx="25377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3600" b="1" dirty="0"/>
              <a:t>الصندوق الثاني 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4584480-5EA3-3EA1-94C6-A90F77D2E0C6}"/>
              </a:ext>
            </a:extLst>
          </p:cNvPr>
          <p:cNvSpPr txBox="1"/>
          <p:nvPr/>
        </p:nvSpPr>
        <p:spPr>
          <a:xfrm>
            <a:off x="752452" y="5886366"/>
            <a:ext cx="253770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3600" b="1" dirty="0"/>
              <a:t>الصندوق الثالث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D203838-CC47-BF49-6AFD-1CF5B8A7312F}"/>
              </a:ext>
            </a:extLst>
          </p:cNvPr>
          <p:cNvSpPr txBox="1"/>
          <p:nvPr/>
        </p:nvSpPr>
        <p:spPr>
          <a:xfrm>
            <a:off x="4859664" y="261162"/>
            <a:ext cx="7326387" cy="830997"/>
          </a:xfrm>
          <a:prstGeom prst="rect">
            <a:avLst/>
          </a:prstGeom>
          <a:solidFill>
            <a:srgbClr val="FAC11C"/>
          </a:solidFill>
        </p:spPr>
        <p:txBody>
          <a:bodyPr wrap="square" rtlCol="1">
            <a:spAutoFit/>
          </a:bodyPr>
          <a:lstStyle/>
          <a:p>
            <a:r>
              <a:rPr lang="ar-OM" sz="4800" b="1" dirty="0"/>
              <a:t>استراتيجية الصناديق المغلقة 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D04E1055-64D9-44B5-A457-E780CE8DDEA7}"/>
              </a:ext>
            </a:extLst>
          </p:cNvPr>
          <p:cNvSpPr txBox="1"/>
          <p:nvPr/>
        </p:nvSpPr>
        <p:spPr>
          <a:xfrm>
            <a:off x="335828" y="1510498"/>
            <a:ext cx="1079258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4800" b="1" dirty="0"/>
              <a:t>اختاري صندوقا </a:t>
            </a:r>
            <a:r>
              <a:rPr lang="ar-OM" sz="4800" b="1" dirty="0" err="1"/>
              <a:t>وأجيبي</a:t>
            </a:r>
            <a:r>
              <a:rPr lang="ar-OM" sz="4800" b="1" dirty="0"/>
              <a:t> عن السؤال الذي يخفيه</a:t>
            </a:r>
          </a:p>
        </p:txBody>
      </p:sp>
      <p:pic>
        <p:nvPicPr>
          <p:cNvPr id="3" name="صورة 2" descr="صورة تحتوي على حاوية, صندوق&#10;&#10;تم إنشاء الوصف تلقائياً">
            <a:hlinkClick r:id="rId2" action="ppaction://hlinksldjump"/>
            <a:extLst>
              <a:ext uri="{FF2B5EF4-FFF2-40B4-BE49-F238E27FC236}">
                <a16:creationId xmlns:a16="http://schemas.microsoft.com/office/drawing/2014/main" id="{BCF8FF89-D2B8-623D-37EA-371EC34DE6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291" b="60956"/>
          <a:stretch/>
        </p:blipFill>
        <p:spPr>
          <a:xfrm>
            <a:off x="8789695" y="2341495"/>
            <a:ext cx="3229597" cy="3006007"/>
          </a:xfrm>
          <a:prstGeom prst="rect">
            <a:avLst/>
          </a:prstGeom>
        </p:spPr>
      </p:pic>
      <p:pic>
        <p:nvPicPr>
          <p:cNvPr id="4" name="صورة 3" descr="صورة تحتوي على حاوية, صندوق&#10;&#10;تم إنشاء الوصف تلقائياً">
            <a:hlinkClick r:id="rId4" action="ppaction://hlinksldjump"/>
            <a:extLst>
              <a:ext uri="{FF2B5EF4-FFF2-40B4-BE49-F238E27FC236}">
                <a16:creationId xmlns:a16="http://schemas.microsoft.com/office/drawing/2014/main" id="{BA4497F7-75B7-43FF-466B-3B5EFEED90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291" b="60956"/>
          <a:stretch/>
        </p:blipFill>
        <p:spPr>
          <a:xfrm>
            <a:off x="4481202" y="2493894"/>
            <a:ext cx="3229597" cy="3006007"/>
          </a:xfrm>
          <a:prstGeom prst="rect">
            <a:avLst/>
          </a:prstGeom>
        </p:spPr>
      </p:pic>
      <p:pic>
        <p:nvPicPr>
          <p:cNvPr id="6" name="صورة 5" descr="صورة تحتوي على حاوية, صندوق&#10;&#10;تم إنشاء الوصف تلقائياً">
            <a:hlinkClick r:id="rId5" action="ppaction://hlinksldjump"/>
            <a:extLst>
              <a:ext uri="{FF2B5EF4-FFF2-40B4-BE49-F238E27FC236}">
                <a16:creationId xmlns:a16="http://schemas.microsoft.com/office/drawing/2014/main" id="{A299952F-FDC6-CDE2-747F-93F254D74B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291" b="60956"/>
          <a:stretch/>
        </p:blipFill>
        <p:spPr>
          <a:xfrm>
            <a:off x="172709" y="2493895"/>
            <a:ext cx="3229597" cy="300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960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C95D9EAD-65CE-5A2D-E819-33B94338035C}"/>
              </a:ext>
            </a:extLst>
          </p:cNvPr>
          <p:cNvSpPr txBox="1"/>
          <p:nvPr/>
        </p:nvSpPr>
        <p:spPr>
          <a:xfrm>
            <a:off x="548721" y="1746432"/>
            <a:ext cx="11094560" cy="3139321"/>
          </a:xfrm>
          <a:prstGeom prst="rect">
            <a:avLst/>
          </a:prstGeom>
          <a:solidFill>
            <a:srgbClr val="F9DE2B"/>
          </a:solidFill>
        </p:spPr>
        <p:txBody>
          <a:bodyPr wrap="square" rtlCol="1">
            <a:spAutoFit/>
          </a:bodyPr>
          <a:lstStyle/>
          <a:p>
            <a:r>
              <a:rPr lang="ar-OM" sz="6600" b="0" i="0">
                <a:solidFill>
                  <a:srgbClr val="111111"/>
                </a:solidFill>
                <a:effectLst/>
                <a:latin typeface="-apple-system"/>
              </a:rPr>
              <a:t>أمرَ اللهُ </a:t>
            </a:r>
            <a:r>
              <a:rPr lang="ar-OM" sz="6600" b="0" i="0" dirty="0">
                <a:solidFill>
                  <a:srgbClr val="111111"/>
                </a:solidFill>
                <a:effectLst/>
                <a:latin typeface="-apple-system"/>
              </a:rPr>
              <a:t>المسلمين بقراءة القرآن الكريم ، فتمنحُ قراءةُ القرآنِ الكريمِ المسلمَ السكينةَ والطمأنينةَ .</a:t>
            </a:r>
          </a:p>
        </p:txBody>
      </p:sp>
      <p:sp>
        <p:nvSpPr>
          <p:cNvPr id="3" name="عنوان 1">
            <a:extLst>
              <a:ext uri="{FF2B5EF4-FFF2-40B4-BE49-F238E27FC236}">
                <a16:creationId xmlns:a16="http://schemas.microsoft.com/office/drawing/2014/main" id="{3954FDFF-CBC3-04FF-6A5A-F8122DFC15B2}"/>
              </a:ext>
            </a:extLst>
          </p:cNvPr>
          <p:cNvSpPr txBox="1">
            <a:spLocks/>
          </p:cNvSpPr>
          <p:nvPr/>
        </p:nvSpPr>
        <p:spPr>
          <a:xfrm>
            <a:off x="640139" y="192901"/>
            <a:ext cx="10911722" cy="1359878"/>
          </a:xfrm>
          <a:prstGeom prst="rect">
            <a:avLst/>
          </a:prstGeom>
          <a:solidFill>
            <a:srgbClr val="E9FAF4"/>
          </a:solidFill>
        </p:spPr>
        <p:txBody>
          <a:bodyPr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 dirty="0">
                <a:latin typeface="Tajawal" panose="00000500000000000000" pitchFamily="2" charset="-78"/>
                <a:cs typeface="Tajawal" panose="00000500000000000000" pitchFamily="2" charset="-78"/>
              </a:rPr>
              <a:t>استخرج من النص جملا فعلية مبينة أركانها في الجدول أدناه .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DA12BEF2-F14D-5506-867A-64CBCA86F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987620"/>
              </p:ext>
            </p:extLst>
          </p:nvPr>
        </p:nvGraphicFramePr>
        <p:xfrm>
          <a:off x="548720" y="3881157"/>
          <a:ext cx="7710860" cy="266402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855430">
                  <a:extLst>
                    <a:ext uri="{9D8B030D-6E8A-4147-A177-3AD203B41FA5}">
                      <a16:colId xmlns:a16="http://schemas.microsoft.com/office/drawing/2014/main" val="3312860959"/>
                    </a:ext>
                  </a:extLst>
                </a:gridCol>
                <a:gridCol w="3855430">
                  <a:extLst>
                    <a:ext uri="{9D8B030D-6E8A-4147-A177-3AD203B41FA5}">
                      <a16:colId xmlns:a16="http://schemas.microsoft.com/office/drawing/2014/main" val="765809476"/>
                    </a:ext>
                  </a:extLst>
                </a:gridCol>
              </a:tblGrid>
              <a:tr h="794425"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>
                          <a:solidFill>
                            <a:schemeClr val="tx1"/>
                          </a:solidFill>
                        </a:rPr>
                        <a:t>الفعل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5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000" dirty="0">
                          <a:solidFill>
                            <a:schemeClr val="tx1"/>
                          </a:solidFill>
                        </a:rPr>
                        <a:t>الفاعل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722982"/>
                  </a:ext>
                </a:extLst>
              </a:tr>
              <a:tr h="93479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A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695039"/>
                  </a:ext>
                </a:extLst>
              </a:tr>
              <a:tr h="934798"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A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751052"/>
                  </a:ext>
                </a:extLst>
              </a:tr>
            </a:tbl>
          </a:graphicData>
        </a:graphic>
      </p:graphicFrame>
      <p:pic>
        <p:nvPicPr>
          <p:cNvPr id="8" name="صورة 7" descr="صورة تحتوي على لعبة, رسوم متحركة, فأر&#10;&#10;تم إنشاء الوصف تلقائياً">
            <a:extLst>
              <a:ext uri="{FF2B5EF4-FFF2-40B4-BE49-F238E27FC236}">
                <a16:creationId xmlns:a16="http://schemas.microsoft.com/office/drawing/2014/main" id="{045B24BF-038B-C12A-A7E1-D276FA38F2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9580" y="4540033"/>
            <a:ext cx="3677588" cy="2350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9545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حاوية, صندوق, أثاث المنزل&#10;&#10;تم إنشاء الوصف تلقائياً بثقة متوسطة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5715DD4-4200-5FB6-F7C7-3C73CC090C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36" t="41844" r="69194" b="9760"/>
          <a:stretch/>
        </p:blipFill>
        <p:spPr>
          <a:xfrm>
            <a:off x="8622926" y="1027906"/>
            <a:ext cx="3248484" cy="3710099"/>
          </a:xfrm>
          <a:prstGeom prst="rect">
            <a:avLst/>
          </a:prstGeom>
        </p:spPr>
      </p:pic>
      <p:sp>
        <p:nvSpPr>
          <p:cNvPr id="6" name="السؤال">
            <a:extLst>
              <a:ext uri="{FF2B5EF4-FFF2-40B4-BE49-F238E27FC236}">
                <a16:creationId xmlns:a16="http://schemas.microsoft.com/office/drawing/2014/main" id="{50A45DA6-D4A0-FFB7-C792-8093578FDB2A}"/>
              </a:ext>
            </a:extLst>
          </p:cNvPr>
          <p:cNvSpPr/>
          <p:nvPr/>
        </p:nvSpPr>
        <p:spPr>
          <a:xfrm>
            <a:off x="427703" y="663677"/>
            <a:ext cx="8521425" cy="2448233"/>
          </a:xfrm>
          <a:prstGeom prst="roundRect">
            <a:avLst/>
          </a:prstGeom>
          <a:solidFill>
            <a:srgbClr val="BE6316"/>
          </a:solidFill>
          <a:ln>
            <a:solidFill>
              <a:srgbClr val="BE6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 dirty="0">
                <a:solidFill>
                  <a:schemeClr val="bg1"/>
                </a:solidFill>
              </a:rPr>
              <a:t>(1) الجملة الاسمية من بين الجمل الآتية هي :</a:t>
            </a:r>
          </a:p>
        </p:txBody>
      </p:sp>
      <p:sp>
        <p:nvSpPr>
          <p:cNvPr id="9" name="صح">
            <a:extLst>
              <a:ext uri="{FF2B5EF4-FFF2-40B4-BE49-F238E27FC236}">
                <a16:creationId xmlns:a16="http://schemas.microsoft.com/office/drawing/2014/main" id="{58DC0AA7-23E4-0DE7-63C0-A3B953441370}"/>
              </a:ext>
            </a:extLst>
          </p:cNvPr>
          <p:cNvSpPr/>
          <p:nvPr/>
        </p:nvSpPr>
        <p:spPr>
          <a:xfrm>
            <a:off x="371332" y="3429000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 dirty="0">
                <a:solidFill>
                  <a:schemeClr val="tx1"/>
                </a:solidFill>
              </a:rPr>
              <a:t>أنا مهذبةٌ . </a:t>
            </a:r>
          </a:p>
        </p:txBody>
      </p:sp>
      <p:sp>
        <p:nvSpPr>
          <p:cNvPr id="10" name="خطأ1">
            <a:extLst>
              <a:ext uri="{FF2B5EF4-FFF2-40B4-BE49-F238E27FC236}">
                <a16:creationId xmlns:a16="http://schemas.microsoft.com/office/drawing/2014/main" id="{46D8674D-83B7-B62B-C2B9-557ECF9D481F}"/>
              </a:ext>
            </a:extLst>
          </p:cNvPr>
          <p:cNvSpPr/>
          <p:nvPr/>
        </p:nvSpPr>
        <p:spPr>
          <a:xfrm>
            <a:off x="371331" y="4424394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 dirty="0">
                <a:solidFill>
                  <a:schemeClr val="tx1"/>
                </a:solidFill>
              </a:rPr>
              <a:t>اعمل بجد . </a:t>
            </a:r>
          </a:p>
        </p:txBody>
      </p:sp>
      <p:sp>
        <p:nvSpPr>
          <p:cNvPr id="11" name="خطأ2">
            <a:extLst>
              <a:ext uri="{FF2B5EF4-FFF2-40B4-BE49-F238E27FC236}">
                <a16:creationId xmlns:a16="http://schemas.microsoft.com/office/drawing/2014/main" id="{52B2254F-1BAF-3AC1-E45D-61B03C72DFAA}"/>
              </a:ext>
            </a:extLst>
          </p:cNvPr>
          <p:cNvSpPr/>
          <p:nvPr/>
        </p:nvSpPr>
        <p:spPr>
          <a:xfrm>
            <a:off x="371330" y="5419788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 dirty="0">
                <a:solidFill>
                  <a:schemeClr val="tx1"/>
                </a:solidFill>
              </a:rPr>
              <a:t>حفظ سالم القصيدة . </a:t>
            </a:r>
          </a:p>
        </p:txBody>
      </p:sp>
      <p:pic>
        <p:nvPicPr>
          <p:cNvPr id="13" name="صورة صح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AC698139-AC8C-4A62-12D3-3013FEB770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72"/>
          <a:stretch/>
        </p:blipFill>
        <p:spPr>
          <a:xfrm>
            <a:off x="272113" y="2832330"/>
            <a:ext cx="1206225" cy="1584569"/>
          </a:xfrm>
          <a:prstGeom prst="rect">
            <a:avLst/>
          </a:prstGeom>
        </p:spPr>
      </p:pic>
      <p:pic>
        <p:nvPicPr>
          <p:cNvPr id="15" name="صورة خطأ 1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26E6C160-4F55-8A90-4793-552B198021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369" r="-2728" b="-2369"/>
          <a:stretch/>
        </p:blipFill>
        <p:spPr>
          <a:xfrm>
            <a:off x="170688" y="3835219"/>
            <a:ext cx="1206225" cy="1584569"/>
          </a:xfrm>
          <a:prstGeom prst="rect">
            <a:avLst/>
          </a:prstGeom>
        </p:spPr>
      </p:pic>
      <p:pic>
        <p:nvPicPr>
          <p:cNvPr id="17" name="صورة خطأ2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9BA63B86-36FA-35C0-C6AE-14B88D814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369" r="-2728" b="-2369"/>
          <a:stretch/>
        </p:blipFill>
        <p:spPr>
          <a:xfrm>
            <a:off x="170688" y="5013569"/>
            <a:ext cx="1206225" cy="1584569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97C8E8E1-9CF0-186E-B5AD-5A6D06756265}"/>
              </a:ext>
            </a:extLst>
          </p:cNvPr>
          <p:cNvSpPr txBox="1"/>
          <p:nvPr/>
        </p:nvSpPr>
        <p:spPr>
          <a:xfrm>
            <a:off x="9333709" y="4712643"/>
            <a:ext cx="253770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OM" sz="3600" b="1" dirty="0"/>
              <a:t>للعودة اضغط على الصندوق</a:t>
            </a:r>
          </a:p>
        </p:txBody>
      </p:sp>
    </p:spTree>
    <p:extLst>
      <p:ext uri="{BB962C8B-B14F-4D97-AF65-F5344CB8AC3E}">
        <p14:creationId xmlns:p14="http://schemas.microsoft.com/office/powerpoint/2010/main" val="303075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A7D2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حاوية, صندوق, أثاث المنزل&#10;&#10;تم إنشاء الوصف تلقائياً بثقة متوسطة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5715DD4-4200-5FB6-F7C7-3C73CC090C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36" t="41844" r="69194" b="9760"/>
          <a:stretch/>
        </p:blipFill>
        <p:spPr>
          <a:xfrm>
            <a:off x="8622926" y="1027906"/>
            <a:ext cx="3248484" cy="3710099"/>
          </a:xfrm>
          <a:prstGeom prst="rect">
            <a:avLst/>
          </a:prstGeom>
        </p:spPr>
      </p:pic>
      <p:sp>
        <p:nvSpPr>
          <p:cNvPr id="6" name="السؤال">
            <a:extLst>
              <a:ext uri="{FF2B5EF4-FFF2-40B4-BE49-F238E27FC236}">
                <a16:creationId xmlns:a16="http://schemas.microsoft.com/office/drawing/2014/main" id="{50A45DA6-D4A0-FFB7-C792-8093578FDB2A}"/>
              </a:ext>
            </a:extLst>
          </p:cNvPr>
          <p:cNvSpPr/>
          <p:nvPr/>
        </p:nvSpPr>
        <p:spPr>
          <a:xfrm>
            <a:off x="427703" y="663677"/>
            <a:ext cx="8521425" cy="2448233"/>
          </a:xfrm>
          <a:prstGeom prst="roundRect">
            <a:avLst/>
          </a:prstGeom>
          <a:solidFill>
            <a:srgbClr val="BE6316"/>
          </a:solidFill>
          <a:ln>
            <a:solidFill>
              <a:srgbClr val="BE6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 dirty="0">
                <a:solidFill>
                  <a:schemeClr val="bg1"/>
                </a:solidFill>
              </a:rPr>
              <a:t>(2) </a:t>
            </a:r>
            <a:r>
              <a:rPr lang="ar-OM" sz="5400">
                <a:solidFill>
                  <a:schemeClr val="bg1"/>
                </a:solidFill>
              </a:rPr>
              <a:t>المبتدأ و الخبر</a:t>
            </a:r>
            <a:r>
              <a:rPr lang="ar-OM" sz="5400" dirty="0">
                <a:solidFill>
                  <a:schemeClr val="bg1"/>
                </a:solidFill>
              </a:rPr>
              <a:t> حكمهما دائما يكون </a:t>
            </a:r>
            <a:r>
              <a:rPr lang="ar-OM" sz="5400">
                <a:solidFill>
                  <a:schemeClr val="bg1"/>
                </a:solidFill>
              </a:rPr>
              <a:t>: ...</a:t>
            </a:r>
            <a:endParaRPr lang="ar-OM" sz="5400" dirty="0">
              <a:solidFill>
                <a:schemeClr val="bg1"/>
              </a:solidFill>
            </a:endParaRPr>
          </a:p>
        </p:txBody>
      </p:sp>
      <p:sp>
        <p:nvSpPr>
          <p:cNvPr id="9" name="صح">
            <a:extLst>
              <a:ext uri="{FF2B5EF4-FFF2-40B4-BE49-F238E27FC236}">
                <a16:creationId xmlns:a16="http://schemas.microsoft.com/office/drawing/2014/main" id="{58DC0AA7-23E4-0DE7-63C0-A3B953441370}"/>
              </a:ext>
            </a:extLst>
          </p:cNvPr>
          <p:cNvSpPr/>
          <p:nvPr/>
        </p:nvSpPr>
        <p:spPr>
          <a:xfrm>
            <a:off x="371331" y="5522980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>
                <a:solidFill>
                  <a:schemeClr val="tx1"/>
                </a:solidFill>
              </a:rPr>
              <a:t>الرفع</a:t>
            </a:r>
            <a:endParaRPr lang="ar-OM" sz="5400" dirty="0">
              <a:solidFill>
                <a:schemeClr val="tx1"/>
              </a:solidFill>
            </a:endParaRPr>
          </a:p>
        </p:txBody>
      </p:sp>
      <p:sp>
        <p:nvSpPr>
          <p:cNvPr id="10" name="خطأ1">
            <a:extLst>
              <a:ext uri="{FF2B5EF4-FFF2-40B4-BE49-F238E27FC236}">
                <a16:creationId xmlns:a16="http://schemas.microsoft.com/office/drawing/2014/main" id="{46D8674D-83B7-B62B-C2B9-557ECF9D481F}"/>
              </a:ext>
            </a:extLst>
          </p:cNvPr>
          <p:cNvSpPr/>
          <p:nvPr/>
        </p:nvSpPr>
        <p:spPr>
          <a:xfrm>
            <a:off x="371331" y="4424394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>
                <a:solidFill>
                  <a:schemeClr val="tx1"/>
                </a:solidFill>
              </a:rPr>
              <a:t>الجر </a:t>
            </a:r>
            <a:endParaRPr lang="ar-OM" sz="5400" dirty="0">
              <a:solidFill>
                <a:schemeClr val="tx1"/>
              </a:solidFill>
            </a:endParaRPr>
          </a:p>
        </p:txBody>
      </p:sp>
      <p:sp>
        <p:nvSpPr>
          <p:cNvPr id="11" name="خطأ2">
            <a:extLst>
              <a:ext uri="{FF2B5EF4-FFF2-40B4-BE49-F238E27FC236}">
                <a16:creationId xmlns:a16="http://schemas.microsoft.com/office/drawing/2014/main" id="{52B2254F-1BAF-3AC1-E45D-61B03C72DFAA}"/>
              </a:ext>
            </a:extLst>
          </p:cNvPr>
          <p:cNvSpPr/>
          <p:nvPr/>
        </p:nvSpPr>
        <p:spPr>
          <a:xfrm>
            <a:off x="320590" y="3313924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>
                <a:solidFill>
                  <a:schemeClr val="tx1"/>
                </a:solidFill>
              </a:rPr>
              <a:t>النصب</a:t>
            </a:r>
            <a:endParaRPr lang="ar-OM" sz="5400" dirty="0">
              <a:solidFill>
                <a:schemeClr val="tx1"/>
              </a:solidFill>
            </a:endParaRPr>
          </a:p>
        </p:txBody>
      </p:sp>
      <p:pic>
        <p:nvPicPr>
          <p:cNvPr id="13" name="صورة صح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AC698139-AC8C-4A62-12D3-3013FEB770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72"/>
          <a:stretch/>
        </p:blipFill>
        <p:spPr>
          <a:xfrm>
            <a:off x="0" y="5006074"/>
            <a:ext cx="1206225" cy="1584569"/>
          </a:xfrm>
          <a:prstGeom prst="rect">
            <a:avLst/>
          </a:prstGeom>
        </p:spPr>
      </p:pic>
      <p:pic>
        <p:nvPicPr>
          <p:cNvPr id="15" name="صورة خطأ 1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26E6C160-4F55-8A90-4793-552B198021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369" r="-2728" b="-2369"/>
          <a:stretch/>
        </p:blipFill>
        <p:spPr>
          <a:xfrm>
            <a:off x="170688" y="3835219"/>
            <a:ext cx="1206225" cy="1584569"/>
          </a:xfrm>
          <a:prstGeom prst="rect">
            <a:avLst/>
          </a:prstGeom>
        </p:spPr>
      </p:pic>
      <p:pic>
        <p:nvPicPr>
          <p:cNvPr id="17" name="صورة خطأ2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9BA63B86-36FA-35C0-C6AE-14B88D814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369" r="-2728" b="-2369"/>
          <a:stretch/>
        </p:blipFill>
        <p:spPr>
          <a:xfrm>
            <a:off x="119948" y="2907705"/>
            <a:ext cx="1206225" cy="1584569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AAAF3DE6-FBE3-59C1-466B-1D339D1823FC}"/>
              </a:ext>
            </a:extLst>
          </p:cNvPr>
          <p:cNvSpPr txBox="1"/>
          <p:nvPr/>
        </p:nvSpPr>
        <p:spPr>
          <a:xfrm>
            <a:off x="9333709" y="4712643"/>
            <a:ext cx="253770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OM" sz="3600" b="1" dirty="0"/>
              <a:t>للعودة اضغط على الصندوق</a:t>
            </a:r>
          </a:p>
        </p:txBody>
      </p:sp>
    </p:spTree>
    <p:extLst>
      <p:ext uri="{BB962C8B-B14F-4D97-AF65-F5344CB8AC3E}">
        <p14:creationId xmlns:p14="http://schemas.microsoft.com/office/powerpoint/2010/main" val="65537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A7D2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حاوية, صندوق, أثاث المنزل&#10;&#10;تم إنشاء الوصف تلقائياً بثقة متوسطة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5715DD4-4200-5FB6-F7C7-3C73CC090C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36" t="41844" r="69194" b="9760"/>
          <a:stretch/>
        </p:blipFill>
        <p:spPr>
          <a:xfrm>
            <a:off x="8823571" y="1103605"/>
            <a:ext cx="3248484" cy="3710099"/>
          </a:xfrm>
          <a:prstGeom prst="rect">
            <a:avLst/>
          </a:prstGeom>
        </p:spPr>
      </p:pic>
      <p:sp>
        <p:nvSpPr>
          <p:cNvPr id="6" name="السؤال">
            <a:extLst>
              <a:ext uri="{FF2B5EF4-FFF2-40B4-BE49-F238E27FC236}">
                <a16:creationId xmlns:a16="http://schemas.microsoft.com/office/drawing/2014/main" id="{50A45DA6-D4A0-FFB7-C792-8093578FDB2A}"/>
              </a:ext>
            </a:extLst>
          </p:cNvPr>
          <p:cNvSpPr/>
          <p:nvPr/>
        </p:nvSpPr>
        <p:spPr>
          <a:xfrm>
            <a:off x="427703" y="663677"/>
            <a:ext cx="8521425" cy="2448233"/>
          </a:xfrm>
          <a:prstGeom prst="roundRect">
            <a:avLst/>
          </a:prstGeom>
          <a:solidFill>
            <a:srgbClr val="BE6316"/>
          </a:solidFill>
          <a:ln>
            <a:solidFill>
              <a:srgbClr val="BE63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 dirty="0">
                <a:solidFill>
                  <a:schemeClr val="bg1"/>
                </a:solidFill>
              </a:rPr>
              <a:t>( 3)( التلميذةُ .... )  الكلمة المناسبة لإكمال الجملة السابقة هي :</a:t>
            </a:r>
          </a:p>
        </p:txBody>
      </p:sp>
      <p:sp>
        <p:nvSpPr>
          <p:cNvPr id="9" name="صح">
            <a:extLst>
              <a:ext uri="{FF2B5EF4-FFF2-40B4-BE49-F238E27FC236}">
                <a16:creationId xmlns:a16="http://schemas.microsoft.com/office/drawing/2014/main" id="{58DC0AA7-23E4-0DE7-63C0-A3B953441370}"/>
              </a:ext>
            </a:extLst>
          </p:cNvPr>
          <p:cNvSpPr/>
          <p:nvPr/>
        </p:nvSpPr>
        <p:spPr>
          <a:xfrm>
            <a:off x="371330" y="4452068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>
                <a:solidFill>
                  <a:schemeClr val="tx1"/>
                </a:solidFill>
              </a:rPr>
              <a:t>مهذبةٌ</a:t>
            </a:r>
            <a:endParaRPr lang="ar-OM" sz="5400" dirty="0">
              <a:solidFill>
                <a:schemeClr val="tx1"/>
              </a:solidFill>
            </a:endParaRPr>
          </a:p>
        </p:txBody>
      </p:sp>
      <p:sp>
        <p:nvSpPr>
          <p:cNvPr id="10" name="خطأ1">
            <a:extLst>
              <a:ext uri="{FF2B5EF4-FFF2-40B4-BE49-F238E27FC236}">
                <a16:creationId xmlns:a16="http://schemas.microsoft.com/office/drawing/2014/main" id="{46D8674D-83B7-B62B-C2B9-557ECF9D481F}"/>
              </a:ext>
            </a:extLst>
          </p:cNvPr>
          <p:cNvSpPr/>
          <p:nvPr/>
        </p:nvSpPr>
        <p:spPr>
          <a:xfrm>
            <a:off x="320588" y="3494530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 dirty="0">
                <a:solidFill>
                  <a:schemeClr val="tx1"/>
                </a:solidFill>
              </a:rPr>
              <a:t>مهذبةٍ </a:t>
            </a:r>
          </a:p>
        </p:txBody>
      </p:sp>
      <p:sp>
        <p:nvSpPr>
          <p:cNvPr id="11" name="خطأ2">
            <a:extLst>
              <a:ext uri="{FF2B5EF4-FFF2-40B4-BE49-F238E27FC236}">
                <a16:creationId xmlns:a16="http://schemas.microsoft.com/office/drawing/2014/main" id="{52B2254F-1BAF-3AC1-E45D-61B03C72DFAA}"/>
              </a:ext>
            </a:extLst>
          </p:cNvPr>
          <p:cNvSpPr/>
          <p:nvPr/>
        </p:nvSpPr>
        <p:spPr>
          <a:xfrm>
            <a:off x="371330" y="5419788"/>
            <a:ext cx="8521425" cy="723275"/>
          </a:xfrm>
          <a:prstGeom prst="roundRect">
            <a:avLst/>
          </a:prstGeom>
          <a:solidFill>
            <a:srgbClr val="F8D1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OM" sz="5400" dirty="0">
                <a:solidFill>
                  <a:schemeClr val="tx1"/>
                </a:solidFill>
              </a:rPr>
              <a:t>مهذبةً</a:t>
            </a:r>
          </a:p>
        </p:txBody>
      </p:sp>
      <p:pic>
        <p:nvPicPr>
          <p:cNvPr id="13" name="صورة صح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AC698139-AC8C-4A62-12D3-3013FEB770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72"/>
          <a:stretch/>
        </p:blipFill>
        <p:spPr>
          <a:xfrm>
            <a:off x="204197" y="4021420"/>
            <a:ext cx="1206225" cy="1584569"/>
          </a:xfrm>
          <a:prstGeom prst="rect">
            <a:avLst/>
          </a:prstGeom>
        </p:spPr>
      </p:pic>
      <p:pic>
        <p:nvPicPr>
          <p:cNvPr id="15" name="صورة خطأ 1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26E6C160-4F55-8A90-4793-552B198021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369" r="-2728" b="-2369"/>
          <a:stretch/>
        </p:blipFill>
        <p:spPr>
          <a:xfrm>
            <a:off x="119945" y="2905355"/>
            <a:ext cx="1206225" cy="1584569"/>
          </a:xfrm>
          <a:prstGeom prst="rect">
            <a:avLst/>
          </a:prstGeom>
        </p:spPr>
      </p:pic>
      <p:pic>
        <p:nvPicPr>
          <p:cNvPr id="17" name="صورة خطأ2" descr="صورة تحتوي على قصاصة فنية, توضيح, الرسوم المتحركة, أنيميشن&#10;&#10;تم إنشاء الوصف تلقائياً">
            <a:extLst>
              <a:ext uri="{FF2B5EF4-FFF2-40B4-BE49-F238E27FC236}">
                <a16:creationId xmlns:a16="http://schemas.microsoft.com/office/drawing/2014/main" id="{9BA63B86-36FA-35C0-C6AE-14B88D814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369" r="-2728" b="-2369"/>
          <a:stretch/>
        </p:blipFill>
        <p:spPr>
          <a:xfrm>
            <a:off x="170688" y="5013569"/>
            <a:ext cx="1206225" cy="1584569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F038FA4D-75C0-947B-6B2E-7EBC0BDF3B24}"/>
              </a:ext>
            </a:extLst>
          </p:cNvPr>
          <p:cNvSpPr txBox="1"/>
          <p:nvPr/>
        </p:nvSpPr>
        <p:spPr>
          <a:xfrm>
            <a:off x="9333709" y="4712643"/>
            <a:ext cx="253770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OM" sz="3600" b="1" dirty="0"/>
              <a:t>للعودة اضغط على الصندوق</a:t>
            </a:r>
          </a:p>
        </p:txBody>
      </p:sp>
    </p:spTree>
    <p:extLst>
      <p:ext uri="{BB962C8B-B14F-4D97-AF65-F5344CB8AC3E}">
        <p14:creationId xmlns:p14="http://schemas.microsoft.com/office/powerpoint/2010/main" val="281633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A7D2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4A82D1-BB30-4F4A-2AD1-3751B1C75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0641" y="1561884"/>
            <a:ext cx="12272641" cy="1187398"/>
          </a:xfrm>
          <a:solidFill>
            <a:srgbClr val="FAC11C"/>
          </a:solidFill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OM" sz="6600" b="1" i="0" dirty="0">
                <a:solidFill>
                  <a:srgbClr val="111111"/>
                </a:solidFill>
                <a:effectLst/>
                <a:latin typeface="-apple-system"/>
              </a:rPr>
              <a:t> اعتذر خالد لصديقه بعد أن أخطأ في حقه</a:t>
            </a:r>
            <a:r>
              <a:rPr lang="ar-OM" sz="6600" b="0" i="0" dirty="0">
                <a:solidFill>
                  <a:srgbClr val="111111"/>
                </a:solidFill>
                <a:effectLst/>
                <a:latin typeface="-apple-system"/>
              </a:rPr>
              <a:t> .</a:t>
            </a:r>
          </a:p>
        </p:txBody>
      </p:sp>
      <p:sp>
        <p:nvSpPr>
          <p:cNvPr id="6" name="عنصر نائب للمحتوى 2">
            <a:extLst>
              <a:ext uri="{FF2B5EF4-FFF2-40B4-BE49-F238E27FC236}">
                <a16:creationId xmlns:a16="http://schemas.microsoft.com/office/drawing/2014/main" id="{3072DE0B-F750-DE24-B066-0FC63E68BAA0}"/>
              </a:ext>
            </a:extLst>
          </p:cNvPr>
          <p:cNvSpPr txBox="1">
            <a:spLocks/>
          </p:cNvSpPr>
          <p:nvPr/>
        </p:nvSpPr>
        <p:spPr>
          <a:xfrm>
            <a:off x="2227504" y="2772229"/>
            <a:ext cx="9523424" cy="1187399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4800" dirty="0">
                <a:solidFill>
                  <a:srgbClr val="111111"/>
                </a:solidFill>
                <a:latin typeface="-apple-system"/>
              </a:rPr>
              <a:t>القيمة الجميلة التي نتعلمها من هذا المثال هي : ... </a:t>
            </a: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545356BB-3F99-A5F4-17E2-656C55D4C167}"/>
              </a:ext>
            </a:extLst>
          </p:cNvPr>
          <p:cNvGrpSpPr/>
          <p:nvPr/>
        </p:nvGrpSpPr>
        <p:grpSpPr>
          <a:xfrm>
            <a:off x="3722886" y="3492069"/>
            <a:ext cx="2991505" cy="3172083"/>
            <a:chOff x="1204237" y="2652815"/>
            <a:chExt cx="3358708" cy="3948268"/>
          </a:xfrm>
        </p:grpSpPr>
        <p:pic>
          <p:nvPicPr>
            <p:cNvPr id="5" name="صورة 4" descr="صورة تحتوي على زهرة, الأصفر&#10;&#10;تم إنشاء الوصف تلقائياً">
              <a:extLst>
                <a:ext uri="{FF2B5EF4-FFF2-40B4-BE49-F238E27FC236}">
                  <a16:creationId xmlns:a16="http://schemas.microsoft.com/office/drawing/2014/main" id="{58C731FD-9642-FAE2-2468-F7C344C452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4237" y="2652815"/>
              <a:ext cx="3358708" cy="3948268"/>
            </a:xfrm>
            <a:prstGeom prst="rect">
              <a:avLst/>
            </a:prstGeom>
          </p:spPr>
        </p:pic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A31AA122-DCBC-698F-73E7-9310AEFE3231}"/>
                </a:ext>
              </a:extLst>
            </p:cNvPr>
            <p:cNvSpPr txBox="1"/>
            <p:nvPr/>
          </p:nvSpPr>
          <p:spPr>
            <a:xfrm>
              <a:off x="1961535" y="4898300"/>
              <a:ext cx="2212259" cy="12641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OM" sz="6000" b="1" dirty="0"/>
                <a:t>الرحمة</a:t>
              </a:r>
            </a:p>
          </p:txBody>
        </p:sp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1C8B964A-3BEC-9A54-105D-66684238D162}"/>
              </a:ext>
            </a:extLst>
          </p:cNvPr>
          <p:cNvGrpSpPr/>
          <p:nvPr/>
        </p:nvGrpSpPr>
        <p:grpSpPr>
          <a:xfrm>
            <a:off x="9106028" y="3492071"/>
            <a:ext cx="2991505" cy="3172083"/>
            <a:chOff x="1204237" y="2652815"/>
            <a:chExt cx="3358708" cy="3948268"/>
          </a:xfrm>
        </p:grpSpPr>
        <p:pic>
          <p:nvPicPr>
            <p:cNvPr id="12" name="صورة 11" descr="صورة تحتوي على زهرة, الأصفر&#10;&#10;تم إنشاء الوصف تلقائياً">
              <a:extLst>
                <a:ext uri="{FF2B5EF4-FFF2-40B4-BE49-F238E27FC236}">
                  <a16:creationId xmlns:a16="http://schemas.microsoft.com/office/drawing/2014/main" id="{FC9CC021-5574-A498-A315-7679D1678B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4237" y="2652815"/>
              <a:ext cx="3358708" cy="3948268"/>
            </a:xfrm>
            <a:prstGeom prst="rect">
              <a:avLst/>
            </a:prstGeom>
          </p:spPr>
        </p:pic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7B9A276A-0CE0-7AA2-BDF1-CE6136BE423B}"/>
                </a:ext>
              </a:extLst>
            </p:cNvPr>
            <p:cNvSpPr txBox="1"/>
            <p:nvPr/>
          </p:nvSpPr>
          <p:spPr>
            <a:xfrm>
              <a:off x="1961535" y="4898300"/>
              <a:ext cx="2212259" cy="12641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OM" sz="6000" b="1" dirty="0"/>
                <a:t>التعاون</a:t>
              </a:r>
            </a:p>
          </p:txBody>
        </p:sp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8594BA9D-2E79-D12E-0D58-27F68CDA991F}"/>
              </a:ext>
            </a:extLst>
          </p:cNvPr>
          <p:cNvGrpSpPr/>
          <p:nvPr/>
        </p:nvGrpSpPr>
        <p:grpSpPr>
          <a:xfrm>
            <a:off x="6442422" y="3492070"/>
            <a:ext cx="2991505" cy="3172083"/>
            <a:chOff x="1204237" y="2652815"/>
            <a:chExt cx="3358708" cy="3948268"/>
          </a:xfrm>
        </p:grpSpPr>
        <p:pic>
          <p:nvPicPr>
            <p:cNvPr id="18" name="صورة 17" descr="صورة تحتوي على زهرة, الأصفر&#10;&#10;تم إنشاء الوصف تلقائياً">
              <a:extLst>
                <a:ext uri="{FF2B5EF4-FFF2-40B4-BE49-F238E27FC236}">
                  <a16:creationId xmlns:a16="http://schemas.microsoft.com/office/drawing/2014/main" id="{037B655F-B8D6-9BA1-4827-A6DE275902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4237" y="2652815"/>
              <a:ext cx="3358708" cy="3948268"/>
            </a:xfrm>
            <a:prstGeom prst="rect">
              <a:avLst/>
            </a:prstGeom>
          </p:spPr>
        </p:pic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C6CBBC83-80B2-7C86-7D1B-F2046FBFC5CE}"/>
                </a:ext>
              </a:extLst>
            </p:cNvPr>
            <p:cNvSpPr txBox="1"/>
            <p:nvPr/>
          </p:nvSpPr>
          <p:spPr>
            <a:xfrm>
              <a:off x="1961535" y="4898300"/>
              <a:ext cx="2212259" cy="114926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OM" sz="5400" b="1" dirty="0"/>
                <a:t>الاعتذار</a:t>
              </a:r>
              <a:endParaRPr lang="ar-OM" sz="6000" b="1" dirty="0"/>
            </a:p>
          </p:txBody>
        </p:sp>
      </p:grpSp>
      <p:sp>
        <p:nvSpPr>
          <p:cNvPr id="20" name="عنصر نائب للمحتوى 2">
            <a:extLst>
              <a:ext uri="{FF2B5EF4-FFF2-40B4-BE49-F238E27FC236}">
                <a16:creationId xmlns:a16="http://schemas.microsoft.com/office/drawing/2014/main" id="{7C854871-8B6C-76EB-E3F3-7EB59060CE24}"/>
              </a:ext>
            </a:extLst>
          </p:cNvPr>
          <p:cNvSpPr txBox="1">
            <a:spLocks/>
          </p:cNvSpPr>
          <p:nvPr/>
        </p:nvSpPr>
        <p:spPr>
          <a:xfrm>
            <a:off x="-80641" y="4702417"/>
            <a:ext cx="3602259" cy="1187399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4800" dirty="0">
                <a:solidFill>
                  <a:srgbClr val="111111"/>
                </a:solidFill>
                <a:latin typeface="-apple-system"/>
              </a:rPr>
              <a:t>( تخير الصواب )</a:t>
            </a:r>
          </a:p>
        </p:txBody>
      </p:sp>
    </p:spTree>
    <p:extLst>
      <p:ext uri="{BB962C8B-B14F-4D97-AF65-F5344CB8AC3E}">
        <p14:creationId xmlns:p14="http://schemas.microsoft.com/office/powerpoint/2010/main" val="25915486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14A82D1-BB30-4F4A-2AD1-3751B1C75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1837" y="434179"/>
            <a:ext cx="4550163" cy="2314511"/>
          </a:xfrm>
          <a:solidFill>
            <a:srgbClr val="FAC11C"/>
          </a:solidFill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OM" sz="5400" b="1" i="0" dirty="0">
                <a:solidFill>
                  <a:srgbClr val="111111"/>
                </a:solidFill>
                <a:effectLst/>
                <a:latin typeface="-apple-system"/>
              </a:rPr>
              <a:t> اعتذر خالد لصديقه بعد أن أخطأ في حقه</a:t>
            </a:r>
            <a:r>
              <a:rPr lang="ar-OM" sz="5400" b="0" i="0" dirty="0">
                <a:solidFill>
                  <a:srgbClr val="111111"/>
                </a:solidFill>
                <a:effectLst/>
                <a:latin typeface="-apple-system"/>
              </a:rPr>
              <a:t> .</a:t>
            </a:r>
          </a:p>
        </p:txBody>
      </p:sp>
      <p:sp>
        <p:nvSpPr>
          <p:cNvPr id="6" name="عنصر نائب للمحتوى 2">
            <a:extLst>
              <a:ext uri="{FF2B5EF4-FFF2-40B4-BE49-F238E27FC236}">
                <a16:creationId xmlns:a16="http://schemas.microsoft.com/office/drawing/2014/main" id="{3072DE0B-F750-DE24-B066-0FC63E68BAA0}"/>
              </a:ext>
            </a:extLst>
          </p:cNvPr>
          <p:cNvSpPr txBox="1">
            <a:spLocks/>
          </p:cNvSpPr>
          <p:nvPr/>
        </p:nvSpPr>
        <p:spPr>
          <a:xfrm>
            <a:off x="8176932" y="2904848"/>
            <a:ext cx="3918148" cy="118739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ar-OM" sz="2400" dirty="0">
                <a:solidFill>
                  <a:srgbClr val="111111"/>
                </a:solidFill>
                <a:latin typeface="-apple-system"/>
              </a:rPr>
              <a:t>القيمة الجميلة التي نتعلمها من هذا المثال هي : ... </a:t>
            </a: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545356BB-3F99-A5F4-17E2-656C55D4C167}"/>
              </a:ext>
            </a:extLst>
          </p:cNvPr>
          <p:cNvGrpSpPr/>
          <p:nvPr/>
        </p:nvGrpSpPr>
        <p:grpSpPr>
          <a:xfrm>
            <a:off x="9746446" y="5510384"/>
            <a:ext cx="806298" cy="787167"/>
            <a:chOff x="1204237" y="2652815"/>
            <a:chExt cx="3358708" cy="3948268"/>
          </a:xfrm>
        </p:grpSpPr>
        <p:pic>
          <p:nvPicPr>
            <p:cNvPr id="5" name="صورة 4" descr="صورة تحتوي على زهرة, الأصفر&#10;&#10;تم إنشاء الوصف تلقائياً">
              <a:extLst>
                <a:ext uri="{FF2B5EF4-FFF2-40B4-BE49-F238E27FC236}">
                  <a16:creationId xmlns:a16="http://schemas.microsoft.com/office/drawing/2014/main" id="{58C731FD-9642-FAE2-2468-F7C344C452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4237" y="2652815"/>
              <a:ext cx="3358708" cy="3948268"/>
            </a:xfrm>
            <a:prstGeom prst="rect">
              <a:avLst/>
            </a:prstGeom>
          </p:spPr>
        </p:pic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A31AA122-DCBC-698F-73E7-9310AEFE3231}"/>
                </a:ext>
              </a:extLst>
            </p:cNvPr>
            <p:cNvSpPr txBox="1"/>
            <p:nvPr/>
          </p:nvSpPr>
          <p:spPr>
            <a:xfrm>
              <a:off x="1961537" y="4898301"/>
              <a:ext cx="2212258" cy="13121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OM" sz="1100" b="1" dirty="0"/>
                <a:t>الرحمة</a:t>
              </a:r>
            </a:p>
          </p:txBody>
        </p:sp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1C8B964A-3BEC-9A54-105D-66684238D162}"/>
              </a:ext>
            </a:extLst>
          </p:cNvPr>
          <p:cNvGrpSpPr/>
          <p:nvPr/>
        </p:nvGrpSpPr>
        <p:grpSpPr>
          <a:xfrm>
            <a:off x="10669189" y="5456285"/>
            <a:ext cx="806298" cy="787167"/>
            <a:chOff x="1204237" y="2652815"/>
            <a:chExt cx="3358708" cy="3948268"/>
          </a:xfrm>
        </p:grpSpPr>
        <p:pic>
          <p:nvPicPr>
            <p:cNvPr id="12" name="صورة 11" descr="صورة تحتوي على زهرة, الأصفر&#10;&#10;تم إنشاء الوصف تلقائياً">
              <a:extLst>
                <a:ext uri="{FF2B5EF4-FFF2-40B4-BE49-F238E27FC236}">
                  <a16:creationId xmlns:a16="http://schemas.microsoft.com/office/drawing/2014/main" id="{FC9CC021-5574-A498-A315-7679D1678B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4237" y="2652815"/>
              <a:ext cx="3358708" cy="3948268"/>
            </a:xfrm>
            <a:prstGeom prst="rect">
              <a:avLst/>
            </a:prstGeom>
          </p:spPr>
        </p:pic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7B9A276A-0CE0-7AA2-BDF1-CE6136BE423B}"/>
                </a:ext>
              </a:extLst>
            </p:cNvPr>
            <p:cNvSpPr txBox="1"/>
            <p:nvPr/>
          </p:nvSpPr>
          <p:spPr>
            <a:xfrm>
              <a:off x="1961537" y="4898301"/>
              <a:ext cx="2212258" cy="131218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OM" sz="1100" b="1" dirty="0"/>
                <a:t>التعاون</a:t>
              </a:r>
            </a:p>
          </p:txBody>
        </p:sp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8594BA9D-2E79-D12E-0D58-27F68CDA991F}"/>
              </a:ext>
            </a:extLst>
          </p:cNvPr>
          <p:cNvGrpSpPr/>
          <p:nvPr/>
        </p:nvGrpSpPr>
        <p:grpSpPr>
          <a:xfrm>
            <a:off x="254372" y="1"/>
            <a:ext cx="7795346" cy="6380122"/>
            <a:chOff x="-4929687" y="-1123790"/>
            <a:chExt cx="6249495" cy="7346480"/>
          </a:xfrm>
        </p:grpSpPr>
        <p:pic>
          <p:nvPicPr>
            <p:cNvPr id="18" name="صورة 17" descr="صورة تحتوي على زهرة, الأصفر&#10;&#10;تم إنشاء الوصف تلقائياً">
              <a:extLst>
                <a:ext uri="{FF2B5EF4-FFF2-40B4-BE49-F238E27FC236}">
                  <a16:creationId xmlns:a16="http://schemas.microsoft.com/office/drawing/2014/main" id="{037B655F-B8D6-9BA1-4827-A6DE275902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929687" y="-1123790"/>
              <a:ext cx="6249495" cy="7346480"/>
            </a:xfrm>
            <a:prstGeom prst="rect">
              <a:avLst/>
            </a:prstGeom>
          </p:spPr>
        </p:pic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C6CBBC83-80B2-7C86-7D1B-F2046FBFC5CE}"/>
                </a:ext>
              </a:extLst>
            </p:cNvPr>
            <p:cNvSpPr txBox="1"/>
            <p:nvPr/>
          </p:nvSpPr>
          <p:spPr>
            <a:xfrm>
              <a:off x="-3767090" y="2574312"/>
              <a:ext cx="3904807" cy="275822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OM" sz="13800" b="1" dirty="0"/>
                <a:t>الاعتذار</a:t>
              </a:r>
              <a:endParaRPr lang="ar-OM" sz="16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156032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4C0FC05F-46AC-288A-68BA-A8AF888DA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912423"/>
              </p:ext>
            </p:extLst>
          </p:nvPr>
        </p:nvGraphicFramePr>
        <p:xfrm>
          <a:off x="3207895" y="1582617"/>
          <a:ext cx="8604354" cy="25846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67265">
                  <a:extLst>
                    <a:ext uri="{9D8B030D-6E8A-4147-A177-3AD203B41FA5}">
                      <a16:colId xmlns:a16="http://schemas.microsoft.com/office/drawing/2014/main" val="2996924141"/>
                    </a:ext>
                  </a:extLst>
                </a:gridCol>
                <a:gridCol w="2158583">
                  <a:extLst>
                    <a:ext uri="{9D8B030D-6E8A-4147-A177-3AD203B41FA5}">
                      <a16:colId xmlns:a16="http://schemas.microsoft.com/office/drawing/2014/main" val="2069023038"/>
                    </a:ext>
                  </a:extLst>
                </a:gridCol>
                <a:gridCol w="2278506">
                  <a:extLst>
                    <a:ext uri="{9D8B030D-6E8A-4147-A177-3AD203B41FA5}">
                      <a16:colId xmlns:a16="http://schemas.microsoft.com/office/drawing/2014/main" val="1156015440"/>
                    </a:ext>
                  </a:extLst>
                </a:gridCol>
              </a:tblGrid>
              <a:tr h="752108">
                <a:tc>
                  <a:txBody>
                    <a:bodyPr/>
                    <a:lstStyle/>
                    <a:p>
                      <a:pPr algn="ctr" rtl="1"/>
                      <a:r>
                        <a:rPr lang="ar-OM" sz="4400" dirty="0">
                          <a:solidFill>
                            <a:schemeClr val="tx1"/>
                          </a:solidFill>
                        </a:rPr>
                        <a:t>الجملة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400" dirty="0">
                          <a:solidFill>
                            <a:schemeClr val="tx1"/>
                          </a:solidFill>
                        </a:rPr>
                        <a:t>الفعل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OM" sz="4400" dirty="0">
                          <a:solidFill>
                            <a:schemeClr val="tx1"/>
                          </a:solidFill>
                        </a:rPr>
                        <a:t>الفاعل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720794"/>
                  </a:ext>
                </a:extLst>
              </a:tr>
              <a:tr h="904957">
                <a:tc>
                  <a:txBody>
                    <a:bodyPr/>
                    <a:lstStyle/>
                    <a:p>
                      <a:pPr rtl="1"/>
                      <a:r>
                        <a:rPr lang="ar-OM" sz="4400" dirty="0"/>
                        <a:t>ساعدَت البنتُ أمَّها 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284738"/>
                  </a:ext>
                </a:extLst>
              </a:tr>
              <a:tr h="917691">
                <a:tc>
                  <a:txBody>
                    <a:bodyPr/>
                    <a:lstStyle/>
                    <a:p>
                      <a:pPr rtl="1"/>
                      <a:r>
                        <a:rPr lang="ar-OM" sz="4400" dirty="0"/>
                        <a:t>يحترم الطالبُ معلمَه 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OM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FA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462437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5D192889-EDCA-2C2D-4650-29EDE872A88A}"/>
              </a:ext>
            </a:extLst>
          </p:cNvPr>
          <p:cNvSpPr txBox="1"/>
          <p:nvPr/>
        </p:nvSpPr>
        <p:spPr>
          <a:xfrm>
            <a:off x="3119042" y="5162716"/>
            <a:ext cx="798866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OM" sz="3600" dirty="0"/>
              <a:t>مصابيح المعرفة : هيا ندون ما تعلمناه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3C283B3-2102-9852-5460-B8BA0159E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20553" y="4948921"/>
            <a:ext cx="913675" cy="91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22DB9DDE-E2B0-40BB-B3E4-6058773C63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9042" y="4895372"/>
            <a:ext cx="913675" cy="91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A987DFA4-4D95-C28B-3510-9F4BB3D45CD7}"/>
              </a:ext>
            </a:extLst>
          </p:cNvPr>
          <p:cNvSpPr txBox="1"/>
          <p:nvPr/>
        </p:nvSpPr>
        <p:spPr>
          <a:xfrm>
            <a:off x="8529403" y="261162"/>
            <a:ext cx="3656648" cy="830997"/>
          </a:xfrm>
          <a:prstGeom prst="rect">
            <a:avLst/>
          </a:prstGeom>
          <a:solidFill>
            <a:srgbClr val="FAC11C"/>
          </a:solidFill>
        </p:spPr>
        <p:txBody>
          <a:bodyPr wrap="square" rtlCol="1">
            <a:spAutoFit/>
          </a:bodyPr>
          <a:lstStyle/>
          <a:p>
            <a:r>
              <a:rPr lang="ar-OM" sz="4800" b="1" dirty="0"/>
              <a:t>الأمثلة : </a:t>
            </a:r>
          </a:p>
        </p:txBody>
      </p:sp>
    </p:spTree>
    <p:extLst>
      <p:ext uri="{BB962C8B-B14F-4D97-AF65-F5344CB8AC3E}">
        <p14:creationId xmlns:p14="http://schemas.microsoft.com/office/powerpoint/2010/main" val="374144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C81005-74F5-2F48-E044-B0C9972D1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318" y="5137150"/>
            <a:ext cx="9699492" cy="113996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6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هيا</a:t>
            </a:r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ندون</a:t>
            </a:r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ما</a:t>
            </a:r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تعلمناه</a:t>
            </a:r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في</a:t>
            </a:r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نهاية</a:t>
            </a:r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الدرس</a:t>
            </a:r>
            <a:r>
              <a:rPr lang="en-US" sz="6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: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E1700E-D32F-0380-7EAF-B44262034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02523" y="1009248"/>
            <a:ext cx="2843784" cy="284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4358732-55A7-E333-7852-303EAA841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9379" y="995215"/>
            <a:ext cx="2840233" cy="284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86188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58502E40-551A-7F61-BE36-5D236862E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857" y="4231508"/>
            <a:ext cx="1566315" cy="1566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عنوان 1">
            <a:extLst>
              <a:ext uri="{FF2B5EF4-FFF2-40B4-BE49-F238E27FC236}">
                <a16:creationId xmlns:a16="http://schemas.microsoft.com/office/drawing/2014/main" id="{F4C81005-74F5-2F48-E044-B0C9972D1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هيا ندون ما تعلمناه في نهاية الدرس : </a:t>
            </a:r>
          </a:p>
        </p:txBody>
      </p:sp>
      <p:sp>
        <p:nvSpPr>
          <p:cNvPr id="8" name="عنصر نائب للمحتوى 2">
            <a:extLst>
              <a:ext uri="{FF2B5EF4-FFF2-40B4-BE49-F238E27FC236}">
                <a16:creationId xmlns:a16="http://schemas.microsoft.com/office/drawing/2014/main" id="{A08D12AC-FF63-865E-D393-C1C151A37888}"/>
              </a:ext>
            </a:extLst>
          </p:cNvPr>
          <p:cNvSpPr txBox="1">
            <a:spLocks/>
          </p:cNvSpPr>
          <p:nvPr/>
        </p:nvSpPr>
        <p:spPr>
          <a:xfrm>
            <a:off x="5006787" y="2913698"/>
            <a:ext cx="7664894" cy="263562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dirty="0"/>
              <a:t>الجملة الفعلية :</a:t>
            </a:r>
          </a:p>
          <a:p>
            <a:r>
              <a:rPr lang="ar-OM" dirty="0"/>
              <a:t>هي التي تبدأ بفعل. 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328B4089-0EB0-F195-8099-72B0CA83C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386" y="1690688"/>
            <a:ext cx="4664990" cy="466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45682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C81005-74F5-2F48-E044-B0C9972D1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5574" y="5958348"/>
            <a:ext cx="2054312" cy="42369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OM" sz="1200" dirty="0"/>
              <a:t>الجملة الفعلية : هي التي تبدأ بفعل.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D104D9B-0A6F-354C-B6CB-12860060E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3548" y="1009248"/>
            <a:ext cx="2840233" cy="284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DE1700E-D32F-0380-7EAF-B44262034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6274" y="1007472"/>
            <a:ext cx="2843784" cy="284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4358732-55A7-E333-7852-303EAA841B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19886" y="5385478"/>
            <a:ext cx="1139963" cy="113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عنوان 1">
            <a:extLst>
              <a:ext uri="{FF2B5EF4-FFF2-40B4-BE49-F238E27FC236}">
                <a16:creationId xmlns:a16="http://schemas.microsoft.com/office/drawing/2014/main" id="{AC0B81D2-B63D-27F5-1CED-27690D4BF85D}"/>
              </a:ext>
            </a:extLst>
          </p:cNvPr>
          <p:cNvSpPr txBox="1">
            <a:spLocks/>
          </p:cNvSpPr>
          <p:nvPr/>
        </p:nvSpPr>
        <p:spPr>
          <a:xfrm>
            <a:off x="1144249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OM"/>
              <a:t>هيا ندون ما تعلمناه في نهاية الدرس : </a:t>
            </a:r>
            <a:endParaRPr lang="ar-OM" dirty="0"/>
          </a:p>
        </p:txBody>
      </p:sp>
    </p:spTree>
    <p:extLst>
      <p:ext uri="{BB962C8B-B14F-4D97-AF65-F5344CB8AC3E}">
        <p14:creationId xmlns:p14="http://schemas.microsoft.com/office/powerpoint/2010/main" val="3115460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58502E40-551A-7F61-BE36-5D236862E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25" y="4940291"/>
            <a:ext cx="1566315" cy="1566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DE1700E-D32F-0380-7EAF-B44262034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25" y="1134551"/>
            <a:ext cx="1566315" cy="1566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عنوان 1">
            <a:extLst>
              <a:ext uri="{FF2B5EF4-FFF2-40B4-BE49-F238E27FC236}">
                <a16:creationId xmlns:a16="http://schemas.microsoft.com/office/drawing/2014/main" id="{F4C81005-74F5-2F48-E044-B0C9972D1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OM" dirty="0"/>
              <a:t>هيا ندون ما تعلمناه في نهاية الدرس : </a:t>
            </a:r>
          </a:p>
        </p:txBody>
      </p:sp>
      <p:sp>
        <p:nvSpPr>
          <p:cNvPr id="8" name="عنصر نائب للمحتوى 2">
            <a:extLst>
              <a:ext uri="{FF2B5EF4-FFF2-40B4-BE49-F238E27FC236}">
                <a16:creationId xmlns:a16="http://schemas.microsoft.com/office/drawing/2014/main" id="{A08D12AC-FF63-865E-D393-C1C151A37888}"/>
              </a:ext>
            </a:extLst>
          </p:cNvPr>
          <p:cNvSpPr txBox="1">
            <a:spLocks/>
          </p:cNvSpPr>
          <p:nvPr/>
        </p:nvSpPr>
        <p:spPr>
          <a:xfrm>
            <a:off x="5750132" y="2964171"/>
            <a:ext cx="6019081" cy="263562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6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ar-OM" sz="4800" dirty="0"/>
              <a:t>أركان الجملة الفعلية :</a:t>
            </a:r>
          </a:p>
          <a:p>
            <a:r>
              <a:rPr lang="ar-OM" dirty="0"/>
              <a:t>الفعل و الفاعل.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735EBAA-8A40-F707-923D-52962B200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386" y="1638608"/>
            <a:ext cx="4664990" cy="466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426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