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tableStyles+xml" PartName="/ppt/tableStyles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y="6858000" cx="12192000"/>
  <p:notesSz cx="6858000" cy="9144000"/>
  <p:defaultTextStyle>
    <a:defPPr lvl="0">
      <a:defRPr lang="ar-OM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cmpd="sng" w="12700">
              <a:solidFill>
                <a:schemeClr val="lt1"/>
              </a:solidFill>
            </a:ln>
          </a:left>
          <a:right>
            <a:ln cmpd="sng" w="12700">
              <a:solidFill>
                <a:schemeClr val="lt1"/>
              </a:solidFill>
            </a:ln>
          </a:right>
          <a:top>
            <a:ln cmpd="sng" w="12700">
              <a:solidFill>
                <a:schemeClr val="lt1"/>
              </a:solidFill>
            </a:ln>
          </a:top>
          <a:bottom>
            <a:ln cmpd="sng" w="12700">
              <a:solidFill>
                <a:schemeClr val="lt1"/>
              </a:solidFill>
            </a:ln>
          </a:bottom>
          <a:insideH>
            <a:ln cmpd="sng" w="12700">
              <a:solidFill>
                <a:schemeClr val="lt1"/>
              </a:solidFill>
            </a:ln>
          </a:insideH>
          <a:insideV>
            <a:ln cmpd="sng" w="12700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cmpd="sng" w="38100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cmpd="sng" w="38100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tableStyles" Target="tableStyle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22089D-A5A9-4A47-DF89-3E368ACB7F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7AA3A95-54F5-8563-E403-F042E93561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C66572-322E-4532-04AD-E185AB05A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107E5-3868-4CF0-A377-AF871E2175EB}" type="datetimeFigureOut">
              <a:rPr lang="ar-OM" smtClean="0"/>
              <a:t>13/06/1446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2981244-6962-D62D-34FB-089E8EC58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DF3002C-87DD-5095-5122-7EDC0019F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B679-CD8D-41FC-9758-0E172FD693AB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4259700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31FB9D9-DEA6-2C89-ED33-D3014F9E0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A940FCD-133C-62D0-4CA7-A06A923B91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AA7D365-6356-2B2C-40BD-9C8F7683E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107E5-3868-4CF0-A377-AF871E2175EB}" type="datetimeFigureOut">
              <a:rPr lang="ar-OM" smtClean="0"/>
              <a:t>13/06/1446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5459585-1C0A-BF3D-79EB-481CF5B54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BAE68D5-ED99-1252-A24A-8F18506C7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B679-CD8D-41FC-9758-0E172FD693AB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80994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9C01DC3-F86B-4138-EFD1-7E79C08460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090CCD9-1A0A-053B-61F3-2A9556FF95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E6D08F7-E1FC-ABB2-4139-412F31883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107E5-3868-4CF0-A377-AF871E2175EB}" type="datetimeFigureOut">
              <a:rPr lang="ar-OM" smtClean="0"/>
              <a:t>13/06/1446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C1BBDBF-1AD4-53B1-CA4D-209D2145F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FCD144-CCEC-D05B-A51D-6F457DC82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B679-CD8D-41FC-9758-0E172FD693AB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037459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6C14BF-46C2-B0B6-ED67-441B83E3E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22893F6-1FC0-7A6B-1AE6-E88971874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4C87222-F219-0E73-FE8D-B5DA8AA26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107E5-3868-4CF0-A377-AF871E2175EB}" type="datetimeFigureOut">
              <a:rPr lang="ar-OM" smtClean="0"/>
              <a:t>13/06/1446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58102FA-D299-1651-582A-C4C179AF4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17BD671-93AD-FA00-7B6F-A69E1E1DB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B679-CD8D-41FC-9758-0E172FD693AB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20189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E4EF35-7AE6-3017-D39B-872A9CFA1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768BABF-5950-19A7-564C-17FB700EC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D3440B9-AF20-3E96-0B9D-8512CBFC2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107E5-3868-4CF0-A377-AF871E2175EB}" type="datetimeFigureOut">
              <a:rPr lang="ar-OM" smtClean="0"/>
              <a:t>13/06/1446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F7C1EB-5663-8498-B475-05C014C43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6A6F2A-D38F-25BE-3DF0-5545C7724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B679-CD8D-41FC-9758-0E172FD693AB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94591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C17779-7513-FF28-0348-9FB94792B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F5A30BF-88DE-B54B-F4B2-B5C083DFCA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AF75EFA-4BEC-AB96-E158-4B52D8A198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7DE9EBD-AC4E-B8F7-09C5-3D55C6D05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107E5-3868-4CF0-A377-AF871E2175EB}" type="datetimeFigureOut">
              <a:rPr lang="ar-OM" smtClean="0"/>
              <a:t>13/06/1446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FC26E8E-0F84-ECFE-08E4-6BC58354E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BF4095B-44E8-723F-94D2-2825BADB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B679-CD8D-41FC-9758-0E172FD693AB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910140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F6B8FE-41E0-6F85-7E1F-9BA5AFADA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D3B347A-6A5C-5DE3-B422-59AF36B2E3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63E05D3-8A7C-924C-5372-7E3D7730C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766AD51-6154-CAEA-85E9-51F41DFC00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22E0D2C-891D-2B42-D381-401D25FE40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32D1C15-AF57-F5FD-A2A9-DD1C8014B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107E5-3868-4CF0-A377-AF871E2175EB}" type="datetimeFigureOut">
              <a:rPr lang="ar-OM" smtClean="0"/>
              <a:t>13/06/1446</a:t>
            </a:fld>
            <a:endParaRPr lang="ar-OM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9B49C61-B6F6-B8DD-4019-FC5858A21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6FF907F-70E0-480F-3728-1962FE56C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B679-CD8D-41FC-9758-0E172FD693AB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741739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265539-7093-8341-E188-B0EBD097B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2757048-6F85-3E32-547D-B85FDB42C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107E5-3868-4CF0-A377-AF871E2175EB}" type="datetimeFigureOut">
              <a:rPr lang="ar-OM" smtClean="0"/>
              <a:t>13/06/1446</a:t>
            </a:fld>
            <a:endParaRPr lang="ar-OM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1E6BE98-65DD-646F-8716-EF8ACF859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1693C1F-11C3-EEB1-3735-F1690E4CA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B679-CD8D-41FC-9758-0E172FD693AB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567217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909C084-6A6A-48DE-021C-63CF4B319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107E5-3868-4CF0-A377-AF871E2175EB}" type="datetimeFigureOut">
              <a:rPr lang="ar-OM" smtClean="0"/>
              <a:t>13/06/1446</a:t>
            </a:fld>
            <a:endParaRPr lang="ar-OM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5701925-CD43-BF0F-A91F-C89F032BE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A2BAE6-2A59-CCA5-10A9-70AE02014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B679-CD8D-41FC-9758-0E172FD693AB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233822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E7CF71-15AA-57C9-9A2E-DB7F3115F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8C2CA62-42BB-2F3B-5223-008461781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BD5D8D4-D45B-2532-53E2-4454060EA8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96BA90A-8532-B23A-3AF1-3A00E049C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107E5-3868-4CF0-A377-AF871E2175EB}" type="datetimeFigureOut">
              <a:rPr lang="ar-OM" smtClean="0"/>
              <a:t>13/06/1446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475AD83-4692-5720-EEA8-F8860D0AD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B5F1ACA-3306-FE88-D77F-161E1415D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B679-CD8D-41FC-9758-0E172FD693AB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538083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354CFC-9776-6D31-981E-983396C9C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DD994B7-3187-9E0D-5B92-F1C5C7A3E8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C4BD20B-ADCF-A3F6-1F82-F2D3B8A8C6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7A458D8-2ECE-859F-B166-B5A480B98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107E5-3868-4CF0-A377-AF871E2175EB}" type="datetimeFigureOut">
              <a:rPr lang="ar-OM" smtClean="0"/>
              <a:t>13/06/1446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231E8A0-15B2-9C80-63C2-CAE0F901F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46A2EF0-C6FC-A4FE-05F9-CF7414D14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B679-CD8D-41FC-9758-0E172FD693AB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46802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6FEB081-92B8-2671-9DAF-2111AE61A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599095B-0F6E-8E00-D9C0-C5DC9EF41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C764CDC-8CDE-E52A-25A1-631C660DCB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5107E5-3868-4CF0-A377-AF871E2175EB}" type="datetimeFigureOut">
              <a:rPr lang="ar-OM" smtClean="0"/>
              <a:t>13/06/1446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58DFCE5-9F32-A23A-6871-A5A65BFD2D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6919958-115F-5697-5CA8-F86211D67D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36B679-CD8D-41FC-9758-0E172FD693AB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751757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OM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D07FB7D-2871-24A5-34EE-BECE5081AD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D0543D2-25F5-F4FF-EA1E-078B25E7C7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365420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EDFFC-AB84-3084-4D43-F0F5C627C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531D1B9-A753-1B37-6122-06F39B057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69625" y="365126"/>
            <a:ext cx="13491146" cy="81909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OM" sz="5400" b="1" dirty="0"/>
              <a:t>أناقش و أحلل ( المقطع الثالث )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D0F881B-DDAC-B5BF-5AFF-420D1951A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09333"/>
            <a:ext cx="11208270" cy="148720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ar-OM" sz="7200" b="1" dirty="0"/>
              <a:t>ما البيت الذي يدل على أن الشباب لا يخاف المخاطر؟ </a:t>
            </a:r>
          </a:p>
          <a:p>
            <a:pPr marL="0" indent="0">
              <a:buNone/>
            </a:pPr>
            <a:endParaRPr lang="ar-OM" sz="7200" b="1" dirty="0"/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310AF223-2496-C3EB-1C9C-FAE6F2A4AA18}"/>
              </a:ext>
            </a:extLst>
          </p:cNvPr>
          <p:cNvSpPr txBox="1">
            <a:spLocks/>
          </p:cNvSpPr>
          <p:nvPr/>
        </p:nvSpPr>
        <p:spPr>
          <a:xfrm>
            <a:off x="-569624" y="2803161"/>
            <a:ext cx="12761624" cy="42272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ar-OM" sz="7200" b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ar-OM" sz="8800" b="1" dirty="0"/>
              <a:t>ولا يهاب     أي هول يركب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ar-OM" sz="7200" b="1" dirty="0"/>
          </a:p>
        </p:txBody>
      </p:sp>
    </p:spTree>
    <p:extLst>
      <p:ext uri="{BB962C8B-B14F-4D97-AF65-F5344CB8AC3E}">
        <p14:creationId xmlns:p14="http://schemas.microsoft.com/office/powerpoint/2010/main" val="3995921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AE902-1B75-BD4F-EB0C-37B9984DC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A0F41F-916E-29EE-5737-ECECDF623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69625" y="365126"/>
            <a:ext cx="13491146" cy="81909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OM" sz="5400" b="1" dirty="0"/>
              <a:t>أناقش و أحلل ( المقطع الثالث )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E69BC71-1273-305C-E3F6-68621F6AF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053" y="1449373"/>
            <a:ext cx="11208270" cy="148720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ar-OM" sz="7200" b="1" dirty="0"/>
              <a:t>ما البيت الذي يدل على أن الإرادة القوية تجعل</a:t>
            </a:r>
            <a:r>
              <a:rPr lang="ar-OM" sz="5400" b="0" i="0" dirty="0">
                <a:solidFill>
                  <a:srgbClr val="111111"/>
                </a:solidFill>
                <a:effectLst/>
                <a:latin typeface="-apple-system"/>
              </a:rPr>
              <a:t> </a:t>
            </a:r>
            <a:r>
              <a:rPr lang="ar-OM" sz="7200" b="1" dirty="0"/>
              <a:t>الشباب قوة لا يمكن التغلب عليها بسهولة.؟ </a:t>
            </a:r>
          </a:p>
          <a:p>
            <a:pPr marL="0" indent="0">
              <a:buNone/>
            </a:pPr>
            <a:endParaRPr lang="ar-OM" sz="7200" b="1" dirty="0"/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2CCD654C-B6DE-E21F-9A24-A055D2976468}"/>
              </a:ext>
            </a:extLst>
          </p:cNvPr>
          <p:cNvSpPr txBox="1">
            <a:spLocks/>
          </p:cNvSpPr>
          <p:nvPr/>
        </p:nvSpPr>
        <p:spPr>
          <a:xfrm>
            <a:off x="-569624" y="2803161"/>
            <a:ext cx="12761624" cy="42272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ar-OM" sz="7200" b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ar-OM" sz="8800" b="1" dirty="0"/>
              <a:t>عزم الشباب     قوة لا تغلب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ar-OM" sz="7200" b="1" dirty="0"/>
          </a:p>
        </p:txBody>
      </p:sp>
    </p:spTree>
    <p:extLst>
      <p:ext uri="{BB962C8B-B14F-4D97-AF65-F5344CB8AC3E}">
        <p14:creationId xmlns:p14="http://schemas.microsoft.com/office/powerpoint/2010/main" val="230271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FCCB3-9DC3-3EE0-7461-9E59BC556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542E9A-B55E-8888-1CD1-09C4A42B5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69625" y="365126"/>
            <a:ext cx="13491146" cy="81909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OM" sz="5400" b="1" dirty="0"/>
              <a:t>أناقش و أحلل ( المقطع الثالث )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50EAF68-11FD-88A3-530F-7120F0B1E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09333"/>
            <a:ext cx="11208270" cy="14872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sz="7200" b="1" dirty="0"/>
              <a:t>يتصف الشباب في النص بـ :</a:t>
            </a:r>
          </a:p>
          <a:p>
            <a:pPr marL="0" indent="0">
              <a:buNone/>
            </a:pPr>
            <a:endParaRPr lang="ar-OM" sz="7200" b="1" dirty="0"/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FA85085C-4BBD-D419-E36C-69C16078B865}"/>
              </a:ext>
            </a:extLst>
          </p:cNvPr>
          <p:cNvSpPr txBox="1">
            <a:spLocks/>
          </p:cNvSpPr>
          <p:nvPr/>
        </p:nvSpPr>
        <p:spPr>
          <a:xfrm>
            <a:off x="-569624" y="2803161"/>
            <a:ext cx="12761624" cy="42272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ar-OM" sz="7200" b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ar-OM" sz="8800" b="1" dirty="0"/>
              <a:t>أ-الراحة         ب-الضعف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ar-OM" sz="8800" b="1" dirty="0"/>
              <a:t>ج-القوة             د-السهر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ar-OM" sz="7200" b="1" dirty="0"/>
          </a:p>
        </p:txBody>
      </p:sp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074D44F6-B97E-CB0E-8482-B9A883603F9D}"/>
              </a:ext>
            </a:extLst>
          </p:cNvPr>
          <p:cNvSpPr/>
          <p:nvPr/>
        </p:nvSpPr>
        <p:spPr>
          <a:xfrm>
            <a:off x="7285703" y="5176684"/>
            <a:ext cx="3922567" cy="1487202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043730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D35E71-3973-98EA-AAA4-D303189EE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CEE945-A352-F8B9-EEE5-554D6BAB5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69625" y="365126"/>
            <a:ext cx="13491146" cy="81909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OM" sz="5400" b="1" dirty="0"/>
              <a:t>أناقش و أحلل (المقطع الأول )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8E5F82A-E7F9-B179-94D3-08F19A571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765" y="1600773"/>
            <a:ext cx="11208270" cy="14872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sz="7200" b="1" dirty="0"/>
              <a:t>ما أهمية العمل كما يراه الشاعر ؟ </a:t>
            </a:r>
          </a:p>
          <a:p>
            <a:pPr marL="0" indent="0">
              <a:buNone/>
            </a:pPr>
            <a:endParaRPr lang="ar-OM" sz="7200" b="1" dirty="0"/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F503AAC3-72D6-34A2-19B4-DC2F88FF1DD9}"/>
              </a:ext>
            </a:extLst>
          </p:cNvPr>
          <p:cNvSpPr txBox="1">
            <a:spLocks/>
          </p:cNvSpPr>
          <p:nvPr/>
        </p:nvSpPr>
        <p:spPr>
          <a:xfrm>
            <a:off x="-569624" y="2803161"/>
            <a:ext cx="12761624" cy="42272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rmAutofit fontScale="92500" lnSpcReduction="20000"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ar-OM" sz="7200" b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ar-OM" sz="8800" b="1" dirty="0"/>
              <a:t>يحيي الأمل ويجدده 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ar-OM" sz="8800" b="1" dirty="0"/>
              <a:t>سر الوجود و الحياة 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ar-OM" sz="8800" b="1" dirty="0"/>
              <a:t>مصدر السيادة </a:t>
            </a:r>
            <a:r>
              <a:rPr lang="ar-OM" sz="8800" b="1"/>
              <a:t>والعزة والرقي للوطن </a:t>
            </a:r>
            <a:endParaRPr lang="ar-OM" sz="8800" b="1" dirty="0"/>
          </a:p>
          <a:p>
            <a:pPr marL="0" indent="0">
              <a:buFont typeface="Arial" panose="020B0604020202020204" pitchFamily="34" charset="0"/>
              <a:buNone/>
            </a:pPr>
            <a:endParaRPr lang="ar-OM" sz="7200" b="1" dirty="0"/>
          </a:p>
        </p:txBody>
      </p:sp>
    </p:spTree>
    <p:extLst>
      <p:ext uri="{BB962C8B-B14F-4D97-AF65-F5344CB8AC3E}">
        <p14:creationId xmlns:p14="http://schemas.microsoft.com/office/powerpoint/2010/main" val="146647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41C93-39FA-8C5B-DCB4-0BE5B4391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F322D4-7FF7-B1DC-7848-12D640B43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69625" y="365126"/>
            <a:ext cx="13491146" cy="81909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OM" sz="5400" b="1" dirty="0"/>
              <a:t>أناقش و أحلل ( المقطع الثالث )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6AAE33-564B-82F3-377C-15870BBA6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052" y="1315958"/>
            <a:ext cx="11650167" cy="1742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sz="5400" b="1" dirty="0"/>
              <a:t>استنهض الشاعر همم الشباب من خلال توظيفه عدة أساليب . عد إلى النص و استخرج الأساليب الآتية :</a:t>
            </a:r>
          </a:p>
          <a:p>
            <a:pPr marL="0" indent="0">
              <a:buNone/>
            </a:pPr>
            <a:endParaRPr lang="ar-OM" sz="5400" b="1" dirty="0"/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F65F14B4-4A74-4FB3-DF9C-9DCBA34C70FD}"/>
              </a:ext>
            </a:extLst>
          </p:cNvPr>
          <p:cNvSpPr txBox="1">
            <a:spLocks/>
          </p:cNvSpPr>
          <p:nvPr/>
        </p:nvSpPr>
        <p:spPr>
          <a:xfrm>
            <a:off x="-569624" y="2953062"/>
            <a:ext cx="12761624" cy="4077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ar-OM" sz="7200" b="1" dirty="0"/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A185F9A6-0BE1-1BC4-EBBB-D9B8A2D311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160506"/>
              </p:ext>
            </p:extLst>
          </p:nvPr>
        </p:nvGraphicFramePr>
        <p:xfrm>
          <a:off x="207052" y="3058327"/>
          <a:ext cx="11650167" cy="3650421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3883389">
                  <a:extLst>
                    <a:ext uri="{9D8B030D-6E8A-4147-A177-3AD203B41FA5}">
                      <a16:colId xmlns:a16="http://schemas.microsoft.com/office/drawing/2014/main" val="1760297225"/>
                    </a:ext>
                  </a:extLst>
                </a:gridCol>
                <a:gridCol w="3883389">
                  <a:extLst>
                    <a:ext uri="{9D8B030D-6E8A-4147-A177-3AD203B41FA5}">
                      <a16:colId xmlns:a16="http://schemas.microsoft.com/office/drawing/2014/main" val="2595609476"/>
                    </a:ext>
                  </a:extLst>
                </a:gridCol>
                <a:gridCol w="3883389">
                  <a:extLst>
                    <a:ext uri="{9D8B030D-6E8A-4147-A177-3AD203B41FA5}">
                      <a16:colId xmlns:a16="http://schemas.microsoft.com/office/drawing/2014/main" val="2784696242"/>
                    </a:ext>
                  </a:extLst>
                </a:gridCol>
              </a:tblGrid>
              <a:tr h="824125">
                <a:tc>
                  <a:txBody>
                    <a:bodyPr/>
                    <a:lstStyle/>
                    <a:p>
                      <a:pPr algn="ctr" rtl="1"/>
                      <a:r>
                        <a:rPr lang="ar-OM" sz="3600" dirty="0"/>
                        <a:t>أفعال أمر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3600" dirty="0"/>
                        <a:t>أسلوب نفي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3600" dirty="0"/>
                        <a:t>أسلوب التوكيد بإنّ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9765288"/>
                  </a:ext>
                </a:extLst>
              </a:tr>
              <a:tr h="2826296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123102"/>
                  </a:ext>
                </a:extLst>
              </a:tr>
            </a:tbl>
          </a:graphicData>
        </a:graphic>
      </p:graphicFrame>
      <p:sp>
        <p:nvSpPr>
          <p:cNvPr id="6" name="مربع نص 5">
            <a:extLst>
              <a:ext uri="{FF2B5EF4-FFF2-40B4-BE49-F238E27FC236}">
                <a16:creationId xmlns:a16="http://schemas.microsoft.com/office/drawing/2014/main" id="{D9C56938-3BEA-6050-B872-3E805ED29545}"/>
              </a:ext>
            </a:extLst>
          </p:cNvPr>
          <p:cNvSpPr txBox="1"/>
          <p:nvPr/>
        </p:nvSpPr>
        <p:spPr>
          <a:xfrm>
            <a:off x="8443695" y="4607003"/>
            <a:ext cx="261046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400" b="1" dirty="0"/>
              <a:t>هبوا / اجنوا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B9FAF60-659D-661A-FF88-C6293BC8D56D}"/>
              </a:ext>
            </a:extLst>
          </p:cNvPr>
          <p:cNvSpPr txBox="1"/>
          <p:nvPr/>
        </p:nvSpPr>
        <p:spPr>
          <a:xfrm>
            <a:off x="4055492" y="4040050"/>
            <a:ext cx="3585039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400" b="1" dirty="0"/>
              <a:t>ما للكسول / ولا الخمول / </a:t>
            </a:r>
          </a:p>
          <a:p>
            <a:r>
              <a:rPr lang="ar-OM" sz="4400" b="1" dirty="0"/>
              <a:t>لا ينثني / لا يهاب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F2D580D-6F90-E709-8A80-3072DEC359FF}"/>
              </a:ext>
            </a:extLst>
          </p:cNvPr>
          <p:cNvSpPr txBox="1"/>
          <p:nvPr/>
        </p:nvSpPr>
        <p:spPr>
          <a:xfrm>
            <a:off x="713322" y="4306529"/>
            <a:ext cx="2610464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400" b="1" dirty="0"/>
              <a:t>إنّ لعمل</a:t>
            </a:r>
          </a:p>
          <a:p>
            <a:r>
              <a:rPr lang="ar-OM" sz="4400" b="1" dirty="0"/>
              <a:t>إنّ الهمم</a:t>
            </a:r>
          </a:p>
        </p:txBody>
      </p:sp>
    </p:spTree>
    <p:extLst>
      <p:ext uri="{BB962C8B-B14F-4D97-AF65-F5344CB8AC3E}">
        <p14:creationId xmlns:p14="http://schemas.microsoft.com/office/powerpoint/2010/main" val="10955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70339-98FC-82ED-7FDC-93D53963A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3981B0-4913-4586-E185-C9E798D29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69625" y="365126"/>
            <a:ext cx="13491146" cy="81909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OM" sz="5400" b="1" dirty="0"/>
              <a:t>أناقش و أحلل ( المقطع الأول ):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6A9E108-F9AE-479F-A379-19970AC4C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053" y="1315959"/>
            <a:ext cx="11208270" cy="148720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ar-OM" sz="7200" b="1" dirty="0"/>
              <a:t>وضح الجمال في قول الشاعر : إن العمل يحيي الأمل ؟ </a:t>
            </a:r>
          </a:p>
          <a:p>
            <a:pPr marL="0" indent="0">
              <a:buNone/>
            </a:pPr>
            <a:endParaRPr lang="ar-OM" sz="7200" b="1" dirty="0"/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58EB57E2-5632-507F-33BB-AAC3BE7AD6BF}"/>
              </a:ext>
            </a:extLst>
          </p:cNvPr>
          <p:cNvSpPr txBox="1">
            <a:spLocks/>
          </p:cNvSpPr>
          <p:nvPr/>
        </p:nvSpPr>
        <p:spPr>
          <a:xfrm>
            <a:off x="-569624" y="2803161"/>
            <a:ext cx="12761624" cy="42272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rmAutofit fontScale="85000" lnSpcReduction="20000"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ar-OM" sz="72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ar-OM" sz="8800" b="1" dirty="0"/>
              <a:t>شبه الشاعر الأمل بكائن حي يحيا و يموت وأن العمل سبب الحياة 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ar-OM" sz="8800" b="1" dirty="0"/>
              <a:t>أو شبه العمل بالمطر الذي يحيي الأرض الميتة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ar-OM" sz="7200" b="1" dirty="0"/>
          </a:p>
        </p:txBody>
      </p:sp>
    </p:spTree>
    <p:extLst>
      <p:ext uri="{BB962C8B-B14F-4D97-AF65-F5344CB8AC3E}">
        <p14:creationId xmlns:p14="http://schemas.microsoft.com/office/powerpoint/2010/main" val="1799020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BA70F-20BC-04AF-ECA2-4D96BE3CD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5BCB6B-E7F0-3347-FEB1-AFD92F845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69625" y="365126"/>
            <a:ext cx="13491146" cy="81909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OM" sz="5400" b="1" dirty="0"/>
              <a:t>أناقش و أحلل ( المقطع الثالث )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5D81F78-D68F-FD08-20C7-699D78FB4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052" y="1315958"/>
            <a:ext cx="11650167" cy="21130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sz="7200" b="1" dirty="0"/>
              <a:t>اشرح ما أضافه دخول الحرف (إنّ) في سياق القصيدة </a:t>
            </a:r>
            <a:r>
              <a:rPr lang="ar-OM" sz="7200" b="1" dirty="0">
                <a:solidFill>
                  <a:srgbClr val="002060"/>
                </a:solidFill>
              </a:rPr>
              <a:t>إن العمل/ إن الهمم </a:t>
            </a:r>
            <a:r>
              <a:rPr lang="ar-OM" sz="7200" b="1" dirty="0"/>
              <a:t>؟ </a:t>
            </a:r>
          </a:p>
          <a:p>
            <a:pPr marL="0" indent="0">
              <a:buNone/>
            </a:pPr>
            <a:endParaRPr lang="ar-OM" sz="7200" b="1" dirty="0"/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E5B3BAC0-F93D-1A73-A7C5-BC37B4F876B6}"/>
              </a:ext>
            </a:extLst>
          </p:cNvPr>
          <p:cNvSpPr txBox="1">
            <a:spLocks/>
          </p:cNvSpPr>
          <p:nvPr/>
        </p:nvSpPr>
        <p:spPr>
          <a:xfrm>
            <a:off x="-569624" y="3560734"/>
            <a:ext cx="12761624" cy="34696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ar-OM" sz="4400" b="1" dirty="0"/>
          </a:p>
          <a:p>
            <a:pPr marL="0" indent="0" algn="ctr">
              <a:buNone/>
            </a:pPr>
            <a:r>
              <a:rPr lang="ar-OM" sz="7200" b="1" dirty="0"/>
              <a:t>أفاد التأكيد  على أهمية العمل و الإرادة القوية </a:t>
            </a:r>
          </a:p>
        </p:txBody>
      </p:sp>
    </p:spTree>
    <p:extLst>
      <p:ext uri="{BB962C8B-B14F-4D97-AF65-F5344CB8AC3E}">
        <p14:creationId xmlns:p14="http://schemas.microsoft.com/office/powerpoint/2010/main" val="3481937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19D8C-D1EE-FF4E-CB34-0C9BB8C50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E940DA-5FBD-8AB2-B4C1-59BCCF37F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69625" y="365126"/>
            <a:ext cx="13491146" cy="81909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OM" sz="5400" b="1" dirty="0"/>
              <a:t>أناقش و أحلل ( المقطع الثالث )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EAC2213-95A5-7D89-F30C-31AA8E88C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052" y="1315958"/>
            <a:ext cx="11650167" cy="211304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ar-OM" sz="7200" b="1" dirty="0"/>
              <a:t>ما الغرض من تكرار الشاعر المقطع الآتي : </a:t>
            </a:r>
            <a:r>
              <a:rPr lang="ar-OM" sz="7200" b="1" dirty="0">
                <a:solidFill>
                  <a:srgbClr val="002060"/>
                </a:solidFill>
              </a:rPr>
              <a:t>إن العمل يحيي الأمل / سر الوجود فيه نسود/ في العالمين</a:t>
            </a:r>
            <a:r>
              <a:rPr lang="ar-OM" sz="7200" b="1" dirty="0"/>
              <a:t>؟ </a:t>
            </a:r>
          </a:p>
          <a:p>
            <a:pPr marL="0" indent="0">
              <a:buNone/>
            </a:pPr>
            <a:endParaRPr lang="ar-OM" sz="7200" b="1" dirty="0"/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FCFE5436-8C4B-C4B7-0AE9-7A976866B232}"/>
              </a:ext>
            </a:extLst>
          </p:cNvPr>
          <p:cNvSpPr txBox="1">
            <a:spLocks/>
          </p:cNvSpPr>
          <p:nvPr/>
        </p:nvSpPr>
        <p:spPr>
          <a:xfrm>
            <a:off x="-569624" y="3560734"/>
            <a:ext cx="12761624" cy="34696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OM" sz="7200" b="1" dirty="0"/>
              <a:t>يفيد التأكيد على أهمية العمل والاجتهاد كوسيلة لتحقيق الأمل والسيادة</a:t>
            </a:r>
          </a:p>
        </p:txBody>
      </p:sp>
    </p:spTree>
    <p:extLst>
      <p:ext uri="{BB962C8B-B14F-4D97-AF65-F5344CB8AC3E}">
        <p14:creationId xmlns:p14="http://schemas.microsoft.com/office/powerpoint/2010/main" val="2414081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8A0DD7-59CC-089E-DF05-D52556EC7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إلام يدعونا الشاعر في قصيدته ( سر الوجود ) ؟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83B931B-E861-B9AD-B2C6-C7F9E088C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132" y="1975527"/>
            <a:ext cx="10515600" cy="4351338"/>
          </a:xfrm>
        </p:spPr>
        <p:txBody>
          <a:bodyPr>
            <a:normAutofit/>
          </a:bodyPr>
          <a:lstStyle/>
          <a:p>
            <a:r>
              <a:rPr lang="ar-OM" sz="4400" b="0" i="0" dirty="0">
                <a:solidFill>
                  <a:srgbClr val="111111"/>
                </a:solidFill>
                <a:effectLst/>
                <a:latin typeface="-apple-system"/>
              </a:rPr>
              <a:t>في قصيدة “سر الوجود”، يدعونا الشاعر إبراهيم طوقان إلى </a:t>
            </a:r>
            <a:r>
              <a:rPr lang="ar-OM" sz="4400" dirty="0">
                <a:solidFill>
                  <a:srgbClr val="111111"/>
                </a:solidFill>
                <a:latin typeface="-apple-system"/>
              </a:rPr>
              <a:t>العمل والاجتهاد باعتبارهما أساس نهضة الأوطان وتقدمها. </a:t>
            </a:r>
          </a:p>
          <a:p>
            <a:pPr marL="0" indent="0">
              <a:buNone/>
            </a:pPr>
            <a:r>
              <a:rPr lang="ar-OM" sz="4400" dirty="0">
                <a:solidFill>
                  <a:srgbClr val="111111"/>
                </a:solidFill>
                <a:latin typeface="-apple-system"/>
              </a:rPr>
              <a:t>ويركز الشاعر على أهمية دور الشباب في بناء المستقبل، ويحثهم على ترك الكسل و الخمول والتحلي بالعزيمة والإرادة القوية للتغلب على الصعاب وتحقيق النجاح.</a:t>
            </a:r>
          </a:p>
        </p:txBody>
      </p:sp>
    </p:spTree>
    <p:extLst>
      <p:ext uri="{BB962C8B-B14F-4D97-AF65-F5344CB8AC3E}">
        <p14:creationId xmlns:p14="http://schemas.microsoft.com/office/powerpoint/2010/main" val="3299804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EE26C-4BD9-7BF0-1739-CB34AF0FC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D7D72D2-3716-AA0C-FC77-C5F667286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69625" y="365126"/>
            <a:ext cx="13491146" cy="81909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OM" sz="5400" b="1" dirty="0"/>
              <a:t>أناقش و أحلل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9F19FF6-657A-F3E2-B6AA-7211A8582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647" y="1315959"/>
            <a:ext cx="11323976" cy="18544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sz="7200" b="1" dirty="0"/>
              <a:t>إلى من يوجه الشاعر قصيدته؟</a:t>
            </a:r>
          </a:p>
          <a:p>
            <a:pPr marL="0" indent="0">
              <a:buNone/>
            </a:pPr>
            <a:endParaRPr lang="ar-OM" sz="7200" b="1" dirty="0"/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9C9D1541-CD7C-E76C-20D0-1EEF2C8A818C}"/>
              </a:ext>
            </a:extLst>
          </p:cNvPr>
          <p:cNvSpPr txBox="1">
            <a:spLocks/>
          </p:cNvSpPr>
          <p:nvPr/>
        </p:nvSpPr>
        <p:spPr>
          <a:xfrm>
            <a:off x="-434714" y="2938073"/>
            <a:ext cx="12761625" cy="39199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ar-OM" sz="7200" b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ar-OM" sz="8800" b="1" dirty="0"/>
              <a:t>إلى الشباب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ar-OM" sz="7200" b="1" dirty="0"/>
          </a:p>
        </p:txBody>
      </p:sp>
    </p:spTree>
    <p:extLst>
      <p:ext uri="{BB962C8B-B14F-4D97-AF65-F5344CB8AC3E}">
        <p14:creationId xmlns:p14="http://schemas.microsoft.com/office/powerpoint/2010/main" val="3858475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BDA92-71D0-0969-CE07-7306FFD5B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881519-1A40-A57B-7CB2-37E27434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69625" y="365126"/>
            <a:ext cx="13491146" cy="81909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OM" sz="5400" b="1" dirty="0"/>
              <a:t>أناقش و أحلل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7F173D8-64A5-1C12-2A5D-9B48DBEA8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053" y="1486473"/>
            <a:ext cx="11208270" cy="148720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ar-OM" sz="7200" b="1" dirty="0"/>
              <a:t>ما الفكرة العامة التي تتحدث عنها الأبيات السابقة؟ </a:t>
            </a:r>
          </a:p>
          <a:p>
            <a:pPr marL="0" indent="0">
              <a:buNone/>
            </a:pPr>
            <a:endParaRPr lang="ar-OM" sz="7200" b="1" dirty="0"/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77ABFFBF-DE64-F126-55F4-8625CAF20C87}"/>
              </a:ext>
            </a:extLst>
          </p:cNvPr>
          <p:cNvSpPr txBox="1">
            <a:spLocks/>
          </p:cNvSpPr>
          <p:nvPr/>
        </p:nvSpPr>
        <p:spPr>
          <a:xfrm>
            <a:off x="-569624" y="2803161"/>
            <a:ext cx="12761624" cy="42272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ar-OM" sz="7200" b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ar-OM" sz="8800" b="1" dirty="0"/>
              <a:t>دور الشباب و أهمية العمل في خدمة الوطن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ar-OM" sz="7200" b="1" dirty="0"/>
          </a:p>
        </p:txBody>
      </p:sp>
    </p:spTree>
    <p:extLst>
      <p:ext uri="{BB962C8B-B14F-4D97-AF65-F5344CB8AC3E}">
        <p14:creationId xmlns:p14="http://schemas.microsoft.com/office/powerpoint/2010/main" val="425533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278A2-F9DB-DBBB-A19A-F4E32A997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69A5E3-F992-8DC7-94FA-163F710AA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69625" y="365126"/>
            <a:ext cx="13491146" cy="81909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OM" sz="5400" b="1" dirty="0"/>
              <a:t>أناقش و أحلل ( المقطع الأول ):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2C03785-3C2C-4705-816A-6CC475FA4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765" y="1600772"/>
            <a:ext cx="11208270" cy="48921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OM" sz="7200" b="1" dirty="0"/>
              <a:t>ضع أمام الفكرة رقم المقطع المناسب لها 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OM" sz="7200" b="1" dirty="0"/>
              <a:t>دور الشباب في بناء الوطن.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OM" sz="7200" b="1" dirty="0"/>
              <a:t>أهمية العمل و الأمل.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ar-OM" sz="7200" b="1" dirty="0"/>
              <a:t>رفض الكسل والخمول .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E23D336D-8077-8660-1522-CFE616D035FC}"/>
              </a:ext>
            </a:extLst>
          </p:cNvPr>
          <p:cNvSpPr/>
          <p:nvPr/>
        </p:nvSpPr>
        <p:spPr>
          <a:xfrm>
            <a:off x="10698099" y="4333898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</a:t>
            </a:r>
            <a:endParaRPr lang="ar-SA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667D202B-0118-1727-453A-AD90539CD849}"/>
              </a:ext>
            </a:extLst>
          </p:cNvPr>
          <p:cNvSpPr/>
          <p:nvPr/>
        </p:nvSpPr>
        <p:spPr>
          <a:xfrm>
            <a:off x="10722962" y="5368415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2</a:t>
            </a:r>
            <a:endParaRPr lang="ar-SA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9B4CF754-4154-3EE2-0FB8-A47C4BF4917F}"/>
              </a:ext>
            </a:extLst>
          </p:cNvPr>
          <p:cNvSpPr/>
          <p:nvPr/>
        </p:nvSpPr>
        <p:spPr>
          <a:xfrm>
            <a:off x="10698099" y="3299381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</a:t>
            </a:r>
            <a:endParaRPr lang="ar-SA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87987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41B7A3-7B09-C771-6FD9-757E8F794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69625" y="365126"/>
            <a:ext cx="13491146" cy="81909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OM" sz="5400" b="1" dirty="0"/>
              <a:t>أناقش و أحلل ( المقطع الأول ):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1F20D8-77F2-6915-55FE-0A6EE07E2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765" y="1600772"/>
            <a:ext cx="11208270" cy="48921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sz="7200" b="1" dirty="0"/>
              <a:t>تقوم الأمم و تبنى على يد و سواعد : </a:t>
            </a:r>
          </a:p>
          <a:p>
            <a:pPr algn="ctr">
              <a:buFont typeface="Wingdings" panose="05000000000000000000" pitchFamily="2" charset="2"/>
              <a:buChar char="q"/>
            </a:pPr>
            <a:r>
              <a:rPr lang="ar-OM" sz="7200" b="1" dirty="0"/>
              <a:t>الأطفال </a:t>
            </a:r>
          </a:p>
          <a:p>
            <a:pPr algn="ctr">
              <a:buFont typeface="Wingdings" panose="05000000000000000000" pitchFamily="2" charset="2"/>
              <a:buChar char="q"/>
            </a:pPr>
            <a:r>
              <a:rPr lang="ar-OM" sz="7200" b="1" dirty="0"/>
              <a:t>الشباب</a:t>
            </a:r>
          </a:p>
          <a:p>
            <a:pPr algn="ctr">
              <a:buFont typeface="Wingdings" panose="05000000000000000000" pitchFamily="2" charset="2"/>
              <a:buChar char="q"/>
            </a:pPr>
            <a:r>
              <a:rPr lang="ar-OM" sz="7200" b="1" dirty="0"/>
              <a:t>الكهول  </a:t>
            </a:r>
          </a:p>
        </p:txBody>
      </p:sp>
      <p:sp>
        <p:nvSpPr>
          <p:cNvPr id="4" name="شكل بيضاوي 3">
            <a:extLst>
              <a:ext uri="{FF2B5EF4-FFF2-40B4-BE49-F238E27FC236}">
                <a16:creationId xmlns:a16="http://schemas.microsoft.com/office/drawing/2014/main" id="{6F30FCBC-3EA8-A436-DB5C-EB942D649525}"/>
              </a:ext>
            </a:extLst>
          </p:cNvPr>
          <p:cNvSpPr/>
          <p:nvPr/>
        </p:nvSpPr>
        <p:spPr>
          <a:xfrm>
            <a:off x="4002616" y="3672590"/>
            <a:ext cx="3922567" cy="1344224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852033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E6251F-07A5-7848-0906-60EE17039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7AC063-9F00-9A30-71A1-93BCBFB65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69625" y="365126"/>
            <a:ext cx="13491146" cy="81909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OM" sz="5400" b="1" dirty="0"/>
              <a:t>أناقش و أحلل (المقطع الأول )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067C89B-69C7-F48C-0C58-DB3999E9B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765" y="1360933"/>
            <a:ext cx="11208270" cy="148720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ar-OM" sz="6000" b="1" dirty="0"/>
              <a:t>وصف الشاعر الشباب في قصيدته بعدة صفات . اذكرها . </a:t>
            </a:r>
          </a:p>
          <a:p>
            <a:pPr marL="0" indent="0">
              <a:buNone/>
            </a:pPr>
            <a:endParaRPr lang="ar-OM" sz="6000" b="1" dirty="0"/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250ACF64-9EAD-9D53-9F46-1D484388256A}"/>
              </a:ext>
            </a:extLst>
          </p:cNvPr>
          <p:cNvSpPr txBox="1">
            <a:spLocks/>
          </p:cNvSpPr>
          <p:nvPr/>
        </p:nvSpPr>
        <p:spPr>
          <a:xfrm>
            <a:off x="-569624" y="2803161"/>
            <a:ext cx="12761624" cy="42272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ar-OM" sz="7200" b="1" dirty="0"/>
          </a:p>
          <a:p>
            <a:pPr marL="0" indent="0">
              <a:buFont typeface="Arial" panose="020B0604020202020204" pitchFamily="34" charset="0"/>
              <a:buNone/>
            </a:pPr>
            <a:endParaRPr lang="ar-OM" sz="7200" b="1" dirty="0"/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266B3EF8-1686-2B32-20EB-455A74BAA8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042140"/>
              </p:ext>
            </p:extLst>
          </p:nvPr>
        </p:nvGraphicFramePr>
        <p:xfrm>
          <a:off x="207052" y="3058327"/>
          <a:ext cx="11650167" cy="3650421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3883389">
                  <a:extLst>
                    <a:ext uri="{9D8B030D-6E8A-4147-A177-3AD203B41FA5}">
                      <a16:colId xmlns:a16="http://schemas.microsoft.com/office/drawing/2014/main" val="1760297225"/>
                    </a:ext>
                  </a:extLst>
                </a:gridCol>
                <a:gridCol w="3883389">
                  <a:extLst>
                    <a:ext uri="{9D8B030D-6E8A-4147-A177-3AD203B41FA5}">
                      <a16:colId xmlns:a16="http://schemas.microsoft.com/office/drawing/2014/main" val="2595609476"/>
                    </a:ext>
                  </a:extLst>
                </a:gridCol>
                <a:gridCol w="3883389">
                  <a:extLst>
                    <a:ext uri="{9D8B030D-6E8A-4147-A177-3AD203B41FA5}">
                      <a16:colId xmlns:a16="http://schemas.microsoft.com/office/drawing/2014/main" val="2784696242"/>
                    </a:ext>
                  </a:extLst>
                </a:gridCol>
              </a:tblGrid>
              <a:tr h="824125">
                <a:tc>
                  <a:txBody>
                    <a:bodyPr/>
                    <a:lstStyle/>
                    <a:p>
                      <a:pPr algn="ctr" rtl="1"/>
                      <a:r>
                        <a:rPr lang="ar-OM" sz="3600" dirty="0"/>
                        <a:t>المقطع الأول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3600" dirty="0"/>
                        <a:t>المقطع الثاني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3600" dirty="0"/>
                        <a:t>المقطع الثالث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9765288"/>
                  </a:ext>
                </a:extLst>
              </a:tr>
              <a:tr h="2826296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123102"/>
                  </a:ext>
                </a:extLst>
              </a:tr>
            </a:tbl>
          </a:graphicData>
        </a:graphic>
      </p:graphicFrame>
      <p:sp>
        <p:nvSpPr>
          <p:cNvPr id="6" name="مربع نص 5">
            <a:extLst>
              <a:ext uri="{FF2B5EF4-FFF2-40B4-BE49-F238E27FC236}">
                <a16:creationId xmlns:a16="http://schemas.microsoft.com/office/drawing/2014/main" id="{65807EC0-1D2E-CD3F-0B97-EB55B87A5BA0}"/>
              </a:ext>
            </a:extLst>
          </p:cNvPr>
          <p:cNvSpPr txBox="1"/>
          <p:nvPr/>
        </p:nvSpPr>
        <p:spPr>
          <a:xfrm>
            <a:off x="8591129" y="4290363"/>
            <a:ext cx="2610464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400" b="1" dirty="0"/>
              <a:t>شباب عامل مجد مجتهد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D141D175-A5CF-77E3-B070-8B4131A94B3D}"/>
              </a:ext>
            </a:extLst>
          </p:cNvPr>
          <p:cNvSpPr txBox="1"/>
          <p:nvPr/>
        </p:nvSpPr>
        <p:spPr>
          <a:xfrm>
            <a:off x="4250224" y="4081273"/>
            <a:ext cx="3427351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400" b="1" dirty="0"/>
              <a:t>شباب نشيط يرفض الكسل و الخمول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1044D05A-8E2A-BF18-FE24-192BE4A0AE8C}"/>
              </a:ext>
            </a:extLst>
          </p:cNvPr>
          <p:cNvSpPr txBox="1"/>
          <p:nvPr/>
        </p:nvSpPr>
        <p:spPr>
          <a:xfrm>
            <a:off x="509666" y="4040050"/>
            <a:ext cx="3110908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400" b="1" dirty="0"/>
              <a:t>شباب ذو عزيمة و إرادة قوية وهمة عالية  </a:t>
            </a:r>
          </a:p>
        </p:txBody>
      </p:sp>
    </p:spTree>
    <p:extLst>
      <p:ext uri="{BB962C8B-B14F-4D97-AF65-F5344CB8AC3E}">
        <p14:creationId xmlns:p14="http://schemas.microsoft.com/office/powerpoint/2010/main" val="153984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5F8EE-EA26-8A7D-A61F-5788BF4C8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4160F0A-B1A5-210B-9326-CB0B63D1A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69625" y="365126"/>
            <a:ext cx="13491146" cy="81909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OM" sz="5400" b="1" dirty="0"/>
              <a:t>أناقش و أحلل (المقطع الأول ):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45194ED-5242-B087-3290-B7B844E50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765" y="1600773"/>
            <a:ext cx="11208270" cy="14872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sz="7200" b="1" dirty="0"/>
              <a:t>أي طريق نسلك لنصل إلى العلا ؟ </a:t>
            </a:r>
          </a:p>
          <a:p>
            <a:pPr marL="0" indent="0">
              <a:buNone/>
            </a:pPr>
            <a:endParaRPr lang="ar-OM" sz="7200" b="1" dirty="0"/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3F9523F3-E063-6D76-F24A-8209ADECE288}"/>
              </a:ext>
            </a:extLst>
          </p:cNvPr>
          <p:cNvSpPr txBox="1">
            <a:spLocks/>
          </p:cNvSpPr>
          <p:nvPr/>
        </p:nvSpPr>
        <p:spPr>
          <a:xfrm>
            <a:off x="-569624" y="2803161"/>
            <a:ext cx="12761624" cy="42272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ar-OM" sz="7200" b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ar-OM" sz="8800" b="1" dirty="0"/>
              <a:t>طريق الاجتهاد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ar-OM" sz="7200" b="1" dirty="0"/>
          </a:p>
        </p:txBody>
      </p:sp>
    </p:spTree>
    <p:extLst>
      <p:ext uri="{BB962C8B-B14F-4D97-AF65-F5344CB8AC3E}">
        <p14:creationId xmlns:p14="http://schemas.microsoft.com/office/powerpoint/2010/main" val="3770369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D58B2-0D1A-ABAA-7961-746FB6606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D1D908-91C6-B556-5767-9D968A086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69625" y="365126"/>
            <a:ext cx="13491146" cy="81909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OM" sz="5400" b="1" dirty="0"/>
              <a:t>أناقش و أحلل ( المقطع الثاني )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D33A45C-67E5-EE61-DE22-1C32C2E2D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09333"/>
            <a:ext cx="11208270" cy="148720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ar-OM" sz="7200" b="1" dirty="0"/>
              <a:t>ما الذي ينفيه الشاعر في المقطع الثاني ؟ </a:t>
            </a:r>
          </a:p>
          <a:p>
            <a:pPr marL="0" indent="0">
              <a:buNone/>
            </a:pPr>
            <a:endParaRPr lang="ar-OM" sz="7200" b="1" dirty="0"/>
          </a:p>
        </p:txBody>
      </p:sp>
      <p:sp>
        <p:nvSpPr>
          <p:cNvPr id="4" name="عنصر نائب للمحتوى 2">
            <a:extLst>
              <a:ext uri="{FF2B5EF4-FFF2-40B4-BE49-F238E27FC236}">
                <a16:creationId xmlns:a16="http://schemas.microsoft.com/office/drawing/2014/main" id="{E4BE3094-6A30-285D-38EE-B53B8AB98D53}"/>
              </a:ext>
            </a:extLst>
          </p:cNvPr>
          <p:cNvSpPr txBox="1">
            <a:spLocks/>
          </p:cNvSpPr>
          <p:nvPr/>
        </p:nvSpPr>
        <p:spPr>
          <a:xfrm>
            <a:off x="-569624" y="2608289"/>
            <a:ext cx="12761624" cy="442209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rmAutofit fontScale="85000" lnSpcReduction="20000"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ar-OM" sz="7200" b="1" dirty="0"/>
          </a:p>
          <a:p>
            <a:pPr marL="0" indent="0">
              <a:buNone/>
            </a:pPr>
            <a:r>
              <a:rPr lang="ar-OM" sz="8500" b="1" dirty="0"/>
              <a:t>ينفي الشاعر قيمة الكسل والخمول. والشخص الكسول لا قيمة له بين الناس، وأن الخمول لا يمكن أن يكون وسيلة للوصول إلى العلا والنجاح.</a:t>
            </a:r>
          </a:p>
        </p:txBody>
      </p:sp>
    </p:spTree>
    <p:extLst>
      <p:ext uri="{BB962C8B-B14F-4D97-AF65-F5344CB8AC3E}">
        <p14:creationId xmlns:p14="http://schemas.microsoft.com/office/powerpoint/2010/main" val="832180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