
<file path=[Content_Types].xml><?xml version="1.0" encoding="utf-8"?>
<Types xmlns="http://schemas.openxmlformats.org/package/2006/content-types">
  <Default ContentType="image/png" Extension="tmp"/>
  <Default ContentType="application/xml" Extension="xml"/>
  <Default ContentType="image/jpeg" Extension="jpeg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94A4D2-BAAF-6529-FF74-5EE84337A8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5125625-A6F3-08B1-7A2C-3D87BB915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AF673F-0389-24F5-2EF4-1780297F4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20DED5-D427-E5EA-993C-19922F2B2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266984-CB59-94C0-4333-A8494DE23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5706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2F9759-1A97-F63F-77C5-32EFDCD91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7D7FC8B-F250-B872-B27F-BB99E827D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BC77CA-4B4F-39F5-58B3-EF76BA0C9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00A2E6-402E-0405-5632-7C4085EF3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279631-0402-A1D6-7A87-570AC5F09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98013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BCFB5A8-85BD-A5BA-AB2C-FFA55918F3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D749D95-C2F7-74D1-11DB-579F73B0C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37FA4D-D5E9-21F5-8CC0-9F0C4182C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F3BB38-E561-220D-9873-7F036642A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1B748C7-ED57-324F-7AAF-3CAC72BB7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2444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6904AF-3ABB-1EA1-9D4F-946FD2DB5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E6BB0C0-63D2-91EA-A19A-3C8BDEF94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3C26579-99A3-BEEB-A538-7EC47C4FD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099222-A179-A7EA-9B23-7740C0F5C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35F40D-7125-E16F-D8CF-7D0DB191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8590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9C4E97-AEAC-D0B7-39BF-37222E181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C1CC455-CEEF-47A9-206A-45434D485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AD6C9CA-ADF1-FB73-0188-266DC51DC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628038-A02B-5913-DB99-A86AA378B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85435E4-6133-A99A-AEC0-948501F5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98890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732420-B6F4-2FDD-1D90-96920F017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9206296-305C-CD6E-C7AD-9E58D5A8F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93DDDB2-7DB5-BE52-9E63-DF8F212C6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7725AF-43CB-959E-642C-D4BE24693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8ADC624-EC10-FEF1-6EF7-42F0A5A31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6C006FB-381B-9D7C-A431-E7966FBEA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655238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A580C2-8000-8674-F614-66B637431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C44AB4D-9442-963A-1B9C-42B5A9B9E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44CB7A-5367-72BF-0CD1-1B2FB15F3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860812F-A76B-2B00-0F7A-A0D32C109B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9A25986-C34D-742F-6966-E11283391C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58341FB-BEE1-EFA0-A17D-82EF4905E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A106CBA-24D1-9E58-38C1-50F4B0351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9A62218-774A-13A3-B3DB-947EB27AB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04456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62AA8A-CCCD-5A81-6650-68090247A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91750D9-343E-3A27-29BC-EE8BAC264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6F8A19A-EA2A-5F31-E0CC-B7E4E29BC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DC36BD9-5AE1-4571-F659-F300095DB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343152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5354D3B-1216-6ADF-D6BC-214D77B7D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29A5C07-DE07-EA8B-216A-EE873332A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1A7E091-3123-175F-2678-206FE688A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20223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0B8E9A-A0D2-F904-9194-555CDB6D2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DE8591B-E568-94C3-B7A8-E4DDEAFA3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084B65A-28B9-AF5B-444C-A51EBA3275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292DF3-5D64-D129-DD75-3DBD61783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C871784-547A-0063-1559-3A190918B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52CB34B-F1A2-3856-1899-7227222B2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771255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6F2DA7B-C9EF-2CA8-BDF2-88BAC7D56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34CA53C-1BB7-8034-2054-D01096193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759D538-A5C3-3C38-BAED-AA4BA189D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6D641AC-92BF-2BDA-98A2-2195CCCB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B5067FB-F79C-5859-3D28-4F1AAF430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6F35DAC-927B-1257-6525-4AD431B87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3179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D4E9D5-D4B6-70EF-DF54-EB4C98A3A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CA563D3-B90F-59E2-BDFA-79A89F73E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197A4A-6C7D-8F67-D2E5-017ADCAE08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822FA5-8BF5-448C-BDEF-2F1AA38189C1}" type="datetimeFigureOut">
              <a:rPr lang="ar-OM" smtClean="0"/>
              <a:t>02/04/1446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937F07-FA6B-4B6D-D7C2-80ABEEB8B5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2D3EA9B-CC3B-8ED4-A2A7-C1A64BE32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DF30CD-6AAF-47A2-9D5E-4C50F46F31B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80427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9980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>
            <a:extLst>
              <a:ext uri="{FF2B5EF4-FFF2-40B4-BE49-F238E27FC236}">
                <a16:creationId xmlns:a16="http://schemas.microsoft.com/office/drawing/2014/main" id="{45FCCCE6-20AE-B2CB-DFF6-AC31C6303F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78603" y="190790"/>
            <a:ext cx="9392144" cy="2265673"/>
          </a:xfrm>
          <a:prstGeom prst="rect">
            <a:avLst/>
          </a:prstGeom>
          <a:noFill/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60D26975-C53B-A994-4B6C-4C2493C8A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119074"/>
            <a:ext cx="2401149" cy="243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B5F0946-3D57-F23D-C982-66DBCFCD3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4616" y="2563540"/>
            <a:ext cx="5896131" cy="39462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OM" sz="4400" b="1" dirty="0">
                <a:solidFill>
                  <a:srgbClr val="C00000"/>
                </a:solidFill>
                <a:latin typeface="-apple-system"/>
              </a:rPr>
              <a:t>ه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ذا</a:t>
            </a:r>
            <a:r>
              <a:rPr lang="ar-OM" sz="4400" b="1" i="0" dirty="0">
                <a:effectLst/>
                <a:latin typeface="-apple-system"/>
              </a:rPr>
              <a:t> التعاون 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الذي</a:t>
            </a:r>
            <a:r>
              <a:rPr lang="ar-OM" sz="4400" b="1" i="0" dirty="0">
                <a:effectLst/>
                <a:latin typeface="-apple-system"/>
              </a:rPr>
              <a:t> نراه بين الأفراد 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هو</a:t>
            </a:r>
            <a:r>
              <a:rPr lang="ar-OM" sz="4400" b="1" i="0" dirty="0">
                <a:effectLst/>
                <a:latin typeface="-apple-system"/>
              </a:rPr>
              <a:t> ما يجعل 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المجتمع</a:t>
            </a:r>
            <a:r>
              <a:rPr lang="ar-OM" sz="4400" b="1" i="0" dirty="0">
                <a:effectLst/>
                <a:latin typeface="-apple-system"/>
              </a:rPr>
              <a:t> أقوى. 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فكيف</a:t>
            </a:r>
            <a:r>
              <a:rPr lang="ar-OM" sz="4400" b="1" i="0" dirty="0">
                <a:effectLst/>
                <a:latin typeface="-apple-system"/>
              </a:rPr>
              <a:t> يمكننا 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أن</a:t>
            </a:r>
            <a:r>
              <a:rPr lang="ar-OM" sz="4400" b="1" i="0" dirty="0">
                <a:effectLst/>
                <a:latin typeface="-apple-system"/>
              </a:rPr>
              <a:t> 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نحقق</a:t>
            </a:r>
            <a:r>
              <a:rPr lang="ar-OM" sz="4400" b="1" i="0" dirty="0">
                <a:effectLst/>
                <a:latin typeface="-apple-system"/>
              </a:rPr>
              <a:t> المزيد من 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الإنجازات</a:t>
            </a:r>
            <a:r>
              <a:rPr lang="ar-OM" sz="4400" b="1" i="0" dirty="0">
                <a:effectLst/>
                <a:latin typeface="-apple-system"/>
              </a:rPr>
              <a:t> إذا لم نتعاون؟ 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هنا</a:t>
            </a:r>
            <a:r>
              <a:rPr lang="ar-OM" sz="4400" b="1" i="0" dirty="0">
                <a:effectLst/>
                <a:latin typeface="-apple-system"/>
              </a:rPr>
              <a:t>، في هذا 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المكان</a:t>
            </a:r>
            <a:r>
              <a:rPr lang="ar-OM" sz="4400" b="1" i="0" dirty="0">
                <a:effectLst/>
                <a:latin typeface="-apple-system"/>
              </a:rPr>
              <a:t>، نجد أن 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العمل</a:t>
            </a:r>
            <a:r>
              <a:rPr lang="ar-OM" sz="4400" b="1" i="0" dirty="0">
                <a:effectLst/>
                <a:latin typeface="-apple-system"/>
              </a:rPr>
              <a:t> الجماعي هو </a:t>
            </a:r>
            <a:r>
              <a:rPr lang="ar-OM" sz="4400" b="1" i="0" dirty="0">
                <a:solidFill>
                  <a:srgbClr val="C00000"/>
                </a:solidFill>
                <a:effectLst/>
                <a:latin typeface="-apple-system"/>
              </a:rPr>
              <a:t>المفتاح</a:t>
            </a:r>
            <a:r>
              <a:rPr lang="ar-OM" sz="4400" b="1" i="0" dirty="0">
                <a:effectLst/>
                <a:latin typeface="-apple-system"/>
              </a:rPr>
              <a:t> للنجاح . </a:t>
            </a:r>
            <a:endParaRPr lang="ar-OM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7D3F7003-F1F4-8BB6-6FC3-17EB39252568}"/>
              </a:ext>
            </a:extLst>
          </p:cNvPr>
          <p:cNvGraphicFramePr>
            <a:graphicFrameLocks noGrp="1"/>
          </p:cNvGraphicFramePr>
          <p:nvPr/>
        </p:nvGraphicFramePr>
        <p:xfrm>
          <a:off x="512350" y="2963362"/>
          <a:ext cx="5155324" cy="3165734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2577662">
                  <a:extLst>
                    <a:ext uri="{9D8B030D-6E8A-4147-A177-3AD203B41FA5}">
                      <a16:colId xmlns:a16="http://schemas.microsoft.com/office/drawing/2014/main" val="3347797803"/>
                    </a:ext>
                  </a:extLst>
                </a:gridCol>
                <a:gridCol w="2577662">
                  <a:extLst>
                    <a:ext uri="{9D8B030D-6E8A-4147-A177-3AD203B41FA5}">
                      <a16:colId xmlns:a16="http://schemas.microsoft.com/office/drawing/2014/main" val="1783116167"/>
                    </a:ext>
                  </a:extLst>
                </a:gridCol>
              </a:tblGrid>
              <a:tr h="755276">
                <a:tc>
                  <a:txBody>
                    <a:bodyPr/>
                    <a:lstStyle/>
                    <a:p>
                      <a:pPr algn="ctr" rtl="1"/>
                      <a:r>
                        <a:rPr lang="ar-OM" sz="4200" dirty="0"/>
                        <a:t>المعرب</a:t>
                      </a:r>
                    </a:p>
                  </a:txBody>
                  <a:tcPr marL="80348" marR="80348" marT="40174" marB="4017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200" dirty="0"/>
                        <a:t>المبني</a:t>
                      </a:r>
                    </a:p>
                  </a:txBody>
                  <a:tcPr marL="80348" marR="80348" marT="40174" marB="4017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611375"/>
                  </a:ext>
                </a:extLst>
              </a:tr>
              <a:tr h="401743"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634736"/>
                  </a:ext>
                </a:extLst>
              </a:tr>
              <a:tr h="401743"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317900"/>
                  </a:ext>
                </a:extLst>
              </a:tr>
              <a:tr h="401743"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218784"/>
                  </a:ext>
                </a:extLst>
              </a:tr>
              <a:tr h="401743"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495656"/>
                  </a:ext>
                </a:extLst>
              </a:tr>
              <a:tr h="401743"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419995"/>
                  </a:ext>
                </a:extLst>
              </a:tr>
              <a:tr h="401743"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1600" dirty="0"/>
                    </a:p>
                  </a:txBody>
                  <a:tcPr marL="80348" marR="80348" marT="40174" marB="4017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187566"/>
                  </a:ext>
                </a:extLst>
              </a:tr>
            </a:tbl>
          </a:graphicData>
        </a:graphic>
      </p:graphicFrame>
      <p:sp>
        <p:nvSpPr>
          <p:cNvPr id="7" name="عنوان 1">
            <a:extLst>
              <a:ext uri="{FF2B5EF4-FFF2-40B4-BE49-F238E27FC236}">
                <a16:creationId xmlns:a16="http://schemas.microsoft.com/office/drawing/2014/main" id="{41AAA2E9-AE5B-C4A9-A094-1A961E41C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346857">
            <a:off x="2367865" y="912069"/>
            <a:ext cx="7453220" cy="1325563"/>
          </a:xfrm>
        </p:spPr>
        <p:txBody>
          <a:bodyPr/>
          <a:lstStyle/>
          <a:p>
            <a:r>
              <a:rPr lang="ar-OM" b="1" dirty="0">
                <a:solidFill>
                  <a:schemeClr val="bg1"/>
                </a:solidFill>
              </a:rPr>
              <a:t>ساعديني في تصنيف الكلمات </a:t>
            </a:r>
            <a:r>
              <a:rPr lang="ar-OM" b="1" dirty="0" err="1">
                <a:solidFill>
                  <a:schemeClr val="bg1"/>
                </a:solidFill>
              </a:rPr>
              <a:t>الملونةحسب</a:t>
            </a:r>
            <a:r>
              <a:rPr lang="ar-OM" b="1" dirty="0">
                <a:solidFill>
                  <a:schemeClr val="bg1"/>
                </a:solidFill>
              </a:rPr>
              <a:t> الجدول </a:t>
            </a:r>
          </a:p>
        </p:txBody>
      </p:sp>
    </p:spTree>
    <p:extLst>
      <p:ext uri="{BB962C8B-B14F-4D97-AF65-F5344CB8AC3E}">
        <p14:creationId xmlns:p14="http://schemas.microsoft.com/office/powerpoint/2010/main" val="42072192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60D26975-C53B-A994-4B6C-4C2493C8A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10031834" y="3687580"/>
            <a:ext cx="2232923" cy="31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صورة 7" descr="صورة تحتوي على نص, خط يد, الخط, فن الخط&#10;&#10;تم إنشاء الوصف تلقائياً">
            <a:extLst>
              <a:ext uri="{FF2B5EF4-FFF2-40B4-BE49-F238E27FC236}">
                <a16:creationId xmlns:a16="http://schemas.microsoft.com/office/drawing/2014/main" id="{AB2B9AAE-1C32-F973-8B32-2888D78EDD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78" y="1627782"/>
            <a:ext cx="10219605" cy="26355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45FCCCE6-20AE-B2CB-DFF6-AC31C6303F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26438" y="181989"/>
            <a:ext cx="6610663" cy="1481920"/>
          </a:xfrm>
          <a:prstGeom prst="rect">
            <a:avLst/>
          </a:prstGeom>
          <a:noFill/>
        </p:spPr>
      </p:pic>
      <p:sp>
        <p:nvSpPr>
          <p:cNvPr id="7" name="عنوان 1">
            <a:extLst>
              <a:ext uri="{FF2B5EF4-FFF2-40B4-BE49-F238E27FC236}">
                <a16:creationId xmlns:a16="http://schemas.microsoft.com/office/drawing/2014/main" id="{41AAA2E9-AE5B-C4A9-A094-1A961E41C94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 rot="21408137">
            <a:off x="5606322" y="441383"/>
            <a:ext cx="5897563" cy="1058863"/>
          </a:xfrm>
        </p:spPr>
        <p:txBody>
          <a:bodyPr>
            <a:normAutofit fontScale="90000"/>
          </a:bodyPr>
          <a:lstStyle/>
          <a:p>
            <a:r>
              <a:rPr lang="ar-OM" b="1" dirty="0">
                <a:solidFill>
                  <a:schemeClr val="bg1"/>
                </a:solidFill>
              </a:rPr>
              <a:t>اقرأ الفقرة الآتية ثم أجب عما يليها </a:t>
            </a:r>
          </a:p>
        </p:txBody>
      </p:sp>
      <p:graphicFrame>
        <p:nvGraphicFramePr>
          <p:cNvPr id="9" name="جدول 8">
            <a:extLst>
              <a:ext uri="{FF2B5EF4-FFF2-40B4-BE49-F238E27FC236}">
                <a16:creationId xmlns:a16="http://schemas.microsoft.com/office/drawing/2014/main" id="{F08DA636-91E7-5A6E-DE9F-0F5200EB95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401242"/>
              </p:ext>
            </p:extLst>
          </p:nvPr>
        </p:nvGraphicFramePr>
        <p:xfrm>
          <a:off x="168578" y="4596629"/>
          <a:ext cx="9586687" cy="207938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586687">
                  <a:extLst>
                    <a:ext uri="{9D8B030D-6E8A-4147-A177-3AD203B41FA5}">
                      <a16:colId xmlns:a16="http://schemas.microsoft.com/office/drawing/2014/main" val="2274453491"/>
                    </a:ext>
                  </a:extLst>
                </a:gridCol>
              </a:tblGrid>
              <a:tr h="693127">
                <a:tc>
                  <a:txBody>
                    <a:bodyPr/>
                    <a:lstStyle/>
                    <a:p>
                      <a:pPr rtl="1"/>
                      <a:r>
                        <a:rPr lang="ar-OM" sz="3600" b="1" dirty="0">
                          <a:solidFill>
                            <a:schemeClr val="tx1"/>
                          </a:solidFill>
                        </a:rPr>
                        <a:t>1-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CB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301253"/>
                  </a:ext>
                </a:extLst>
              </a:tr>
              <a:tr h="693127">
                <a:tc>
                  <a:txBody>
                    <a:bodyPr/>
                    <a:lstStyle/>
                    <a:p>
                      <a:pPr rtl="1"/>
                      <a:r>
                        <a:rPr lang="ar-OM" sz="3600" b="1" dirty="0">
                          <a:solidFill>
                            <a:schemeClr val="tx1"/>
                          </a:solidFill>
                        </a:rPr>
                        <a:t>2-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CB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813687"/>
                  </a:ext>
                </a:extLst>
              </a:tr>
              <a:tr h="693127">
                <a:tc>
                  <a:txBody>
                    <a:bodyPr/>
                    <a:lstStyle/>
                    <a:p>
                      <a:pPr rtl="1"/>
                      <a:r>
                        <a:rPr lang="ar-OM" sz="3600" b="1" dirty="0">
                          <a:solidFill>
                            <a:schemeClr val="tx1"/>
                          </a:solidFill>
                        </a:rPr>
                        <a:t>3-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CB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186015"/>
                  </a:ext>
                </a:extLst>
              </a:tr>
            </a:tbl>
          </a:graphicData>
        </a:graphic>
      </p:graphicFrame>
      <p:sp>
        <p:nvSpPr>
          <p:cNvPr id="10" name="مربع نص 9">
            <a:extLst>
              <a:ext uri="{FF2B5EF4-FFF2-40B4-BE49-F238E27FC236}">
                <a16:creationId xmlns:a16="http://schemas.microsoft.com/office/drawing/2014/main" id="{B4A6191B-7427-B062-339C-6B909E4274B4}"/>
              </a:ext>
            </a:extLst>
          </p:cNvPr>
          <p:cNvSpPr txBox="1"/>
          <p:nvPr/>
        </p:nvSpPr>
        <p:spPr>
          <a:xfrm>
            <a:off x="4676931" y="4596630"/>
            <a:ext cx="436846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800" dirty="0"/>
              <a:t>القلعةُ شامخةٌ .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80482C3-2758-144D-0312-44387E8ADCF7}"/>
              </a:ext>
            </a:extLst>
          </p:cNvPr>
          <p:cNvSpPr txBox="1"/>
          <p:nvPr/>
        </p:nvSpPr>
        <p:spPr>
          <a:xfrm>
            <a:off x="4676931" y="5306456"/>
            <a:ext cx="436846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800" dirty="0"/>
              <a:t>البيوتُ بسيطةٌ.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88B427D2-FA9E-FA70-A6DE-4E9B7D221A5E}"/>
              </a:ext>
            </a:extLst>
          </p:cNvPr>
          <p:cNvSpPr txBox="1"/>
          <p:nvPr/>
        </p:nvSpPr>
        <p:spPr>
          <a:xfrm>
            <a:off x="4676931" y="5991233"/>
            <a:ext cx="436846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800" dirty="0"/>
              <a:t>الأبراجُ متناثرةٌ.</a:t>
            </a:r>
          </a:p>
        </p:txBody>
      </p:sp>
    </p:spTree>
    <p:extLst>
      <p:ext uri="{BB962C8B-B14F-4D97-AF65-F5344CB8AC3E}">
        <p14:creationId xmlns:p14="http://schemas.microsoft.com/office/powerpoint/2010/main" val="24828687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60D26975-C53B-A994-4B6C-4C2493C8A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10031834" y="3687580"/>
            <a:ext cx="2232923" cy="31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صورة 7" descr="صورة تحتوي على نص, خط يد, الخط, فن الخط&#10;&#10;تم إنشاء الوصف تلقائياً">
            <a:extLst>
              <a:ext uri="{FF2B5EF4-FFF2-40B4-BE49-F238E27FC236}">
                <a16:creationId xmlns:a16="http://schemas.microsoft.com/office/drawing/2014/main" id="{AB2B9AAE-1C32-F973-8B32-2888D78EDD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78" y="1627782"/>
            <a:ext cx="10219605" cy="26355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45FCCCE6-20AE-B2CB-DFF6-AC31C6303F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26438" y="181989"/>
            <a:ext cx="6610663" cy="1481920"/>
          </a:xfrm>
          <a:prstGeom prst="rect">
            <a:avLst/>
          </a:prstGeom>
          <a:noFill/>
        </p:spPr>
      </p:pic>
      <p:sp>
        <p:nvSpPr>
          <p:cNvPr id="7" name="عنوان 1">
            <a:extLst>
              <a:ext uri="{FF2B5EF4-FFF2-40B4-BE49-F238E27FC236}">
                <a16:creationId xmlns:a16="http://schemas.microsoft.com/office/drawing/2014/main" id="{41AAA2E9-AE5B-C4A9-A094-1A961E41C94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 rot="21408137">
            <a:off x="5606322" y="441383"/>
            <a:ext cx="5897563" cy="1058863"/>
          </a:xfrm>
        </p:spPr>
        <p:txBody>
          <a:bodyPr>
            <a:normAutofit fontScale="90000"/>
          </a:bodyPr>
          <a:lstStyle/>
          <a:p>
            <a:r>
              <a:rPr lang="ar-OM" b="1" dirty="0">
                <a:solidFill>
                  <a:schemeClr val="bg1"/>
                </a:solidFill>
              </a:rPr>
              <a:t>اقرأ الفقرة الآتية ثم أجب عما يليها 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ED3B184F-7B52-DBBA-0EE8-D8CE75763F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634257"/>
              </p:ext>
            </p:extLst>
          </p:nvPr>
        </p:nvGraphicFramePr>
        <p:xfrm>
          <a:off x="168578" y="4488537"/>
          <a:ext cx="9863256" cy="218747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78318">
                  <a:extLst>
                    <a:ext uri="{9D8B030D-6E8A-4147-A177-3AD203B41FA5}">
                      <a16:colId xmlns:a16="http://schemas.microsoft.com/office/drawing/2014/main" val="1476749343"/>
                    </a:ext>
                  </a:extLst>
                </a:gridCol>
                <a:gridCol w="7484938">
                  <a:extLst>
                    <a:ext uri="{9D8B030D-6E8A-4147-A177-3AD203B41FA5}">
                      <a16:colId xmlns:a16="http://schemas.microsoft.com/office/drawing/2014/main" val="2963477146"/>
                    </a:ext>
                  </a:extLst>
                </a:gridCol>
              </a:tblGrid>
              <a:tr h="546868">
                <a:tc>
                  <a:txBody>
                    <a:bodyPr/>
                    <a:lstStyle/>
                    <a:p>
                      <a:pPr rtl="1"/>
                      <a:r>
                        <a:rPr lang="ar-OM" dirty="0"/>
                        <a:t>الكلمة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dirty="0"/>
                        <a:t>إعرابها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557214"/>
                  </a:ext>
                </a:extLst>
              </a:tr>
              <a:tr h="546868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991501"/>
                  </a:ext>
                </a:extLst>
              </a:tr>
              <a:tr h="546868"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763916"/>
                  </a:ext>
                </a:extLst>
              </a:tr>
              <a:tr h="546868"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17618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F0F6A4AE-42C3-6DAB-893D-A6981720865E}"/>
              </a:ext>
            </a:extLst>
          </p:cNvPr>
          <p:cNvSpPr txBox="1"/>
          <p:nvPr/>
        </p:nvSpPr>
        <p:spPr>
          <a:xfrm>
            <a:off x="168579" y="4878153"/>
            <a:ext cx="729403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dirty="0"/>
              <a:t>مبتدأ مرفوع و علامة رفعه الضمة الظاهرة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16FE4DB-E8B0-D1E3-E3EC-5E394B4EC556}"/>
              </a:ext>
            </a:extLst>
          </p:cNvPr>
          <p:cNvSpPr txBox="1"/>
          <p:nvPr/>
        </p:nvSpPr>
        <p:spPr>
          <a:xfrm>
            <a:off x="168577" y="5465200"/>
            <a:ext cx="729403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dirty="0"/>
              <a:t>مبتدأ مرفوع و علامة رفعه الضمة الظاهرة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CE74252-E55A-495E-DD52-49A04766BFB3}"/>
              </a:ext>
            </a:extLst>
          </p:cNvPr>
          <p:cNvSpPr txBox="1"/>
          <p:nvPr/>
        </p:nvSpPr>
        <p:spPr>
          <a:xfrm>
            <a:off x="207242" y="6052247"/>
            <a:ext cx="729403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000" dirty="0"/>
              <a:t>مبتدأ مرفوع و علامة رفعه الضمة الظاهرة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A46B349-5846-C137-1E65-350EC6836522}"/>
              </a:ext>
            </a:extLst>
          </p:cNvPr>
          <p:cNvSpPr txBox="1"/>
          <p:nvPr/>
        </p:nvSpPr>
        <p:spPr>
          <a:xfrm>
            <a:off x="8051358" y="4889693"/>
            <a:ext cx="143039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800" dirty="0"/>
              <a:t>القلعةُ 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F0F7856-50B5-82A5-ACE9-F01435C92D65}"/>
              </a:ext>
            </a:extLst>
          </p:cNvPr>
          <p:cNvSpPr txBox="1"/>
          <p:nvPr/>
        </p:nvSpPr>
        <p:spPr>
          <a:xfrm>
            <a:off x="7798912" y="5471576"/>
            <a:ext cx="165964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800" dirty="0"/>
              <a:t>البيوتُ 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019EE871-344D-C594-6A30-485F555A61B1}"/>
              </a:ext>
            </a:extLst>
          </p:cNvPr>
          <p:cNvSpPr txBox="1"/>
          <p:nvPr/>
        </p:nvSpPr>
        <p:spPr>
          <a:xfrm>
            <a:off x="7674964" y="6025490"/>
            <a:ext cx="185925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800" dirty="0"/>
              <a:t>الأبراجُ</a:t>
            </a:r>
          </a:p>
        </p:txBody>
      </p:sp>
    </p:spTree>
    <p:extLst>
      <p:ext uri="{BB962C8B-B14F-4D97-AF65-F5344CB8AC3E}">
        <p14:creationId xmlns:p14="http://schemas.microsoft.com/office/powerpoint/2010/main" val="12174984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