
<file path=[Content_Types].xml><?xml version="1.0" encoding="utf-8"?>
<Types xmlns="http://schemas.openxmlformats.org/package/2006/content-types">
  <Default ContentType="image/png" Extension="tmp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0A5F0D-58DD-2032-5542-83FB5143E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E94B1E1-48C9-CD57-E139-D75E9C5CE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7191E9-68BD-8F40-C191-392F1E743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BC58E1-BF1A-6CCC-6AC8-272E48C0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97C667-79DE-5EB2-C308-858860F8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79727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2AA818-8DF3-09FB-B1B3-B2F40A954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9C9E353-9FC0-6FDE-0B17-4E88AD891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9DA5C7-CAD5-A64C-F1AD-255728452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E9BFD0-645B-1BF3-892E-374F64707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83D12-B6BE-55A7-671C-5BDBAE251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28579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FA1D35B-50D3-8B50-6B11-918DB32FD1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AD1844E-EB2E-C071-424A-AF9AFCAD2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2D9D22-0878-D8CF-C5E7-327C85900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502100-9743-3F42-336B-D97E1EFD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EA06EC-9917-5287-98F1-025982AE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16565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077442-EBED-08F6-3661-CCD049864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06E1E0C-9366-2E49-F5C8-1BE83DB55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A47848-A81B-1632-70D2-049643D95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D36BA4-68EA-006F-686D-3AAFDD88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49726-341E-81C5-A134-303CB18FE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23842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C482CD-0F5C-E559-FF12-6CE362A8F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3DCB205-EEC5-B96F-3089-7ECF03549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6D089A-5DA1-B969-9732-DC60D1B26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0BE4BB-B2AF-C101-21B8-9F930CCE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1B9B59A-4631-6118-8FD0-84A0F62A7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52519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809912-F0B5-6C1E-E37A-D6D77FB8D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8C3CB9F-46C0-DC16-C898-D66563C0F1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8ADD195-0740-6472-90E2-BD0D2C435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430D1F7-03D1-E235-07E9-68DE2F411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F799DA-003F-C84E-CA89-EC438CB5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9A2EA5C-95B4-4833-32A4-6ABFBB399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2261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8CFC2A-60D9-F25C-ADE0-962EA8639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D74FD4-D373-9FAA-2A67-68C2A6562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927813B-2EF0-9CAA-8CEF-F86447B44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66F1046-C99B-2BF8-91DC-ACAAF0EBF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92D827C-30C0-A283-6E09-578B3D970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2DE979C-3A51-8191-BC73-A1D23B06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25821F0-A4AA-5E18-3214-8B4D2956C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E58C0A8-FE4B-D846-E33E-12B032FA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026404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3C2587-8823-5D3B-BC5B-BC009C825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B0DF1FE-75F3-B448-A169-A0FB2C964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970168F-DD57-0311-AEDE-4949780BE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375E123-BBCA-C8BE-591D-7141861A7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422424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6DB982B-7BE9-7550-3B0E-6AC47DA3C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BFCCAD1-04B4-9608-7566-54FE26A15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21BF468-22FA-6D75-3A05-DD65DCF0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95421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C96874-E1EA-42F5-F00F-8AE06CB33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2161F3-CE76-A09A-A250-AA6928AD3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135579-9590-CC7C-3306-9937C05F5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7078C6F-E931-3D6D-D3D4-2948F490F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927F4FB-F60C-9C3D-88C8-030BD6428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F6F97D-2E53-C4A4-E413-1848E765F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31093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5A5883-C223-36BE-BFEA-56D686977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2D0C246-DB52-D6EA-A86F-55AF2F259F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DD4580-F8FF-A40B-31DE-CB1365BB0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B70B08F-8D15-D8CF-89C9-6CC8CE7F7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266A1B2-B496-0227-7C99-02B7AEA7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C9A743B-629A-87DE-DB9A-6E9B8F5F4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92493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03598F3-D2A6-A553-4BF7-A5CDF2EC6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B7F549E-B970-B2B1-FA39-4DCBA452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F8C3E1-1703-BAA7-4A2F-18CEC126D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7C5E0-6DCD-4860-9D2C-80F3D0E7987F}" type="datetimeFigureOut">
              <a:rPr lang="ar-OM" smtClean="0"/>
              <a:t>11/04/1446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05A50AA-FFEF-9CC9-17FE-287C11E62F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075667-7628-E389-B1BE-D3614922D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541070-F1CA-4042-95B8-6E412B72E54C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39398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A50BEB-72B8-1E8E-3CC6-EE76DFE5A2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OM" sz="13800" dirty="0"/>
              <a:t>لغتي الجميلة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A252BE1-0B79-8ED0-20BA-60BE83EE05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381" y="3602038"/>
            <a:ext cx="9923488" cy="2387600"/>
          </a:xfrm>
        </p:spPr>
        <p:txBody>
          <a:bodyPr>
            <a:normAutofit/>
          </a:bodyPr>
          <a:lstStyle/>
          <a:p>
            <a:r>
              <a:rPr lang="ar-OM" sz="6000" dirty="0"/>
              <a:t>تمارين تطبيقية </a:t>
            </a:r>
          </a:p>
          <a:p>
            <a:r>
              <a:rPr lang="ar-OM" sz="6000" dirty="0"/>
              <a:t>على (الإعراب والبناء والجملة الاسمية )</a:t>
            </a:r>
          </a:p>
        </p:txBody>
      </p:sp>
    </p:spTree>
    <p:extLst>
      <p:ext uri="{BB962C8B-B14F-4D97-AF65-F5344CB8AC3E}">
        <p14:creationId xmlns:p14="http://schemas.microsoft.com/office/powerpoint/2010/main" val="1957492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F7911B-1A28-3065-D9F5-D858DE64E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OM"/>
          </a:p>
        </p:txBody>
      </p:sp>
      <p:pic>
        <p:nvPicPr>
          <p:cNvPr id="5" name="عنصر نائب للمحتوى 4" descr="صورة تحتوي على نص, الخط, خط يد, خط&#10;&#10;تم إنشاء الوصف تلقائياً">
            <a:extLst>
              <a:ext uri="{FF2B5EF4-FFF2-40B4-BE49-F238E27FC236}">
                <a16:creationId xmlns:a16="http://schemas.microsoft.com/office/drawing/2014/main" id="{E039F01B-257F-7DCC-8843-8E7EA6D975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1171" y="365125"/>
            <a:ext cx="14085015" cy="6127750"/>
          </a:xfrm>
        </p:spPr>
      </p:pic>
    </p:spTree>
    <p:extLst>
      <p:ext uri="{BB962C8B-B14F-4D97-AF65-F5344CB8AC3E}">
        <p14:creationId xmlns:p14="http://schemas.microsoft.com/office/powerpoint/2010/main" val="785462669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8BEE32-2DCB-0507-C895-EE2B0BC2D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3646" y="3192239"/>
            <a:ext cx="1375389" cy="1325563"/>
          </a:xfrm>
        </p:spPr>
        <p:txBody>
          <a:bodyPr/>
          <a:lstStyle/>
          <a:p>
            <a:r>
              <a:rPr lang="ar-OM" dirty="0"/>
              <a:t>كانت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FA8CA60-4835-FD98-733A-06158B4FDC3B}"/>
              </a:ext>
            </a:extLst>
          </p:cNvPr>
          <p:cNvSpPr txBox="1"/>
          <p:nvPr/>
        </p:nvSpPr>
        <p:spPr>
          <a:xfrm>
            <a:off x="9039070" y="1987317"/>
            <a:ext cx="2424698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فعل مبني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0D3B5F-EDD9-6A0C-AEA8-3010D7D83408}"/>
              </a:ext>
            </a:extLst>
          </p:cNvPr>
          <p:cNvSpPr txBox="1"/>
          <p:nvPr/>
        </p:nvSpPr>
        <p:spPr>
          <a:xfrm>
            <a:off x="5216578" y="1987317"/>
            <a:ext cx="2424698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اسم مبني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5E3CD5F-33A1-4673-9A1B-F3AB59C5E616}"/>
              </a:ext>
            </a:extLst>
          </p:cNvPr>
          <p:cNvSpPr txBox="1"/>
          <p:nvPr/>
        </p:nvSpPr>
        <p:spPr>
          <a:xfrm>
            <a:off x="464695" y="1987317"/>
            <a:ext cx="3009315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حرف مبني</a:t>
            </a: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5C398CBC-C2EE-45C9-2B42-A49C41D7544A}"/>
              </a:ext>
            </a:extLst>
          </p:cNvPr>
          <p:cNvSpPr txBox="1">
            <a:spLocks/>
          </p:cNvSpPr>
          <p:nvPr/>
        </p:nvSpPr>
        <p:spPr>
          <a:xfrm>
            <a:off x="5216578" y="3192239"/>
            <a:ext cx="2608288" cy="3223551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تلك / هذه</a:t>
            </a:r>
          </a:p>
          <a:p>
            <a:r>
              <a:rPr lang="ar-OM" dirty="0"/>
              <a:t>الضمير المتصل في (من</a:t>
            </a:r>
            <a:r>
              <a:rPr lang="ar-OM" dirty="0">
                <a:solidFill>
                  <a:srgbClr val="FF0000"/>
                </a:solidFill>
              </a:rPr>
              <a:t>ها</a:t>
            </a:r>
            <a:r>
              <a:rPr lang="ar-OM" dirty="0"/>
              <a:t> / تطلعن</a:t>
            </a:r>
            <a:r>
              <a:rPr lang="ar-OM" dirty="0">
                <a:solidFill>
                  <a:srgbClr val="FF0000"/>
                </a:solidFill>
              </a:rPr>
              <a:t>ي</a:t>
            </a:r>
            <a:r>
              <a:rPr lang="ar-OM" dirty="0"/>
              <a:t> / تحثن</a:t>
            </a:r>
            <a:r>
              <a:rPr lang="ar-OM" dirty="0">
                <a:solidFill>
                  <a:srgbClr val="FF0000"/>
                </a:solidFill>
              </a:rPr>
              <a:t>ي</a:t>
            </a:r>
            <a:r>
              <a:rPr lang="ar-OM" dirty="0"/>
              <a:t> ) </a:t>
            </a:r>
          </a:p>
        </p:txBody>
      </p:sp>
      <p:sp>
        <p:nvSpPr>
          <p:cNvPr id="10" name="عنوان 1">
            <a:extLst>
              <a:ext uri="{FF2B5EF4-FFF2-40B4-BE49-F238E27FC236}">
                <a16:creationId xmlns:a16="http://schemas.microsoft.com/office/drawing/2014/main" id="{A2F1256F-0EF6-83BA-FB4D-228B7D4412CE}"/>
              </a:ext>
            </a:extLst>
          </p:cNvPr>
          <p:cNvSpPr txBox="1">
            <a:spLocks/>
          </p:cNvSpPr>
          <p:nvPr/>
        </p:nvSpPr>
        <p:spPr>
          <a:xfrm>
            <a:off x="464695" y="3192238"/>
            <a:ext cx="275819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من / أو / على / في </a:t>
            </a:r>
          </a:p>
        </p:txBody>
      </p:sp>
      <p:sp>
        <p:nvSpPr>
          <p:cNvPr id="11" name="عنوان 1">
            <a:extLst>
              <a:ext uri="{FF2B5EF4-FFF2-40B4-BE49-F238E27FC236}">
                <a16:creationId xmlns:a16="http://schemas.microsoft.com/office/drawing/2014/main" id="{CF9513ED-0C32-A9F3-0148-11277097FE63}"/>
              </a:ext>
            </a:extLst>
          </p:cNvPr>
          <p:cNvSpPr txBox="1">
            <a:spLocks/>
          </p:cNvSpPr>
          <p:nvPr/>
        </p:nvSpPr>
        <p:spPr>
          <a:xfrm>
            <a:off x="7824867" y="661754"/>
            <a:ext cx="3638904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الكلمات المبنية </a:t>
            </a:r>
          </a:p>
        </p:txBody>
      </p:sp>
    </p:spTree>
    <p:extLst>
      <p:ext uri="{BB962C8B-B14F-4D97-AF65-F5344CB8AC3E}">
        <p14:creationId xmlns:p14="http://schemas.microsoft.com/office/powerpoint/2010/main" val="104373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8BEE32-2DCB-0507-C895-EE2B0BC2D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3881" y="3665761"/>
            <a:ext cx="1375389" cy="1325563"/>
          </a:xfrm>
        </p:spPr>
        <p:txBody>
          <a:bodyPr>
            <a:normAutofit fontScale="90000"/>
          </a:bodyPr>
          <a:lstStyle/>
          <a:p>
            <a:r>
              <a:rPr lang="ar-OM" dirty="0"/>
              <a:t>تتناول / تطلع / تحث /تعطي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FA8CA60-4835-FD98-733A-06158B4FDC3B}"/>
              </a:ext>
            </a:extLst>
          </p:cNvPr>
          <p:cNvSpPr txBox="1"/>
          <p:nvPr/>
        </p:nvSpPr>
        <p:spPr>
          <a:xfrm>
            <a:off x="8559384" y="1987317"/>
            <a:ext cx="2904384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فعل معرب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0D3B5F-EDD9-6A0C-AEA8-3010D7D83408}"/>
              </a:ext>
            </a:extLst>
          </p:cNvPr>
          <p:cNvSpPr txBox="1"/>
          <p:nvPr/>
        </p:nvSpPr>
        <p:spPr>
          <a:xfrm>
            <a:off x="4367134" y="1987317"/>
            <a:ext cx="3274142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اسم معرب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5E3CD5F-33A1-4673-9A1B-F3AB59C5E616}"/>
              </a:ext>
            </a:extLst>
          </p:cNvPr>
          <p:cNvSpPr txBox="1"/>
          <p:nvPr/>
        </p:nvSpPr>
        <p:spPr>
          <a:xfrm>
            <a:off x="1" y="1987317"/>
            <a:ext cx="3474010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حرف معرب</a:t>
            </a: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5C398CBC-C2EE-45C9-2B42-A49C41D7544A}"/>
              </a:ext>
            </a:extLst>
          </p:cNvPr>
          <p:cNvSpPr txBox="1">
            <a:spLocks/>
          </p:cNvSpPr>
          <p:nvPr/>
        </p:nvSpPr>
        <p:spPr>
          <a:xfrm>
            <a:off x="5216578" y="3192239"/>
            <a:ext cx="2608288" cy="3223551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أمي / أحيانا / منديلها / بعض / القروش/ الجارة / كل / شيء / فعل / الخير </a:t>
            </a:r>
          </a:p>
        </p:txBody>
      </p:sp>
      <p:sp>
        <p:nvSpPr>
          <p:cNvPr id="10" name="عنوان 1">
            <a:extLst>
              <a:ext uri="{FF2B5EF4-FFF2-40B4-BE49-F238E27FC236}">
                <a16:creationId xmlns:a16="http://schemas.microsoft.com/office/drawing/2014/main" id="{A2F1256F-0EF6-83BA-FB4D-228B7D4412CE}"/>
              </a:ext>
            </a:extLst>
          </p:cNvPr>
          <p:cNvSpPr txBox="1">
            <a:spLocks/>
          </p:cNvSpPr>
          <p:nvPr/>
        </p:nvSpPr>
        <p:spPr>
          <a:xfrm>
            <a:off x="464695" y="3192238"/>
            <a:ext cx="1375389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/</a:t>
            </a:r>
          </a:p>
        </p:txBody>
      </p:sp>
      <p:sp>
        <p:nvSpPr>
          <p:cNvPr id="11" name="عنوان 1">
            <a:extLst>
              <a:ext uri="{FF2B5EF4-FFF2-40B4-BE49-F238E27FC236}">
                <a16:creationId xmlns:a16="http://schemas.microsoft.com/office/drawing/2014/main" id="{CF9513ED-0C32-A9F3-0148-11277097FE63}"/>
              </a:ext>
            </a:extLst>
          </p:cNvPr>
          <p:cNvSpPr txBox="1">
            <a:spLocks/>
          </p:cNvSpPr>
          <p:nvPr/>
        </p:nvSpPr>
        <p:spPr>
          <a:xfrm>
            <a:off x="7824867" y="661754"/>
            <a:ext cx="3638904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/>
              <a:t>الكلمات المعربة </a:t>
            </a:r>
          </a:p>
        </p:txBody>
      </p:sp>
    </p:spTree>
    <p:extLst>
      <p:ext uri="{BB962C8B-B14F-4D97-AF65-F5344CB8AC3E}">
        <p14:creationId xmlns:p14="http://schemas.microsoft.com/office/powerpoint/2010/main" val="331884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ACBC8E-0F2E-2A92-F602-28D4C4AA9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624226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ar-OM" dirty="0"/>
              <a:t>المحققة الصغيرة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446038-CB92-B0B5-B3B2-F4F766EAE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900"/>
            <a:ext cx="11004030" cy="43513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ar-OM" sz="7800" dirty="0"/>
              <a:t>الجبالُ شامخةٌ . </a:t>
            </a:r>
          </a:p>
          <a:p>
            <a:pPr marL="0" indent="0">
              <a:buNone/>
            </a:pPr>
            <a:r>
              <a:rPr lang="ar-OM" sz="5400" dirty="0"/>
              <a:t>يقول محمد أن الجملة السابقة فعلية .</a:t>
            </a:r>
          </a:p>
          <a:p>
            <a:pPr marL="0" indent="0">
              <a:buNone/>
            </a:pPr>
            <a:r>
              <a:rPr lang="ar-OM" sz="5400" dirty="0"/>
              <a:t>هل توافق محمد على ذلك ؟                        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ar-OM" sz="4400" dirty="0"/>
              <a:t> نعم  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ar-OM" sz="4400" dirty="0"/>
              <a:t> لا                </a:t>
            </a:r>
          </a:p>
          <a:p>
            <a:pPr marL="457200" lvl="1" indent="0">
              <a:buNone/>
            </a:pPr>
            <a:br>
              <a:rPr lang="ar-OM" sz="4800" dirty="0"/>
            </a:br>
            <a:r>
              <a:rPr lang="ar-OM" sz="4800" dirty="0"/>
              <a:t>برري  إجابتك .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C30A262-24D1-DFD4-BB19-F1E8E03C7A50}"/>
              </a:ext>
            </a:extLst>
          </p:cNvPr>
          <p:cNvSpPr txBox="1"/>
          <p:nvPr/>
        </p:nvSpPr>
        <p:spPr>
          <a:xfrm>
            <a:off x="708246" y="4614217"/>
            <a:ext cx="7281512" cy="1323439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ar-OM" sz="4000" dirty="0"/>
              <a:t>هي جملة اسمية لأنها بدأت باسم فالجبال اسم وليس فعل </a:t>
            </a:r>
          </a:p>
        </p:txBody>
      </p:sp>
      <p:pic>
        <p:nvPicPr>
          <p:cNvPr id="10" name="صورة 9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291830EF-BC87-F9AF-CA70-D53145897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55"/>
          <a:stretch/>
        </p:blipFill>
        <p:spPr>
          <a:xfrm>
            <a:off x="10458529" y="3779088"/>
            <a:ext cx="649184" cy="83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82F96F-2569-8E14-A224-E1DE326C9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اضبط بالشكل أواخر الكلمات التي تحتها خط : 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67B24C4-58F3-8E6A-3567-CA82C0A6D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7894" y="1825625"/>
            <a:ext cx="814590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OM" sz="6000" u="sng" dirty="0"/>
              <a:t>الإسلام</a:t>
            </a:r>
            <a:r>
              <a:rPr lang="ar-OM" sz="6000" dirty="0"/>
              <a:t> دينُ الرحمةِ . </a:t>
            </a:r>
          </a:p>
          <a:p>
            <a:pPr marL="0" indent="0">
              <a:buNone/>
            </a:pPr>
            <a:r>
              <a:rPr lang="ar-OM" sz="6000" dirty="0"/>
              <a:t>المدرسةُ </a:t>
            </a:r>
            <a:r>
              <a:rPr lang="ar-OM" sz="6000" u="sng" dirty="0"/>
              <a:t>جميلة</a:t>
            </a:r>
            <a:r>
              <a:rPr lang="ar-OM" sz="6000" dirty="0"/>
              <a:t> .</a:t>
            </a:r>
          </a:p>
          <a:p>
            <a:pPr marL="0" indent="0">
              <a:buNone/>
            </a:pPr>
            <a:r>
              <a:rPr lang="ar-OM" sz="6000" u="sng" dirty="0"/>
              <a:t>الكتاب</a:t>
            </a:r>
            <a:r>
              <a:rPr lang="ar-OM" sz="6000" dirty="0"/>
              <a:t> مفيدٌ .</a:t>
            </a:r>
          </a:p>
          <a:p>
            <a:pPr marL="0" indent="0">
              <a:buNone/>
            </a:pPr>
            <a:r>
              <a:rPr lang="ar-OM" sz="6000" dirty="0"/>
              <a:t>السماءُ </a:t>
            </a:r>
            <a:r>
              <a:rPr lang="ar-OM" sz="6000" u="sng" dirty="0"/>
              <a:t>صافية</a:t>
            </a:r>
            <a:r>
              <a:rPr lang="ar-OM" sz="6000" dirty="0"/>
              <a:t> .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91E6E91-D42D-5B77-4216-F11792B21852}"/>
              </a:ext>
            </a:extLst>
          </p:cNvPr>
          <p:cNvSpPr txBox="1"/>
          <p:nvPr/>
        </p:nvSpPr>
        <p:spPr>
          <a:xfrm>
            <a:off x="3357798" y="1642543"/>
            <a:ext cx="2424698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الإسلامُ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DDB09B2-0B31-11B3-7524-224668B5E1AF}"/>
              </a:ext>
            </a:extLst>
          </p:cNvPr>
          <p:cNvSpPr txBox="1"/>
          <p:nvPr/>
        </p:nvSpPr>
        <p:spPr>
          <a:xfrm>
            <a:off x="3357798" y="2793143"/>
            <a:ext cx="2424698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جميلةٌ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5D64ADE-D1D4-842A-1FB0-95075BA841A2}"/>
              </a:ext>
            </a:extLst>
          </p:cNvPr>
          <p:cNvSpPr txBox="1"/>
          <p:nvPr/>
        </p:nvSpPr>
        <p:spPr>
          <a:xfrm>
            <a:off x="3357798" y="3935624"/>
            <a:ext cx="2424698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الكتابُ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179C9BB-9F0C-74A2-AEE2-89AF132B8CBB}"/>
              </a:ext>
            </a:extLst>
          </p:cNvPr>
          <p:cNvSpPr txBox="1"/>
          <p:nvPr/>
        </p:nvSpPr>
        <p:spPr>
          <a:xfrm>
            <a:off x="3357798" y="5059989"/>
            <a:ext cx="2424698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6000" dirty="0"/>
              <a:t>صافيةٌ</a:t>
            </a:r>
          </a:p>
        </p:txBody>
      </p:sp>
    </p:spTree>
    <p:extLst>
      <p:ext uri="{BB962C8B-B14F-4D97-AF65-F5344CB8AC3E}">
        <p14:creationId xmlns:p14="http://schemas.microsoft.com/office/powerpoint/2010/main" val="283152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3DC7A-865B-AB2E-3000-7E43730AB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استخرج ركني الجملتين ، ثم أعربهما إعرابا صحيحا في الجدول الآتي : 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89926DD5-0415-6873-684A-00081E5542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944134"/>
              </p:ext>
            </p:extLst>
          </p:nvPr>
        </p:nvGraphicFramePr>
        <p:xfrm>
          <a:off x="209862" y="1828937"/>
          <a:ext cx="11662348" cy="3797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282846">
                  <a:extLst>
                    <a:ext uri="{9D8B030D-6E8A-4147-A177-3AD203B41FA5}">
                      <a16:colId xmlns:a16="http://schemas.microsoft.com/office/drawing/2014/main" val="3981271802"/>
                    </a:ext>
                  </a:extLst>
                </a:gridCol>
                <a:gridCol w="4227226">
                  <a:extLst>
                    <a:ext uri="{9D8B030D-6E8A-4147-A177-3AD203B41FA5}">
                      <a16:colId xmlns:a16="http://schemas.microsoft.com/office/drawing/2014/main" val="565975291"/>
                    </a:ext>
                  </a:extLst>
                </a:gridCol>
                <a:gridCol w="4152276">
                  <a:extLst>
                    <a:ext uri="{9D8B030D-6E8A-4147-A177-3AD203B41FA5}">
                      <a16:colId xmlns:a16="http://schemas.microsoft.com/office/drawing/2014/main" val="3143378084"/>
                    </a:ext>
                  </a:extLst>
                </a:gridCol>
              </a:tblGrid>
              <a:tr h="839312"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الجملة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المبتدأ و إعرابه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OM" sz="3200" dirty="0"/>
                        <a:t>الخبر و إعرابه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24276"/>
                  </a:ext>
                </a:extLst>
              </a:tr>
              <a:tr h="1478984">
                <a:tc>
                  <a:txBody>
                    <a:bodyPr/>
                    <a:lstStyle/>
                    <a:p>
                      <a:pPr rtl="1"/>
                      <a:r>
                        <a:rPr lang="ar-OM" sz="5400" dirty="0"/>
                        <a:t>المكتبةُ ثريةٌ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21369"/>
                  </a:ext>
                </a:extLst>
              </a:tr>
              <a:tr h="1478984">
                <a:tc>
                  <a:txBody>
                    <a:bodyPr/>
                    <a:lstStyle/>
                    <a:p>
                      <a:pPr rtl="1"/>
                      <a:r>
                        <a:rPr lang="ar-OM" dirty="0"/>
                        <a:t> </a:t>
                      </a:r>
                      <a:r>
                        <a:rPr lang="ar-OM" sz="5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الغاباتُ جميلةٌ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082305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A47C90DC-6481-780C-2BAF-C2BF0BD9CD71}"/>
              </a:ext>
            </a:extLst>
          </p:cNvPr>
          <p:cNvSpPr txBox="1"/>
          <p:nvPr/>
        </p:nvSpPr>
        <p:spPr>
          <a:xfrm>
            <a:off x="4452079" y="3350302"/>
            <a:ext cx="4126001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ar-OM" sz="2800" dirty="0"/>
              <a:t>مبتدأ مرفوع و علامة رفعه الضمة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9A32C1C-9F39-F193-4C6A-43AB42BCA0A5}"/>
              </a:ext>
            </a:extLst>
          </p:cNvPr>
          <p:cNvSpPr txBox="1"/>
          <p:nvPr/>
        </p:nvSpPr>
        <p:spPr>
          <a:xfrm>
            <a:off x="209862" y="3410262"/>
            <a:ext cx="407732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ar-OM" sz="2800" dirty="0"/>
              <a:t>خبر مرفوع و علامة رفعه الضمة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5F1B20B-12C9-8E30-3BFD-1364D7A9C254}"/>
              </a:ext>
            </a:extLst>
          </p:cNvPr>
          <p:cNvSpPr txBox="1"/>
          <p:nvPr/>
        </p:nvSpPr>
        <p:spPr>
          <a:xfrm>
            <a:off x="4562007" y="4941620"/>
            <a:ext cx="4126001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ar-OM" sz="2800" dirty="0"/>
              <a:t>مبتدأ مرفوع و علامة رفعه الضمة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6675175-EA8C-F934-C579-010C640D8C11}"/>
              </a:ext>
            </a:extLst>
          </p:cNvPr>
          <p:cNvSpPr txBox="1"/>
          <p:nvPr/>
        </p:nvSpPr>
        <p:spPr>
          <a:xfrm>
            <a:off x="319790" y="5001580"/>
            <a:ext cx="407732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ar-OM" sz="2800" dirty="0"/>
              <a:t>خبر مرفوع و علامة رفعه الضمة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328F68-4D5B-B87F-D98E-50B130FBAD78}"/>
              </a:ext>
            </a:extLst>
          </p:cNvPr>
          <p:cNvSpPr txBox="1"/>
          <p:nvPr/>
        </p:nvSpPr>
        <p:spPr>
          <a:xfrm>
            <a:off x="6550702" y="2702027"/>
            <a:ext cx="1862487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2800" dirty="0"/>
              <a:t>المكتبة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8D73F20-C92C-F0AB-96DD-9880E021667B}"/>
              </a:ext>
            </a:extLst>
          </p:cNvPr>
          <p:cNvSpPr txBox="1"/>
          <p:nvPr/>
        </p:nvSpPr>
        <p:spPr>
          <a:xfrm>
            <a:off x="3091681" y="2761987"/>
            <a:ext cx="103061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ar-OM" sz="2800" dirty="0"/>
              <a:t>ثرية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2CA4C58-BB63-F6D2-EF70-7EF391FB774E}"/>
              </a:ext>
            </a:extLst>
          </p:cNvPr>
          <p:cNvSpPr txBox="1"/>
          <p:nvPr/>
        </p:nvSpPr>
        <p:spPr>
          <a:xfrm>
            <a:off x="6223417" y="4323278"/>
            <a:ext cx="1862487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OM" sz="2800" dirty="0"/>
              <a:t>الغابات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1F65EE8-5BA7-618E-1F5D-5929822FEF02}"/>
              </a:ext>
            </a:extLst>
          </p:cNvPr>
          <p:cNvSpPr txBox="1"/>
          <p:nvPr/>
        </p:nvSpPr>
        <p:spPr>
          <a:xfrm>
            <a:off x="2764396" y="4383238"/>
            <a:ext cx="1030616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ar-OM" sz="2800" dirty="0"/>
              <a:t>جميلة</a:t>
            </a:r>
          </a:p>
        </p:txBody>
      </p:sp>
    </p:spTree>
    <p:extLst>
      <p:ext uri="{BB962C8B-B14F-4D97-AF65-F5344CB8AC3E}">
        <p14:creationId xmlns:p14="http://schemas.microsoft.com/office/powerpoint/2010/main" val="170540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