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70" r:id="rId6"/>
    <p:sldId id="271" r:id="rId7"/>
    <p:sldId id="272" r:id="rId8"/>
    <p:sldId id="260" r:id="rId9"/>
    <p:sldId id="275" r:id="rId10"/>
    <p:sldId id="268" r:id="rId11"/>
    <p:sldId id="274" r:id="rId12"/>
    <p:sldId id="261" r:id="rId13"/>
    <p:sldId id="263" r:id="rId14"/>
    <p:sldId id="264" r:id="rId15"/>
    <p:sldId id="259" r:id="rId16"/>
    <p:sldId id="266" r:id="rId17"/>
    <p:sldId id="267" r:id="rId18"/>
    <p:sldId id="262" r:id="rId19"/>
    <p:sldId id="265" r:id="rId20"/>
    <p:sldId id="276" r:id="rId21"/>
    <p:sldId id="277" r:id="rId22"/>
  </p:sldIdLst>
  <p:sldSz cx="9144000" cy="6858000" type="screen4x3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02D1D7-960D-4C12-9A0A-4E5C4D736810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809F18-28FF-41E6-8097-9EA122BE20D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300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4187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2096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296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013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0338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4586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690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7872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4205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7377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964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0346-DCC1-4DA1-86DC-B24C54C75A34}" type="datetimeFigureOut">
              <a:rPr lang="ar-OM" smtClean="0"/>
              <a:t>21/04/1441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CC4F-6EDB-4FE9-907A-81E03BE2207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4318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19183" y="260648"/>
            <a:ext cx="82089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مخترع تدريج درجة الحرارة</a:t>
            </a:r>
            <a:endParaRPr lang="ar-OM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49203" y="5873012"/>
            <a:ext cx="21488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 smtClean="0"/>
              <a:t>حنان السعيدية</a:t>
            </a:r>
            <a:endParaRPr lang="ar-OM" sz="28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1" y="1412776"/>
            <a:ext cx="66247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2488"/>
            <a:ext cx="8839200" cy="4414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0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97" y="260646"/>
            <a:ext cx="1314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483768" y="5089570"/>
            <a:ext cx="496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6464" t="12051" b="68507"/>
          <a:stretch/>
        </p:blipFill>
        <p:spPr bwMode="auto">
          <a:xfrm>
            <a:off x="1187624" y="836712"/>
            <a:ext cx="6969423" cy="115557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7282" t="31493" r="-1" b="54660"/>
          <a:stretch/>
        </p:blipFill>
        <p:spPr bwMode="auto">
          <a:xfrm>
            <a:off x="4116748" y="2760360"/>
            <a:ext cx="4544356" cy="8229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3568" t="44827" r="-1" b="49103"/>
          <a:stretch/>
        </p:blipFill>
        <p:spPr bwMode="auto">
          <a:xfrm>
            <a:off x="5410201" y="4509120"/>
            <a:ext cx="3140546" cy="4505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064099" y="2052474"/>
            <a:ext cx="477085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لجعل استقصاءاتهم أكثر دقة</a:t>
            </a:r>
            <a:endParaRPr kumimoji="0" lang="ar-OM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3715" y="3717032"/>
            <a:ext cx="813690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(0</a:t>
            </a:r>
            <a:r>
              <a:rPr lang="ar-OM" sz="3600" b="1" kern="0" dirty="0" smtClean="0"/>
              <a:t>)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درجة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غليان الماء</a:t>
            </a:r>
            <a:r>
              <a:rPr kumimoji="0" lang="ar-OM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،(100)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درجة انصهار الثلج</a:t>
            </a:r>
            <a:endParaRPr kumimoji="0" lang="ar-OM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895209" y="5091961"/>
            <a:ext cx="5054589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عكس القيمتين</a:t>
            </a:r>
            <a:endParaRPr kumimoji="0" lang="ar-OM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4000" b="1" kern="0" dirty="0" smtClean="0"/>
              <a:t>غليان (100) ، انصهار(0) </a:t>
            </a:r>
            <a:r>
              <a:rPr kumimoji="0" lang="ar-QA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ar-OM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47" y="246972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5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036" t="50897" b="41071"/>
          <a:stretch/>
        </p:blipFill>
        <p:spPr bwMode="auto">
          <a:xfrm>
            <a:off x="4183008" y="445506"/>
            <a:ext cx="4220692" cy="47739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464" t="58160" b="34660"/>
          <a:stretch/>
        </p:blipFill>
        <p:spPr bwMode="auto">
          <a:xfrm>
            <a:off x="3958066" y="2127528"/>
            <a:ext cx="4614863" cy="4267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547664" y="1156207"/>
            <a:ext cx="63184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لقياس درجات حرارة الأشياء الباردة جدًا</a:t>
            </a:r>
            <a:endParaRPr kumimoji="0" lang="ar-OM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7944" y="2727692"/>
            <a:ext cx="85863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درجة الحرارة التي لا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تتحرك فيها الجزيئات 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ابدا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ويتجمد</a:t>
            </a:r>
            <a:r>
              <a:rPr kumimoji="0" lang="ar-OM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عندها كل شيء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حتى الهواء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7943" y="5282981"/>
            <a:ext cx="877539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مقدار 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الفرق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بين درجتي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تجمد الماء ودرجة الغليان وهو 100˚</a:t>
            </a:r>
            <a:endParaRPr kumimoji="0" lang="ar-OM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918711" y="4400960"/>
            <a:ext cx="6722840" cy="605832"/>
            <a:chOff x="1908839" y="3450968"/>
            <a:chExt cx="6722840" cy="60583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6464" t="64817" b="28255"/>
            <a:stretch/>
          </p:blipFill>
          <p:spPr bwMode="auto">
            <a:xfrm>
              <a:off x="4016816" y="3450968"/>
              <a:ext cx="4614863" cy="60583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5987" t="71745" r="7317" b="21327"/>
            <a:stretch/>
          </p:blipFill>
          <p:spPr bwMode="auto">
            <a:xfrm>
              <a:off x="1908839" y="3645024"/>
              <a:ext cx="2301241" cy="411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524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464" t="84615"/>
          <a:stretch/>
        </p:blipFill>
        <p:spPr bwMode="auto">
          <a:xfrm>
            <a:off x="3491881" y="3789040"/>
            <a:ext cx="5062502" cy="914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1484784"/>
            <a:ext cx="8775399" cy="1865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يبدأ مقياس سيلزيوس من 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0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درجة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تجمد</a:t>
            </a:r>
            <a:r>
              <a:rPr kumimoji="0" lang="ar-OM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الماء</a:t>
            </a:r>
            <a:endParaRPr kumimoji="0" lang="ar-DZ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يبدأ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مقياس كلفن عند درجة الحرارة التي تخلو</a:t>
            </a:r>
            <a:r>
              <a:rPr kumimoji="0" lang="ar-OM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فيها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الجزيئات من أي طاقة ولا يمكنها</a:t>
            </a:r>
            <a:r>
              <a:rPr kumimoji="0" lang="ar-Q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ar-DZ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الاهتزاز</a:t>
            </a:r>
            <a:endParaRPr kumimoji="0" lang="ar-OM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464" t="78417" b="15384"/>
          <a:stretch/>
        </p:blipFill>
        <p:spPr bwMode="auto">
          <a:xfrm>
            <a:off x="3923928" y="908720"/>
            <a:ext cx="4614863" cy="36842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79512" y="5157192"/>
            <a:ext cx="87753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سيلزيوس </a:t>
            </a:r>
            <a:r>
              <a:rPr lang="ar-OM" sz="3200" b="1" kern="0" dirty="0" smtClean="0"/>
              <a:t>، </a:t>
            </a:r>
            <a:r>
              <a:rPr lang="ar-OM" sz="3200" b="1" kern="0" dirty="0" err="1" smtClean="0"/>
              <a:t>لانه</a:t>
            </a:r>
            <a:r>
              <a:rPr lang="ar-OM" sz="3200" b="1" kern="0" dirty="0" smtClean="0"/>
              <a:t> يبدأ من 0 وينتهي بـ100 فهو سهل الاستخدام</a:t>
            </a:r>
            <a:endParaRPr kumimoji="0" lang="ar-OM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68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70076" y="3044198"/>
            <a:ext cx="41741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400" b="1" dirty="0" smtClean="0"/>
              <a:t>حل تحدث عن في كتاب الطالب صـ55</a:t>
            </a:r>
            <a:endParaRPr lang="ar-OM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3568" y="3933055"/>
            <a:ext cx="784887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OM" sz="4000" b="1" dirty="0" smtClean="0"/>
              <a:t>لان مقياس </a:t>
            </a:r>
            <a:r>
              <a:rPr lang="ar-OM" sz="4000" b="1" dirty="0" err="1" smtClean="0"/>
              <a:t>سيلزيوس</a:t>
            </a:r>
            <a:r>
              <a:rPr lang="ar-OM" sz="4000" b="1" dirty="0" smtClean="0"/>
              <a:t> مبني على القيمتين صفر و مائه</a:t>
            </a:r>
            <a:endParaRPr lang="ar-OM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92" y="260648"/>
            <a:ext cx="4606964" cy="2577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cxnSp>
        <p:nvCxnSpPr>
          <p:cNvPr id="3" name="رابط مستقيم 2"/>
          <p:cNvCxnSpPr/>
          <p:nvPr/>
        </p:nvCxnSpPr>
        <p:spPr>
          <a:xfrm flipH="1">
            <a:off x="2915816" y="3429000"/>
            <a:ext cx="3024336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2915816" y="4725144"/>
            <a:ext cx="3024336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 flipV="1">
            <a:off x="2915816" y="3645024"/>
            <a:ext cx="3024336" cy="23042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2750"/>
            <a:ext cx="916681" cy="5356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4148"/>
            <a:ext cx="916681" cy="504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916681" cy="584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3"/>
          <a:stretch/>
        </p:blipFill>
        <p:spPr bwMode="auto">
          <a:xfrm>
            <a:off x="262136" y="2342406"/>
            <a:ext cx="2005608" cy="428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7" y="6146105"/>
            <a:ext cx="1977182" cy="4832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b="69001"/>
          <a:stretch/>
        </p:blipFill>
        <p:spPr bwMode="auto">
          <a:xfrm>
            <a:off x="3491880" y="279914"/>
            <a:ext cx="2516832" cy="556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30938" r="18726" b="29062"/>
          <a:stretch/>
        </p:blipFill>
        <p:spPr bwMode="auto">
          <a:xfrm>
            <a:off x="755576" y="62068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جه ضاحك 1"/>
          <p:cNvSpPr/>
          <p:nvPr/>
        </p:nvSpPr>
        <p:spPr>
          <a:xfrm>
            <a:off x="3563888" y="4363184"/>
            <a:ext cx="432048" cy="43204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4" name="وجه ضاحك 3"/>
          <p:cNvSpPr/>
          <p:nvPr/>
        </p:nvSpPr>
        <p:spPr>
          <a:xfrm>
            <a:off x="3563888" y="5373216"/>
            <a:ext cx="432048" cy="43204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5" name="وجه ضاحك 4"/>
          <p:cNvSpPr/>
          <p:nvPr/>
        </p:nvSpPr>
        <p:spPr>
          <a:xfrm>
            <a:off x="2598088" y="4831784"/>
            <a:ext cx="432048" cy="4320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685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1581150" cy="1119336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2195736" y="188640"/>
            <a:ext cx="3456384" cy="1119336"/>
          </a:xfrm>
          <a:prstGeom prst="cloudCallout">
            <a:avLst>
              <a:gd name="adj1" fmla="val 57274"/>
              <a:gd name="adj2" fmla="val 430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استطيع ان </a:t>
            </a:r>
            <a:endParaRPr lang="ar-OM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9"/>
          <a:stretch/>
        </p:blipFill>
        <p:spPr bwMode="auto">
          <a:xfrm>
            <a:off x="2198400" y="2598048"/>
            <a:ext cx="4849306" cy="1983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28125" r="17145" b="10000"/>
          <a:stretch/>
        </p:blipFill>
        <p:spPr bwMode="auto">
          <a:xfrm>
            <a:off x="467544" y="620688"/>
            <a:ext cx="8208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516216" y="5173771"/>
            <a:ext cx="165618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120 F</a:t>
            </a:r>
            <a:endParaRPr lang="ar-OM" sz="4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35896" y="5145603"/>
            <a:ext cx="15841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35 C</a:t>
            </a:r>
            <a:endParaRPr lang="ar-OM" sz="4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71600" y="5145603"/>
            <a:ext cx="165618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0 F</a:t>
            </a:r>
            <a:endParaRPr lang="ar-OM" sz="4000" b="1" dirty="0"/>
          </a:p>
        </p:txBody>
      </p:sp>
    </p:spTree>
    <p:extLst>
      <p:ext uri="{BB962C8B-B14F-4D97-AF65-F5344CB8AC3E}">
        <p14:creationId xmlns:p14="http://schemas.microsoft.com/office/powerpoint/2010/main" val="22327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 t="27812" r="16969" b="15001"/>
          <a:stretch/>
        </p:blipFill>
        <p:spPr bwMode="auto">
          <a:xfrm>
            <a:off x="467544" y="332656"/>
            <a:ext cx="80648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300192" y="3717032"/>
            <a:ext cx="12241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32</a:t>
            </a:r>
            <a:endParaRPr lang="ar-OM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318056" y="1242120"/>
            <a:ext cx="12241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/>
              <a:t>212</a:t>
            </a:r>
            <a:endParaRPr lang="ar-OM" sz="4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211960" y="3717032"/>
            <a:ext cx="12241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0</a:t>
            </a:r>
            <a:endParaRPr lang="ar-OM" sz="48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144456" y="1242120"/>
            <a:ext cx="12241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/>
              <a:t>100</a:t>
            </a:r>
            <a:endParaRPr lang="ar-OM" sz="4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970856" y="1242120"/>
            <a:ext cx="12241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4800" b="1" dirty="0" smtClean="0"/>
              <a:t>373</a:t>
            </a:r>
            <a:endParaRPr lang="ar-OM" sz="4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970856" y="3704282"/>
            <a:ext cx="12241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273</a:t>
            </a:r>
            <a:endParaRPr lang="ar-OM" sz="4800" b="1" dirty="0"/>
          </a:p>
        </p:txBody>
      </p:sp>
    </p:spTree>
    <p:extLst>
      <p:ext uri="{BB962C8B-B14F-4D97-AF65-F5344CB8AC3E}">
        <p14:creationId xmlns:p14="http://schemas.microsoft.com/office/powerpoint/2010/main" val="20046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860032" y="620688"/>
            <a:ext cx="401074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200" b="1" dirty="0" smtClean="0">
                <a:solidFill>
                  <a:srgbClr val="FF0000"/>
                </a:solidFill>
              </a:rPr>
              <a:t>المناقشة :</a:t>
            </a:r>
            <a:endParaRPr lang="ar-OM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1707682"/>
            <a:ext cx="7056784" cy="2175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4000" b="1" dirty="0" smtClean="0"/>
              <a:t>حل أسئلة كتاب الطالب صفحة55</a:t>
            </a:r>
            <a:endParaRPr lang="ar-OM" sz="40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4811847" y="3882752"/>
            <a:ext cx="401074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200" b="1" dirty="0" smtClean="0">
                <a:solidFill>
                  <a:srgbClr val="FF0000"/>
                </a:solidFill>
              </a:rPr>
              <a:t>الواجب :</a:t>
            </a:r>
            <a:endParaRPr lang="ar-OM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9762" y="4797152"/>
            <a:ext cx="7891919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4000" b="1" dirty="0" smtClean="0"/>
              <a:t>  تمرين(3-9) في كتاب النشاط صفحة35</a:t>
            </a:r>
            <a:endParaRPr lang="ar-OM" sz="4000" b="1" dirty="0"/>
          </a:p>
        </p:txBody>
      </p:sp>
    </p:spTree>
    <p:extLst>
      <p:ext uri="{BB962C8B-B14F-4D97-AF65-F5344CB8AC3E}">
        <p14:creationId xmlns:p14="http://schemas.microsoft.com/office/powerpoint/2010/main" val="24963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"/>
          <a:stretch/>
        </p:blipFill>
        <p:spPr>
          <a:xfrm>
            <a:off x="899592" y="1628800"/>
            <a:ext cx="7560840" cy="487275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11660" y="260646"/>
            <a:ext cx="63367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في ماذا تستخدم هذه الاجهزة في اعتقادك؟</a:t>
            </a:r>
            <a:endParaRPr lang="ar-OM" sz="3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59732" y="1052736"/>
            <a:ext cx="50405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ماهي  الوحدة المستخدمة للقياس؟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21565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68" t="11462" r="70524" b="7308"/>
          <a:stretch/>
        </p:blipFill>
        <p:spPr bwMode="auto">
          <a:xfrm>
            <a:off x="285407" y="363944"/>
            <a:ext cx="2331721" cy="40233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3455876" y="1268760"/>
            <a:ext cx="44644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600" b="1" dirty="0" smtClean="0"/>
              <a:t>مخترع أول ميزان حرارة</a:t>
            </a:r>
            <a:endParaRPr lang="ar-OM" sz="36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987824" y="2375624"/>
            <a:ext cx="540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أبرد درجة توصل لها  عن طريق خلط مواد معينه : درجة الصفر</a:t>
            </a:r>
            <a:endParaRPr lang="ar-OM" sz="3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648672" y="4077072"/>
            <a:ext cx="288032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يتجمد الماء ويصبح ثلجاً عند  32 </a:t>
            </a:r>
            <a:r>
              <a:rPr lang="en-US" sz="3200" b="1" dirty="0" smtClean="0"/>
              <a:t>F</a:t>
            </a:r>
            <a:r>
              <a:rPr lang="ar-OM" sz="3200" b="1" dirty="0" smtClean="0"/>
              <a:t> </a:t>
            </a:r>
            <a:endParaRPr lang="ar-OM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987824" y="4107160"/>
            <a:ext cx="223224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يغلي الماء عند 212</a:t>
            </a:r>
            <a:r>
              <a:rPr lang="en-US" sz="3200" b="1" dirty="0" smtClean="0"/>
              <a:t>F</a:t>
            </a:r>
            <a:endParaRPr lang="ar-OM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16324" y="5627488"/>
            <a:ext cx="626469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يستخدم الى الان في بعض الدول مثل أمريكا</a:t>
            </a:r>
            <a:endParaRPr lang="ar-OM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6021" b="86385"/>
          <a:stretch/>
        </p:blipFill>
        <p:spPr bwMode="auto">
          <a:xfrm>
            <a:off x="3746543" y="278264"/>
            <a:ext cx="3883161" cy="6743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5738" t="88610" r="1"/>
          <a:stretch/>
        </p:blipFill>
        <p:spPr bwMode="auto">
          <a:xfrm>
            <a:off x="1626820" y="5867400"/>
            <a:ext cx="5674167" cy="5429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633" r="69676" b="16434"/>
          <a:stretch/>
        </p:blipFill>
        <p:spPr bwMode="auto">
          <a:xfrm>
            <a:off x="179511" y="166286"/>
            <a:ext cx="2304257" cy="283066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3463" b="87367"/>
          <a:stretch/>
        </p:blipFill>
        <p:spPr bwMode="auto">
          <a:xfrm>
            <a:off x="4039061" y="186760"/>
            <a:ext cx="3226118" cy="7219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483768" y="1280676"/>
            <a:ext cx="63944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البداية : قدم تدريج من درجة الصفر الى 100</a:t>
            </a:r>
            <a:endParaRPr lang="ar-OM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84168" y="1988840"/>
            <a:ext cx="23762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الغليان : صفر</a:t>
            </a:r>
            <a:endParaRPr lang="ar-OM" sz="32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987824" y="1988840"/>
            <a:ext cx="24625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600" b="1" dirty="0" smtClean="0"/>
              <a:t>التجمد :100 </a:t>
            </a:r>
            <a:endParaRPr lang="ar-OM" sz="3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65731" y="3205529"/>
            <a:ext cx="86125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400" b="1" dirty="0" smtClean="0"/>
              <a:t>أخبره العلماء :انه من الغريب ان تكون الاشياء الساخنة عند درجة حرارة أقل من الاشياء الباردة لذلك عكس التدريج بشكل التالي :</a:t>
            </a:r>
            <a:endParaRPr lang="ar-OM" sz="24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9512" y="4075006"/>
            <a:ext cx="4154671" cy="7620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/>
              <a:t>درجة انصهار الثلج : صفر درجة سيليزية</a:t>
            </a:r>
            <a:endParaRPr lang="ar-OM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644008" y="4075006"/>
            <a:ext cx="3816424" cy="762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/>
              <a:t>درجة غليان الماء: 100درجة سيليزية</a:t>
            </a:r>
            <a:endParaRPr lang="ar-OM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496" t="79018" r="26464" b="10751"/>
          <a:stretch/>
        </p:blipFill>
        <p:spPr bwMode="auto">
          <a:xfrm>
            <a:off x="2652779" y="5122520"/>
            <a:ext cx="3800351" cy="48768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7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86027"/>
          <a:stretch/>
        </p:blipFill>
        <p:spPr bwMode="auto">
          <a:xfrm>
            <a:off x="3435872" y="53340"/>
            <a:ext cx="4429125" cy="77724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397" r="72710" b="18356"/>
          <a:stretch/>
        </p:blipFill>
        <p:spPr bwMode="auto">
          <a:xfrm>
            <a:off x="323528" y="260648"/>
            <a:ext cx="2417445" cy="413004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pSp>
        <p:nvGrpSpPr>
          <p:cNvPr id="10" name="مجموعة 9"/>
          <p:cNvGrpSpPr/>
          <p:nvPr/>
        </p:nvGrpSpPr>
        <p:grpSpPr>
          <a:xfrm>
            <a:off x="1017518" y="5661248"/>
            <a:ext cx="6613530" cy="868680"/>
            <a:chOff x="1006470" y="5425440"/>
            <a:chExt cx="6613530" cy="8686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0839" t="84384"/>
            <a:stretch/>
          </p:blipFill>
          <p:spPr bwMode="auto">
            <a:xfrm>
              <a:off x="1006470" y="5425440"/>
              <a:ext cx="3469005" cy="8686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9330" t="72054" r="35171" b="13425"/>
            <a:stretch/>
          </p:blipFill>
          <p:spPr bwMode="auto">
            <a:xfrm>
              <a:off x="4475475" y="5425440"/>
              <a:ext cx="3144525" cy="8686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633" t="72054" b="13425"/>
          <a:stretch/>
        </p:blipFill>
        <p:spPr bwMode="auto">
          <a:xfrm>
            <a:off x="3759904" y="4103648"/>
            <a:ext cx="1006896" cy="71590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330" t="61507" r="39850" b="27199"/>
          <a:stretch/>
        </p:blipFill>
        <p:spPr bwMode="auto">
          <a:xfrm>
            <a:off x="5035995" y="4101440"/>
            <a:ext cx="2730187" cy="71811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2740972" y="1052736"/>
            <a:ext cx="6151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600" b="1" dirty="0" smtClean="0"/>
              <a:t>اخترع تدريج لقياس الاشياء </a:t>
            </a:r>
            <a:r>
              <a:rPr lang="ar-OM" sz="3600" b="1" dirty="0" smtClean="0">
                <a:solidFill>
                  <a:srgbClr val="FF0000"/>
                </a:solidFill>
              </a:rPr>
              <a:t>الباردة جدا </a:t>
            </a:r>
            <a:r>
              <a:rPr lang="ar-OM" sz="3600" b="1" dirty="0" smtClean="0"/>
              <a:t>بحيث تكون صلبة ومتجمدة </a:t>
            </a:r>
          </a:p>
          <a:p>
            <a:pPr algn="ctr"/>
            <a:r>
              <a:rPr lang="ar-OM" sz="3600" b="1" dirty="0" smtClean="0"/>
              <a:t>( </a:t>
            </a:r>
            <a:r>
              <a:rPr lang="ar-OM" sz="3600" b="1" u="sng" dirty="0" smtClean="0"/>
              <a:t>الجزيئات لا تتحرك أبداً</a:t>
            </a:r>
            <a:r>
              <a:rPr lang="ar-OM" sz="3600" b="1" dirty="0" smtClean="0"/>
              <a:t>)</a:t>
            </a:r>
          </a:p>
          <a:p>
            <a:pPr algn="ctr"/>
            <a:r>
              <a:rPr lang="ar-OM" sz="3600" b="1" dirty="0" smtClean="0"/>
              <a:t>وهي تشير إلى الصفر على مقياس كلفن </a:t>
            </a:r>
            <a:endParaRPr lang="ar-OM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656486" y="3402693"/>
            <a:ext cx="43204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 smtClean="0"/>
              <a:t>أطلق عليها : الصفر المطلق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41795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72" y="620688"/>
            <a:ext cx="3254856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4451844"/>
            <a:ext cx="2923612" cy="22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/>
          <a:stretch/>
        </p:blipFill>
        <p:spPr>
          <a:xfrm>
            <a:off x="395536" y="653088"/>
            <a:ext cx="83811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2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274</Words>
  <Application>Microsoft Office PowerPoint</Application>
  <PresentationFormat>عرض على الشاشة (3:4)‏</PresentationFormat>
  <Paragraphs>45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69</cp:revision>
  <dcterms:created xsi:type="dcterms:W3CDTF">2019-10-04T06:38:48Z</dcterms:created>
  <dcterms:modified xsi:type="dcterms:W3CDTF">2019-12-18T06:26:22Z</dcterms:modified>
</cp:coreProperties>
</file>