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15.png"/><Relationship Id="rId6" Type="http://schemas.openxmlformats.org/officeDocument/2006/relationships/image" Target="../media/image13.png"/><Relationship Id="rId7" Type="http://schemas.openxmlformats.org/officeDocument/2006/relationships/image" Target="../media/image8.png"/><Relationship Id="rId8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3440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1789583" y="1264985"/>
            <a:ext cx="7726955" cy="9594302"/>
          </a:xfrm>
          <a:custGeom>
            <a:rect b="b" l="l" r="r" t="t"/>
            <a:pathLst>
              <a:path extrusionOk="0" h="9594302" w="7726955">
                <a:moveTo>
                  <a:pt x="0" y="0"/>
                </a:moveTo>
                <a:lnTo>
                  <a:pt x="7726954" y="0"/>
                </a:lnTo>
                <a:lnTo>
                  <a:pt x="7726954" y="9594303"/>
                </a:lnTo>
                <a:lnTo>
                  <a:pt x="0" y="95943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5" name="Google Shape;85;p1"/>
          <p:cNvGrpSpPr/>
          <p:nvPr/>
        </p:nvGrpSpPr>
        <p:grpSpPr>
          <a:xfrm>
            <a:off x="5465281" y="3477146"/>
            <a:ext cx="13849871" cy="3786035"/>
            <a:chOff x="0" y="-38100"/>
            <a:chExt cx="3647703" cy="997145"/>
          </a:xfrm>
        </p:grpSpPr>
        <p:sp>
          <p:nvSpPr>
            <p:cNvPr id="86" name="Google Shape;86;p1"/>
            <p:cNvSpPr/>
            <p:nvPr/>
          </p:nvSpPr>
          <p:spPr>
            <a:xfrm>
              <a:off x="0" y="0"/>
              <a:ext cx="3647703" cy="959045"/>
            </a:xfrm>
            <a:custGeom>
              <a:rect b="b" l="l" r="r" t="t"/>
              <a:pathLst>
                <a:path extrusionOk="0" h="959045" w="3647703">
                  <a:moveTo>
                    <a:pt x="0" y="0"/>
                  </a:moveTo>
                  <a:lnTo>
                    <a:pt x="3647703" y="0"/>
                  </a:lnTo>
                  <a:lnTo>
                    <a:pt x="3647703" y="959045"/>
                  </a:lnTo>
                  <a:lnTo>
                    <a:pt x="0" y="959045"/>
                  </a:lnTo>
                  <a:lnTo>
                    <a:pt x="0" y="0"/>
                  </a:lnTo>
                </a:path>
              </a:pathLst>
            </a:custGeom>
            <a:solidFill>
              <a:srgbClr val="F2C275"/>
            </a:solidFill>
            <a:ln>
              <a:noFill/>
            </a:ln>
          </p:spPr>
        </p:sp>
        <p:sp>
          <p:nvSpPr>
            <p:cNvPr id="87" name="Google Shape;87;p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1"/>
          <p:cNvSpPr/>
          <p:nvPr/>
        </p:nvSpPr>
        <p:spPr>
          <a:xfrm>
            <a:off x="1286370" y="3352165"/>
            <a:ext cx="5110039" cy="6344292"/>
          </a:xfrm>
          <a:custGeom>
            <a:rect b="b" l="l" r="r" t="t"/>
            <a:pathLst>
              <a:path extrusionOk="0" h="6344292" w="5110039">
                <a:moveTo>
                  <a:pt x="0" y="0"/>
                </a:moveTo>
                <a:lnTo>
                  <a:pt x="5110039" y="0"/>
                </a:lnTo>
                <a:lnTo>
                  <a:pt x="5110039" y="6344292"/>
                </a:lnTo>
                <a:lnTo>
                  <a:pt x="0" y="63442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9" name="Google Shape;89;p1"/>
          <p:cNvGrpSpPr/>
          <p:nvPr/>
        </p:nvGrpSpPr>
        <p:grpSpPr>
          <a:xfrm>
            <a:off x="0" y="9789895"/>
            <a:ext cx="19146330" cy="3230752"/>
            <a:chOff x="0" y="-38100"/>
            <a:chExt cx="5042655" cy="850900"/>
          </a:xfrm>
        </p:grpSpPr>
        <p:sp>
          <p:nvSpPr>
            <p:cNvPr id="90" name="Google Shape;90;p1"/>
            <p:cNvSpPr/>
            <p:nvPr/>
          </p:nvSpPr>
          <p:spPr>
            <a:xfrm>
              <a:off x="0" y="0"/>
              <a:ext cx="5042655" cy="92825"/>
            </a:xfrm>
            <a:custGeom>
              <a:rect b="b" l="l" r="r" t="t"/>
              <a:pathLst>
                <a:path extrusionOk="0" h="92825" w="5042655">
                  <a:moveTo>
                    <a:pt x="0" y="0"/>
                  </a:moveTo>
                  <a:lnTo>
                    <a:pt x="5042655" y="0"/>
                  </a:lnTo>
                  <a:lnTo>
                    <a:pt x="5042655" y="92825"/>
                  </a:lnTo>
                  <a:lnTo>
                    <a:pt x="0" y="92825"/>
                  </a:lnTo>
                  <a:lnTo>
                    <a:pt x="0" y="0"/>
                  </a:lnTo>
                </a:path>
              </a:pathLst>
            </a:custGeom>
            <a:solidFill>
              <a:srgbClr val="D87255"/>
            </a:solidFill>
            <a:ln>
              <a:noFill/>
            </a:ln>
          </p:spPr>
        </p:sp>
        <p:sp>
          <p:nvSpPr>
            <p:cNvPr id="91" name="Google Shape;91;p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" name="Google Shape;92;p1"/>
          <p:cNvSpPr/>
          <p:nvPr/>
        </p:nvSpPr>
        <p:spPr>
          <a:xfrm>
            <a:off x="15431722" y="3621807"/>
            <a:ext cx="2932650" cy="3641374"/>
          </a:xfrm>
          <a:custGeom>
            <a:rect b="b" l="l" r="r" t="t"/>
            <a:pathLst>
              <a:path extrusionOk="0" h="3641374" w="2932650">
                <a:moveTo>
                  <a:pt x="0" y="0"/>
                </a:moveTo>
                <a:lnTo>
                  <a:pt x="2932650" y="0"/>
                </a:lnTo>
                <a:lnTo>
                  <a:pt x="2932650" y="3641374"/>
                </a:lnTo>
                <a:lnTo>
                  <a:pt x="0" y="36413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"/>
          <p:cNvSpPr txBox="1"/>
          <p:nvPr/>
        </p:nvSpPr>
        <p:spPr>
          <a:xfrm>
            <a:off x="6698064" y="4672826"/>
            <a:ext cx="113844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5" u="none" cap="none" strike="noStrike">
                <a:solidFill>
                  <a:srgbClr val="143440"/>
                </a:solidFill>
                <a:latin typeface="Calibri"/>
                <a:ea typeface="Calibri"/>
                <a:cs typeface="Calibri"/>
                <a:sym typeface="Calibri"/>
              </a:rPr>
              <a:t>وسائل التواصل الاجتماعي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87255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/>
          <p:nvPr/>
        </p:nvSpPr>
        <p:spPr>
          <a:xfrm>
            <a:off x="-1789583" y="1264985"/>
            <a:ext cx="7726955" cy="9594302"/>
          </a:xfrm>
          <a:custGeom>
            <a:rect b="b" l="l" r="r" t="t"/>
            <a:pathLst>
              <a:path extrusionOk="0" h="9594302" w="7726955">
                <a:moveTo>
                  <a:pt x="0" y="0"/>
                </a:moveTo>
                <a:lnTo>
                  <a:pt x="7726954" y="0"/>
                </a:lnTo>
                <a:lnTo>
                  <a:pt x="7726954" y="9594303"/>
                </a:lnTo>
                <a:lnTo>
                  <a:pt x="0" y="95943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9" name="Google Shape;99;p2"/>
          <p:cNvGrpSpPr/>
          <p:nvPr/>
        </p:nvGrpSpPr>
        <p:grpSpPr>
          <a:xfrm>
            <a:off x="0" y="9789895"/>
            <a:ext cx="19146330" cy="3230752"/>
            <a:chOff x="0" y="-38100"/>
            <a:chExt cx="5042655" cy="850900"/>
          </a:xfrm>
        </p:grpSpPr>
        <p:sp>
          <p:nvSpPr>
            <p:cNvPr id="100" name="Google Shape;100;p2"/>
            <p:cNvSpPr/>
            <p:nvPr/>
          </p:nvSpPr>
          <p:spPr>
            <a:xfrm>
              <a:off x="0" y="0"/>
              <a:ext cx="5042655" cy="92825"/>
            </a:xfrm>
            <a:custGeom>
              <a:rect b="b" l="l" r="r" t="t"/>
              <a:pathLst>
                <a:path extrusionOk="0" h="92825" w="5042655">
                  <a:moveTo>
                    <a:pt x="0" y="0"/>
                  </a:moveTo>
                  <a:lnTo>
                    <a:pt x="5042655" y="0"/>
                  </a:lnTo>
                  <a:lnTo>
                    <a:pt x="5042655" y="92825"/>
                  </a:lnTo>
                  <a:lnTo>
                    <a:pt x="0" y="92825"/>
                  </a:lnTo>
                  <a:lnTo>
                    <a:pt x="0" y="0"/>
                  </a:lnTo>
                </a:path>
              </a:pathLst>
            </a:custGeom>
            <a:solidFill>
              <a:srgbClr val="F2C275"/>
            </a:solidFill>
            <a:ln>
              <a:noFill/>
            </a:ln>
          </p:spPr>
        </p:sp>
        <p:sp>
          <p:nvSpPr>
            <p:cNvPr id="101" name="Google Shape;101;p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2" name="Google Shape;102;p2"/>
          <p:cNvSpPr txBox="1"/>
          <p:nvPr/>
        </p:nvSpPr>
        <p:spPr>
          <a:xfrm>
            <a:off x="7909756" y="2816533"/>
            <a:ext cx="10378244" cy="41642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98193" lvl="1" marL="996386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15"/>
              <a:buFont typeface="Arial"/>
              <a:buChar char="•"/>
            </a:pPr>
            <a:r>
              <a:rPr b="0" i="0" lang="en-US" sz="461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تعريف وسائل التواصل الاجتماعي </a:t>
            </a:r>
            <a:endParaRPr/>
          </a:p>
          <a:p>
            <a:pPr indent="-498193" lvl="1" marL="996386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15"/>
              <a:buFont typeface="Arial"/>
              <a:buChar char="•"/>
            </a:pPr>
            <a:r>
              <a:rPr b="0" i="0" lang="en-US" sz="461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أنواع وسائل التواصل الاجتماعي </a:t>
            </a:r>
            <a:endParaRPr/>
          </a:p>
          <a:p>
            <a:pPr indent="-498193" lvl="1" marL="996386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15"/>
              <a:buFont typeface="Arial"/>
              <a:buChar char="•"/>
            </a:pPr>
            <a:r>
              <a:rPr b="0" i="0" lang="en-US" sz="461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خصائص وسائل التواصل الاجتماعي </a:t>
            </a:r>
            <a:endParaRPr/>
          </a:p>
          <a:p>
            <a:pPr indent="-498193" lvl="1" marL="996386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15"/>
              <a:buFont typeface="Arial"/>
              <a:buChar char="•"/>
            </a:pPr>
            <a:r>
              <a:rPr b="0" i="0" lang="en-US" sz="461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مزايا وسائل التواصل الاجتماعي </a:t>
            </a:r>
            <a:endParaRPr/>
          </a:p>
          <a:p>
            <a:pPr indent="-498193" lvl="1" marL="996386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15"/>
              <a:buFont typeface="Arial"/>
              <a:buChar char="•"/>
            </a:pPr>
            <a:r>
              <a:rPr b="0" i="0" lang="en-US" sz="461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اضرار وسائل التواصل الاجتماعي </a:t>
            </a:r>
            <a:endParaRPr/>
          </a:p>
        </p:txBody>
      </p:sp>
      <p:sp>
        <p:nvSpPr>
          <p:cNvPr id="103" name="Google Shape;103;p2"/>
          <p:cNvSpPr/>
          <p:nvPr/>
        </p:nvSpPr>
        <p:spPr>
          <a:xfrm>
            <a:off x="-1234244" y="2103967"/>
            <a:ext cx="9144000" cy="7830589"/>
          </a:xfrm>
          <a:custGeom>
            <a:rect b="b" l="l" r="r" t="t"/>
            <a:pathLst>
              <a:path extrusionOk="0" h="7830589" w="9144000">
                <a:moveTo>
                  <a:pt x="0" y="0"/>
                </a:moveTo>
                <a:lnTo>
                  <a:pt x="9144000" y="0"/>
                </a:lnTo>
                <a:lnTo>
                  <a:pt x="9144000" y="7830589"/>
                </a:lnTo>
                <a:lnTo>
                  <a:pt x="0" y="78305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" name="Google Shape;104;p2"/>
          <p:cNvSpPr txBox="1"/>
          <p:nvPr/>
        </p:nvSpPr>
        <p:spPr>
          <a:xfrm>
            <a:off x="6514734" y="274031"/>
            <a:ext cx="10744566" cy="2043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890" u="none" cap="none" strike="noStrike">
                <a:solidFill>
                  <a:srgbClr val="143440"/>
                </a:solidFill>
                <a:latin typeface="Calibri"/>
                <a:ea typeface="Calibri"/>
                <a:cs typeface="Calibri"/>
                <a:sym typeface="Calibri"/>
              </a:rPr>
              <a:t>المحتوى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3440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3"/>
          <p:cNvGrpSpPr/>
          <p:nvPr/>
        </p:nvGrpSpPr>
        <p:grpSpPr>
          <a:xfrm>
            <a:off x="0" y="6027539"/>
            <a:ext cx="16034289" cy="3230761"/>
            <a:chOff x="0" y="-38100"/>
            <a:chExt cx="4223023" cy="850900"/>
          </a:xfrm>
        </p:grpSpPr>
        <p:sp>
          <p:nvSpPr>
            <p:cNvPr id="110" name="Google Shape;110;p3"/>
            <p:cNvSpPr/>
            <p:nvPr/>
          </p:nvSpPr>
          <p:spPr>
            <a:xfrm>
              <a:off x="0" y="0"/>
              <a:ext cx="4223023" cy="812800"/>
            </a:xfrm>
            <a:custGeom>
              <a:rect b="b" l="l" r="r" t="t"/>
              <a:pathLst>
                <a:path extrusionOk="0" h="812800" w="4223023">
                  <a:moveTo>
                    <a:pt x="0" y="0"/>
                  </a:moveTo>
                  <a:lnTo>
                    <a:pt x="4223023" y="0"/>
                  </a:lnTo>
                  <a:lnTo>
                    <a:pt x="4223023" y="812800"/>
                  </a:lnTo>
                  <a:lnTo>
                    <a:pt x="0" y="812800"/>
                  </a:lnTo>
                  <a:lnTo>
                    <a:pt x="0" y="0"/>
                  </a:lnTo>
                </a:path>
              </a:pathLst>
            </a:custGeom>
            <a:solidFill>
              <a:srgbClr val="78B8A6"/>
            </a:solidFill>
            <a:ln>
              <a:noFill/>
            </a:ln>
          </p:spPr>
        </p:sp>
        <p:sp>
          <p:nvSpPr>
            <p:cNvPr id="111" name="Google Shape;111;p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2" name="Google Shape;112;p3"/>
          <p:cNvSpPr/>
          <p:nvPr/>
        </p:nvSpPr>
        <p:spPr>
          <a:xfrm>
            <a:off x="10287015" y="0"/>
            <a:ext cx="8000985" cy="9934556"/>
          </a:xfrm>
          <a:custGeom>
            <a:rect b="b" l="l" r="r" t="t"/>
            <a:pathLst>
              <a:path extrusionOk="0" h="9934556" w="8000985">
                <a:moveTo>
                  <a:pt x="0" y="0"/>
                </a:moveTo>
                <a:lnTo>
                  <a:pt x="8000985" y="0"/>
                </a:lnTo>
                <a:lnTo>
                  <a:pt x="8000985" y="9934556"/>
                </a:lnTo>
                <a:lnTo>
                  <a:pt x="0" y="99345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13" name="Google Shape;113;p3"/>
          <p:cNvGrpSpPr/>
          <p:nvPr/>
        </p:nvGrpSpPr>
        <p:grpSpPr>
          <a:xfrm>
            <a:off x="0" y="9789895"/>
            <a:ext cx="19146330" cy="3230752"/>
            <a:chOff x="0" y="-38100"/>
            <a:chExt cx="5042655" cy="850900"/>
          </a:xfrm>
        </p:grpSpPr>
        <p:sp>
          <p:nvSpPr>
            <p:cNvPr id="114" name="Google Shape;114;p3"/>
            <p:cNvSpPr/>
            <p:nvPr/>
          </p:nvSpPr>
          <p:spPr>
            <a:xfrm>
              <a:off x="0" y="0"/>
              <a:ext cx="5042655" cy="92825"/>
            </a:xfrm>
            <a:custGeom>
              <a:rect b="b" l="l" r="r" t="t"/>
              <a:pathLst>
                <a:path extrusionOk="0" h="92825" w="5042655">
                  <a:moveTo>
                    <a:pt x="0" y="0"/>
                  </a:moveTo>
                  <a:lnTo>
                    <a:pt x="5042655" y="0"/>
                  </a:lnTo>
                  <a:lnTo>
                    <a:pt x="5042655" y="92825"/>
                  </a:lnTo>
                  <a:lnTo>
                    <a:pt x="0" y="92825"/>
                  </a:lnTo>
                  <a:lnTo>
                    <a:pt x="0" y="0"/>
                  </a:lnTo>
                </a:path>
              </a:pathLst>
            </a:custGeom>
            <a:solidFill>
              <a:srgbClr val="F2C275"/>
            </a:solidFill>
            <a:ln>
              <a:noFill/>
            </a:ln>
          </p:spPr>
        </p:sp>
        <p:sp>
          <p:nvSpPr>
            <p:cNvPr id="115" name="Google Shape;115;p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" name="Google Shape;116;p3"/>
          <p:cNvSpPr/>
          <p:nvPr/>
        </p:nvSpPr>
        <p:spPr>
          <a:xfrm>
            <a:off x="11837136" y="5143500"/>
            <a:ext cx="5691673" cy="4967278"/>
          </a:xfrm>
          <a:custGeom>
            <a:rect b="b" l="l" r="r" t="t"/>
            <a:pathLst>
              <a:path extrusionOk="0" h="4967278" w="5691673">
                <a:moveTo>
                  <a:pt x="0" y="0"/>
                </a:moveTo>
                <a:lnTo>
                  <a:pt x="5691673" y="0"/>
                </a:lnTo>
                <a:lnTo>
                  <a:pt x="5691673" y="4967278"/>
                </a:lnTo>
                <a:lnTo>
                  <a:pt x="0" y="49672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" name="Google Shape;117;p3"/>
          <p:cNvSpPr/>
          <p:nvPr/>
        </p:nvSpPr>
        <p:spPr>
          <a:xfrm>
            <a:off x="544345" y="6594338"/>
            <a:ext cx="2241825" cy="2241825"/>
          </a:xfrm>
          <a:custGeom>
            <a:rect b="b" l="l" r="r" t="t"/>
            <a:pathLst>
              <a:path extrusionOk="0" h="2241825" w="2241825">
                <a:moveTo>
                  <a:pt x="0" y="0"/>
                </a:moveTo>
                <a:lnTo>
                  <a:pt x="2241825" y="0"/>
                </a:lnTo>
                <a:lnTo>
                  <a:pt x="2241825" y="2241824"/>
                </a:lnTo>
                <a:lnTo>
                  <a:pt x="0" y="22418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3"/>
          <p:cNvSpPr/>
          <p:nvPr/>
        </p:nvSpPr>
        <p:spPr>
          <a:xfrm>
            <a:off x="3361711" y="6594338"/>
            <a:ext cx="2241825" cy="2241825"/>
          </a:xfrm>
          <a:custGeom>
            <a:rect b="b" l="l" r="r" t="t"/>
            <a:pathLst>
              <a:path extrusionOk="0" h="2241825" w="2241825">
                <a:moveTo>
                  <a:pt x="0" y="0"/>
                </a:moveTo>
                <a:lnTo>
                  <a:pt x="2241825" y="0"/>
                </a:lnTo>
                <a:lnTo>
                  <a:pt x="2241825" y="2241824"/>
                </a:lnTo>
                <a:lnTo>
                  <a:pt x="0" y="22418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3"/>
          <p:cNvSpPr/>
          <p:nvPr/>
        </p:nvSpPr>
        <p:spPr>
          <a:xfrm>
            <a:off x="9004066" y="6594338"/>
            <a:ext cx="2203007" cy="2203007"/>
          </a:xfrm>
          <a:custGeom>
            <a:rect b="b" l="l" r="r" t="t"/>
            <a:pathLst>
              <a:path extrusionOk="0" h="2203007" w="2203007">
                <a:moveTo>
                  <a:pt x="0" y="0"/>
                </a:moveTo>
                <a:lnTo>
                  <a:pt x="2203006" y="0"/>
                </a:lnTo>
                <a:lnTo>
                  <a:pt x="2203006" y="2203006"/>
                </a:lnTo>
                <a:lnTo>
                  <a:pt x="0" y="22030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3"/>
          <p:cNvSpPr/>
          <p:nvPr/>
        </p:nvSpPr>
        <p:spPr>
          <a:xfrm>
            <a:off x="6175036" y="6552333"/>
            <a:ext cx="2149612" cy="2149612"/>
          </a:xfrm>
          <a:custGeom>
            <a:rect b="b" l="l" r="r" t="t"/>
            <a:pathLst>
              <a:path extrusionOk="0" h="2149612" w="2149612">
                <a:moveTo>
                  <a:pt x="0" y="0"/>
                </a:moveTo>
                <a:lnTo>
                  <a:pt x="2149613" y="0"/>
                </a:lnTo>
                <a:lnTo>
                  <a:pt x="2149613" y="2149612"/>
                </a:lnTo>
                <a:lnTo>
                  <a:pt x="0" y="2149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1" name="Google Shape;121;p3"/>
          <p:cNvSpPr txBox="1"/>
          <p:nvPr/>
        </p:nvSpPr>
        <p:spPr>
          <a:xfrm>
            <a:off x="0" y="742950"/>
            <a:ext cx="11207072" cy="4584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489" u="none" cap="none" strike="noStrike">
                <a:solidFill>
                  <a:srgbClr val="D87255"/>
                </a:solidFill>
                <a:latin typeface="Calibri"/>
                <a:ea typeface="Calibri"/>
                <a:cs typeface="Calibri"/>
                <a:sym typeface="Calibri"/>
              </a:rPr>
              <a:t>تعـــريــــف وســـائـــل الـتــواصـل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489" u="none" cap="none" strike="noStrike">
                <a:solidFill>
                  <a:srgbClr val="D87255"/>
                </a:solidFill>
                <a:latin typeface="Calibri"/>
                <a:ea typeface="Calibri"/>
                <a:cs typeface="Calibri"/>
                <a:sym typeface="Calibri"/>
              </a:rPr>
              <a:t>الاجـــتــمـاعــي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87255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4"/>
          <p:cNvPicPr preferRelativeResize="0"/>
          <p:nvPr/>
        </p:nvPicPr>
        <p:blipFill rotWithShape="1">
          <a:blip r:embed="rId3">
            <a:alphaModFix/>
          </a:blip>
          <a:srcRect b="0" l="24966" r="24966" t="0"/>
          <a:stretch/>
        </p:blipFill>
        <p:spPr>
          <a:xfrm>
            <a:off x="1645118" y="509267"/>
            <a:ext cx="6000953" cy="7976058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4"/>
          <p:cNvSpPr/>
          <p:nvPr/>
        </p:nvSpPr>
        <p:spPr>
          <a:xfrm rot="10729356">
            <a:off x="14535322" y="46185"/>
            <a:ext cx="4553402" cy="5653808"/>
          </a:xfrm>
          <a:custGeom>
            <a:rect b="b" l="l" r="r" t="t"/>
            <a:pathLst>
              <a:path extrusionOk="0" h="5653808" w="4553402">
                <a:moveTo>
                  <a:pt x="0" y="0"/>
                </a:moveTo>
                <a:lnTo>
                  <a:pt x="4553402" y="0"/>
                </a:lnTo>
                <a:lnTo>
                  <a:pt x="4553402" y="5653808"/>
                </a:lnTo>
                <a:lnTo>
                  <a:pt x="0" y="56538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28" name="Google Shape;128;p4"/>
          <p:cNvGrpSpPr/>
          <p:nvPr/>
        </p:nvGrpSpPr>
        <p:grpSpPr>
          <a:xfrm>
            <a:off x="0" y="9789895"/>
            <a:ext cx="19146330" cy="3230752"/>
            <a:chOff x="0" y="-38100"/>
            <a:chExt cx="5042655" cy="850900"/>
          </a:xfrm>
        </p:grpSpPr>
        <p:sp>
          <p:nvSpPr>
            <p:cNvPr id="129" name="Google Shape;129;p4"/>
            <p:cNvSpPr/>
            <p:nvPr/>
          </p:nvSpPr>
          <p:spPr>
            <a:xfrm>
              <a:off x="0" y="0"/>
              <a:ext cx="5042655" cy="92825"/>
            </a:xfrm>
            <a:custGeom>
              <a:rect b="b" l="l" r="r" t="t"/>
              <a:pathLst>
                <a:path extrusionOk="0" h="92825" w="5042655">
                  <a:moveTo>
                    <a:pt x="0" y="0"/>
                  </a:moveTo>
                  <a:lnTo>
                    <a:pt x="5042655" y="0"/>
                  </a:lnTo>
                  <a:lnTo>
                    <a:pt x="5042655" y="92825"/>
                  </a:lnTo>
                  <a:lnTo>
                    <a:pt x="0" y="92825"/>
                  </a:lnTo>
                  <a:lnTo>
                    <a:pt x="0" y="0"/>
                  </a:lnTo>
                </a:path>
              </a:pathLst>
            </a:custGeom>
            <a:solidFill>
              <a:srgbClr val="F2C275"/>
            </a:solidFill>
            <a:ln>
              <a:noFill/>
            </a:ln>
          </p:spPr>
        </p:sp>
        <p:sp>
          <p:nvSpPr>
            <p:cNvPr id="130" name="Google Shape;130;p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" name="Google Shape;131;p4"/>
          <p:cNvGrpSpPr/>
          <p:nvPr/>
        </p:nvGrpSpPr>
        <p:grpSpPr>
          <a:xfrm>
            <a:off x="16982107" y="5967909"/>
            <a:ext cx="3086101" cy="3230763"/>
            <a:chOff x="0" y="-38100"/>
            <a:chExt cx="812800" cy="850900"/>
          </a:xfrm>
        </p:grpSpPr>
        <p:sp>
          <p:nvSpPr>
            <p:cNvPr id="132" name="Google Shape;132;p4"/>
            <p:cNvSpPr/>
            <p:nvPr/>
          </p:nvSpPr>
          <p:spPr>
            <a:xfrm>
              <a:off x="0" y="0"/>
              <a:ext cx="71528" cy="461027"/>
            </a:xfrm>
            <a:custGeom>
              <a:rect b="b" l="l" r="r" t="t"/>
              <a:pathLst>
                <a:path extrusionOk="0" h="461027" w="71528">
                  <a:moveTo>
                    <a:pt x="0" y="0"/>
                  </a:moveTo>
                  <a:lnTo>
                    <a:pt x="71528" y="0"/>
                  </a:lnTo>
                  <a:lnTo>
                    <a:pt x="71528" y="461027"/>
                  </a:lnTo>
                  <a:lnTo>
                    <a:pt x="0" y="461027"/>
                  </a:lnTo>
                  <a:lnTo>
                    <a:pt x="0" y="0"/>
                  </a:lnTo>
                </a:path>
              </a:pathLst>
            </a:custGeom>
            <a:solidFill>
              <a:srgbClr val="143440"/>
            </a:solidFill>
            <a:ln>
              <a:noFill/>
            </a:ln>
          </p:spPr>
        </p:sp>
        <p:sp>
          <p:nvSpPr>
            <p:cNvPr id="133" name="Google Shape;133;p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4" name="Google Shape;134;p4"/>
          <p:cNvSpPr txBox="1"/>
          <p:nvPr/>
        </p:nvSpPr>
        <p:spPr>
          <a:xfrm>
            <a:off x="7549960" y="5845870"/>
            <a:ext cx="9567939" cy="27533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54" u="none" cap="none" strike="noStrike">
                <a:solidFill>
                  <a:srgbClr val="143440"/>
                </a:solidFill>
                <a:latin typeface="Calibri"/>
                <a:ea typeface="Calibri"/>
                <a:cs typeface="Calibri"/>
                <a:sym typeface="Calibri"/>
              </a:rPr>
              <a:t>أنواع وسائل التواصل الاجتماعي </a:t>
            </a:r>
            <a:endParaRPr/>
          </a:p>
        </p:txBody>
      </p:sp>
      <p:sp>
        <p:nvSpPr>
          <p:cNvPr id="135" name="Google Shape;135;p4"/>
          <p:cNvSpPr/>
          <p:nvPr/>
        </p:nvSpPr>
        <p:spPr>
          <a:xfrm rot="10729356">
            <a:off x="-1248001" y="5658422"/>
            <a:ext cx="4553402" cy="5653808"/>
          </a:xfrm>
          <a:custGeom>
            <a:rect b="b" l="l" r="r" t="t"/>
            <a:pathLst>
              <a:path extrusionOk="0" h="5653808" w="4553402">
                <a:moveTo>
                  <a:pt x="0" y="0"/>
                </a:moveTo>
                <a:lnTo>
                  <a:pt x="4553402" y="0"/>
                </a:lnTo>
                <a:lnTo>
                  <a:pt x="4553402" y="5653807"/>
                </a:lnTo>
                <a:lnTo>
                  <a:pt x="0" y="56538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3440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5"/>
          <p:cNvGrpSpPr/>
          <p:nvPr/>
        </p:nvGrpSpPr>
        <p:grpSpPr>
          <a:xfrm>
            <a:off x="3492699" y="5532962"/>
            <a:ext cx="8101577" cy="3934688"/>
            <a:chOff x="0" y="-38100"/>
            <a:chExt cx="2133749" cy="1036296"/>
          </a:xfrm>
        </p:grpSpPr>
        <p:sp>
          <p:nvSpPr>
            <p:cNvPr id="141" name="Google Shape;141;p5"/>
            <p:cNvSpPr/>
            <p:nvPr/>
          </p:nvSpPr>
          <p:spPr>
            <a:xfrm>
              <a:off x="0" y="0"/>
              <a:ext cx="2133749" cy="998196"/>
            </a:xfrm>
            <a:custGeom>
              <a:rect b="b" l="l" r="r" t="t"/>
              <a:pathLst>
                <a:path extrusionOk="0" h="998196" w="2133749">
                  <a:moveTo>
                    <a:pt x="0" y="0"/>
                  </a:moveTo>
                  <a:lnTo>
                    <a:pt x="2133749" y="0"/>
                  </a:lnTo>
                  <a:lnTo>
                    <a:pt x="2133749" y="998196"/>
                  </a:lnTo>
                  <a:lnTo>
                    <a:pt x="0" y="998196"/>
                  </a:lnTo>
                  <a:lnTo>
                    <a:pt x="0" y="0"/>
                  </a:lnTo>
                </a:path>
              </a:pathLst>
            </a:custGeom>
            <a:solidFill>
              <a:srgbClr val="F9E6B9"/>
            </a:solidFill>
            <a:ln>
              <a:noFill/>
            </a:ln>
          </p:spPr>
        </p:sp>
        <p:sp>
          <p:nvSpPr>
            <p:cNvPr id="142" name="Google Shape;142;p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3" name="Google Shape;143;p5"/>
          <p:cNvGrpSpPr/>
          <p:nvPr/>
        </p:nvGrpSpPr>
        <p:grpSpPr>
          <a:xfrm>
            <a:off x="10846354" y="5532962"/>
            <a:ext cx="7441646" cy="3934688"/>
            <a:chOff x="0" y="-38100"/>
            <a:chExt cx="1959940" cy="1036296"/>
          </a:xfrm>
        </p:grpSpPr>
        <p:sp>
          <p:nvSpPr>
            <p:cNvPr id="144" name="Google Shape;144;p5"/>
            <p:cNvSpPr/>
            <p:nvPr/>
          </p:nvSpPr>
          <p:spPr>
            <a:xfrm>
              <a:off x="0" y="0"/>
              <a:ext cx="1959940" cy="998196"/>
            </a:xfrm>
            <a:custGeom>
              <a:rect b="b" l="l" r="r" t="t"/>
              <a:pathLst>
                <a:path extrusionOk="0" h="998196" w="1959940">
                  <a:moveTo>
                    <a:pt x="0" y="0"/>
                  </a:moveTo>
                  <a:lnTo>
                    <a:pt x="1959940" y="0"/>
                  </a:lnTo>
                  <a:lnTo>
                    <a:pt x="1959940" y="998196"/>
                  </a:lnTo>
                  <a:lnTo>
                    <a:pt x="0" y="998196"/>
                  </a:lnTo>
                  <a:lnTo>
                    <a:pt x="0" y="0"/>
                  </a:lnTo>
                </a:path>
              </a:pathLst>
            </a:custGeom>
            <a:solidFill>
              <a:srgbClr val="6CBAB1"/>
            </a:solidFill>
            <a:ln>
              <a:noFill/>
            </a:ln>
          </p:spPr>
        </p:sp>
        <p:sp>
          <p:nvSpPr>
            <p:cNvPr id="145" name="Google Shape;145;p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6" name="Google Shape;146;p5"/>
          <p:cNvSpPr/>
          <p:nvPr/>
        </p:nvSpPr>
        <p:spPr>
          <a:xfrm>
            <a:off x="-3505547" y="1040310"/>
            <a:ext cx="8000985" cy="9934556"/>
          </a:xfrm>
          <a:custGeom>
            <a:rect b="b" l="l" r="r" t="t"/>
            <a:pathLst>
              <a:path extrusionOk="0" h="9934556" w="8000985">
                <a:moveTo>
                  <a:pt x="0" y="0"/>
                </a:moveTo>
                <a:lnTo>
                  <a:pt x="8000985" y="0"/>
                </a:lnTo>
                <a:lnTo>
                  <a:pt x="8000985" y="9934557"/>
                </a:lnTo>
                <a:lnTo>
                  <a:pt x="0" y="99345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47" name="Google Shape;147;p5"/>
          <p:cNvGrpSpPr/>
          <p:nvPr/>
        </p:nvGrpSpPr>
        <p:grpSpPr>
          <a:xfrm>
            <a:off x="3492699" y="2622844"/>
            <a:ext cx="8101577" cy="3384745"/>
            <a:chOff x="0" y="-38100"/>
            <a:chExt cx="2133749" cy="891455"/>
          </a:xfrm>
        </p:grpSpPr>
        <p:sp>
          <p:nvSpPr>
            <p:cNvPr id="148" name="Google Shape;148;p5"/>
            <p:cNvSpPr/>
            <p:nvPr/>
          </p:nvSpPr>
          <p:spPr>
            <a:xfrm>
              <a:off x="0" y="0"/>
              <a:ext cx="2133749" cy="853355"/>
            </a:xfrm>
            <a:custGeom>
              <a:rect b="b" l="l" r="r" t="t"/>
              <a:pathLst>
                <a:path extrusionOk="0" h="853355" w="2133749">
                  <a:moveTo>
                    <a:pt x="0" y="0"/>
                  </a:moveTo>
                  <a:lnTo>
                    <a:pt x="2133749" y="0"/>
                  </a:lnTo>
                  <a:lnTo>
                    <a:pt x="2133749" y="853355"/>
                  </a:lnTo>
                  <a:lnTo>
                    <a:pt x="0" y="853355"/>
                  </a:lnTo>
                  <a:lnTo>
                    <a:pt x="0" y="0"/>
                  </a:lnTo>
                </a:path>
              </a:pathLst>
            </a:custGeom>
            <a:solidFill>
              <a:srgbClr val="F2C275"/>
            </a:solidFill>
            <a:ln>
              <a:noFill/>
            </a:ln>
          </p:spPr>
        </p:sp>
        <p:sp>
          <p:nvSpPr>
            <p:cNvPr id="149" name="Google Shape;149;p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0" name="Google Shape;150;p5"/>
          <p:cNvGrpSpPr/>
          <p:nvPr/>
        </p:nvGrpSpPr>
        <p:grpSpPr>
          <a:xfrm>
            <a:off x="10846354" y="2622844"/>
            <a:ext cx="7441646" cy="3384745"/>
            <a:chOff x="0" y="-38100"/>
            <a:chExt cx="1959940" cy="891455"/>
          </a:xfrm>
        </p:grpSpPr>
        <p:sp>
          <p:nvSpPr>
            <p:cNvPr id="151" name="Google Shape;151;p5"/>
            <p:cNvSpPr/>
            <p:nvPr/>
          </p:nvSpPr>
          <p:spPr>
            <a:xfrm>
              <a:off x="0" y="0"/>
              <a:ext cx="1959940" cy="853355"/>
            </a:xfrm>
            <a:custGeom>
              <a:rect b="b" l="l" r="r" t="t"/>
              <a:pathLst>
                <a:path extrusionOk="0" h="853355" w="1959940">
                  <a:moveTo>
                    <a:pt x="0" y="0"/>
                  </a:moveTo>
                  <a:lnTo>
                    <a:pt x="1959940" y="0"/>
                  </a:lnTo>
                  <a:lnTo>
                    <a:pt x="1959940" y="853355"/>
                  </a:lnTo>
                  <a:lnTo>
                    <a:pt x="0" y="853355"/>
                  </a:lnTo>
                  <a:lnTo>
                    <a:pt x="0" y="0"/>
                  </a:lnTo>
                </a:path>
              </a:pathLst>
            </a:custGeom>
            <a:solidFill>
              <a:srgbClr val="D87255"/>
            </a:solidFill>
            <a:ln>
              <a:noFill/>
            </a:ln>
          </p:spPr>
        </p:sp>
        <p:sp>
          <p:nvSpPr>
            <p:cNvPr id="152" name="Google Shape;152;p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3" name="Google Shape;153;p5"/>
          <p:cNvSpPr/>
          <p:nvPr/>
        </p:nvSpPr>
        <p:spPr>
          <a:xfrm>
            <a:off x="-1025808" y="3075379"/>
            <a:ext cx="6074814" cy="7645647"/>
          </a:xfrm>
          <a:custGeom>
            <a:rect b="b" l="l" r="r" t="t"/>
            <a:pathLst>
              <a:path extrusionOk="0" h="7645647" w="6074814">
                <a:moveTo>
                  <a:pt x="0" y="0"/>
                </a:moveTo>
                <a:lnTo>
                  <a:pt x="6074814" y="0"/>
                </a:lnTo>
                <a:lnTo>
                  <a:pt x="6074814" y="7645647"/>
                </a:lnTo>
                <a:lnTo>
                  <a:pt x="0" y="76456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4" name="Google Shape;154;p5"/>
          <p:cNvSpPr txBox="1"/>
          <p:nvPr/>
        </p:nvSpPr>
        <p:spPr>
          <a:xfrm>
            <a:off x="3979341" y="1139654"/>
            <a:ext cx="13821208" cy="11801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328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خصائص وسائل التواصل الاجتماعي :</a:t>
            </a:r>
            <a:endParaRPr/>
          </a:p>
        </p:txBody>
      </p:sp>
      <p:sp>
        <p:nvSpPr>
          <p:cNvPr id="155" name="Google Shape;155;p5"/>
          <p:cNvSpPr txBox="1"/>
          <p:nvPr/>
        </p:nvSpPr>
        <p:spPr>
          <a:xfrm>
            <a:off x="11470798" y="3097816"/>
            <a:ext cx="6192758" cy="2350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446" u="none" cap="none" strike="noStrike">
                <a:solidFill>
                  <a:srgbClr val="143440"/>
                </a:solidFill>
                <a:latin typeface="Calibri"/>
                <a:ea typeface="Calibri"/>
                <a:cs typeface="Calibri"/>
                <a:sym typeface="Calibri"/>
              </a:rPr>
              <a:t>الاعتماد على المستخدم</a:t>
            </a:r>
            <a:endParaRPr/>
          </a:p>
        </p:txBody>
      </p:sp>
      <p:sp>
        <p:nvSpPr>
          <p:cNvPr id="156" name="Google Shape;156;p5"/>
          <p:cNvSpPr txBox="1"/>
          <p:nvPr/>
        </p:nvSpPr>
        <p:spPr>
          <a:xfrm>
            <a:off x="11470798" y="6465513"/>
            <a:ext cx="5650915" cy="2136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882" u="none" cap="none" strike="noStrike">
                <a:solidFill>
                  <a:srgbClr val="143440"/>
                </a:solidFill>
                <a:latin typeface="Calibri"/>
                <a:ea typeface="Calibri"/>
                <a:cs typeface="Calibri"/>
                <a:sym typeface="Calibri"/>
              </a:rPr>
              <a:t>الاعتماد على قواسم مجتمعية</a:t>
            </a:r>
            <a:endParaRPr/>
          </a:p>
        </p:txBody>
      </p:sp>
      <p:sp>
        <p:nvSpPr>
          <p:cNvPr id="157" name="Google Shape;157;p5"/>
          <p:cNvSpPr txBox="1"/>
          <p:nvPr/>
        </p:nvSpPr>
        <p:spPr>
          <a:xfrm>
            <a:off x="3492699" y="3539821"/>
            <a:ext cx="7357828" cy="14223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658" u="none" cap="none" strike="noStrike">
                <a:solidFill>
                  <a:srgbClr val="143440"/>
                </a:solidFill>
                <a:latin typeface="Calibri"/>
                <a:ea typeface="Calibri"/>
                <a:cs typeface="Calibri"/>
                <a:sym typeface="Calibri"/>
              </a:rPr>
              <a:t>التفاعلية </a:t>
            </a:r>
            <a:endParaRPr/>
          </a:p>
        </p:txBody>
      </p:sp>
      <p:sp>
        <p:nvSpPr>
          <p:cNvPr id="158" name="Google Shape;158;p5"/>
          <p:cNvSpPr txBox="1"/>
          <p:nvPr/>
        </p:nvSpPr>
        <p:spPr>
          <a:xfrm>
            <a:off x="998404" y="6707086"/>
            <a:ext cx="8101204" cy="15677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432" u="none" cap="none" strike="noStrike">
                <a:solidFill>
                  <a:srgbClr val="143440"/>
                </a:solidFill>
                <a:latin typeface="Calibri"/>
                <a:ea typeface="Calibri"/>
                <a:cs typeface="Calibri"/>
                <a:sym typeface="Calibri"/>
              </a:rPr>
              <a:t>العالمية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3440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"/>
          <p:cNvSpPr/>
          <p:nvPr/>
        </p:nvSpPr>
        <p:spPr>
          <a:xfrm rot="-5282292">
            <a:off x="-2142178" y="-5934937"/>
            <a:ext cx="8000985" cy="9934556"/>
          </a:xfrm>
          <a:custGeom>
            <a:rect b="b" l="l" r="r" t="t"/>
            <a:pathLst>
              <a:path extrusionOk="0" h="9934556" w="8000985">
                <a:moveTo>
                  <a:pt x="0" y="0"/>
                </a:moveTo>
                <a:lnTo>
                  <a:pt x="8000985" y="0"/>
                </a:lnTo>
                <a:lnTo>
                  <a:pt x="8000985" y="9934556"/>
                </a:lnTo>
                <a:lnTo>
                  <a:pt x="0" y="99345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4" name="Google Shape;164;p6"/>
          <p:cNvSpPr/>
          <p:nvPr/>
        </p:nvSpPr>
        <p:spPr>
          <a:xfrm rot="-5282292">
            <a:off x="12958411" y="4686187"/>
            <a:ext cx="8000985" cy="9934556"/>
          </a:xfrm>
          <a:custGeom>
            <a:rect b="b" l="l" r="r" t="t"/>
            <a:pathLst>
              <a:path extrusionOk="0" h="9934556" w="8000985">
                <a:moveTo>
                  <a:pt x="0" y="0"/>
                </a:moveTo>
                <a:lnTo>
                  <a:pt x="8000985" y="0"/>
                </a:lnTo>
                <a:lnTo>
                  <a:pt x="8000985" y="9934556"/>
                </a:lnTo>
                <a:lnTo>
                  <a:pt x="0" y="99345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65" name="Google Shape;165;p6"/>
          <p:cNvGrpSpPr/>
          <p:nvPr/>
        </p:nvGrpSpPr>
        <p:grpSpPr>
          <a:xfrm>
            <a:off x="13022697" y="3772577"/>
            <a:ext cx="4678756" cy="4678756"/>
            <a:chOff x="0" y="0"/>
            <a:chExt cx="812800" cy="812800"/>
          </a:xfrm>
        </p:grpSpPr>
        <p:sp>
          <p:nvSpPr>
            <p:cNvPr id="166" name="Google Shape;166;p6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D872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8" name="Google Shape;168;p6"/>
          <p:cNvGrpSpPr/>
          <p:nvPr/>
        </p:nvGrpSpPr>
        <p:grpSpPr>
          <a:xfrm>
            <a:off x="8817375" y="3831447"/>
            <a:ext cx="4681726" cy="4681726"/>
            <a:chOff x="0" y="0"/>
            <a:chExt cx="812800" cy="812800"/>
          </a:xfrm>
        </p:grpSpPr>
        <p:sp>
          <p:nvSpPr>
            <p:cNvPr id="169" name="Google Shape;169;p6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6CBA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1" name="Google Shape;171;p6"/>
          <p:cNvGrpSpPr/>
          <p:nvPr/>
        </p:nvGrpSpPr>
        <p:grpSpPr>
          <a:xfrm>
            <a:off x="4758392" y="3828478"/>
            <a:ext cx="4681726" cy="4681726"/>
            <a:chOff x="0" y="0"/>
            <a:chExt cx="812800" cy="812800"/>
          </a:xfrm>
        </p:grpSpPr>
        <p:sp>
          <p:nvSpPr>
            <p:cNvPr id="172" name="Google Shape;172;p6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F2C2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4" name="Google Shape;174;p6"/>
          <p:cNvGrpSpPr/>
          <p:nvPr/>
        </p:nvGrpSpPr>
        <p:grpSpPr>
          <a:xfrm>
            <a:off x="529397" y="3828478"/>
            <a:ext cx="4681726" cy="4681726"/>
            <a:chOff x="0" y="0"/>
            <a:chExt cx="812800" cy="812800"/>
          </a:xfrm>
        </p:grpSpPr>
        <p:sp>
          <p:nvSpPr>
            <p:cNvPr id="175" name="Google Shape;175;p6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F9E6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7" name="Google Shape;177;p6"/>
          <p:cNvSpPr txBox="1"/>
          <p:nvPr/>
        </p:nvSpPr>
        <p:spPr>
          <a:xfrm>
            <a:off x="586547" y="1483393"/>
            <a:ext cx="17114907" cy="1575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48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مزايا وسائل التواصل الاجتماعي </a:t>
            </a:r>
            <a:endParaRPr/>
          </a:p>
        </p:txBody>
      </p:sp>
      <p:sp>
        <p:nvSpPr>
          <p:cNvPr id="178" name="Google Shape;178;p6"/>
          <p:cNvSpPr txBox="1"/>
          <p:nvPr/>
        </p:nvSpPr>
        <p:spPr>
          <a:xfrm>
            <a:off x="13620581" y="4743330"/>
            <a:ext cx="3482988" cy="6765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25" u="none" cap="none" strike="noStrike">
                <a:solidFill>
                  <a:srgbClr val="143440"/>
                </a:solidFill>
                <a:latin typeface="Calibri"/>
                <a:ea typeface="Calibri"/>
                <a:cs typeface="Calibri"/>
                <a:sym typeface="Calibri"/>
              </a:rPr>
              <a:t>الفائدة الاولى</a:t>
            </a:r>
            <a:endParaRPr/>
          </a:p>
        </p:txBody>
      </p:sp>
      <p:sp>
        <p:nvSpPr>
          <p:cNvPr id="179" name="Google Shape;179;p6"/>
          <p:cNvSpPr txBox="1"/>
          <p:nvPr/>
        </p:nvSpPr>
        <p:spPr>
          <a:xfrm>
            <a:off x="4999061" y="4808756"/>
            <a:ext cx="3482988" cy="6765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25" u="none" cap="none" strike="noStrike">
                <a:solidFill>
                  <a:srgbClr val="143440"/>
                </a:solidFill>
                <a:latin typeface="Calibri"/>
                <a:ea typeface="Calibri"/>
                <a:cs typeface="Calibri"/>
                <a:sym typeface="Calibri"/>
              </a:rPr>
              <a:t>الفائدة الثالثة</a:t>
            </a:r>
            <a:endParaRPr/>
          </a:p>
        </p:txBody>
      </p:sp>
      <p:sp>
        <p:nvSpPr>
          <p:cNvPr id="180" name="Google Shape;180;p6"/>
          <p:cNvSpPr txBox="1"/>
          <p:nvPr/>
        </p:nvSpPr>
        <p:spPr>
          <a:xfrm>
            <a:off x="9144000" y="6045516"/>
            <a:ext cx="3482988" cy="6765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25" u="none" cap="none" strike="noStrike">
                <a:solidFill>
                  <a:srgbClr val="143440"/>
                </a:solidFill>
                <a:latin typeface="Calibri"/>
                <a:ea typeface="Calibri"/>
                <a:cs typeface="Calibri"/>
                <a:sym typeface="Calibri"/>
              </a:rPr>
              <a:t>الفائدة الثانية</a:t>
            </a:r>
            <a:endParaRPr/>
          </a:p>
        </p:txBody>
      </p:sp>
      <p:sp>
        <p:nvSpPr>
          <p:cNvPr id="181" name="Google Shape;181;p6"/>
          <p:cNvSpPr txBox="1"/>
          <p:nvPr/>
        </p:nvSpPr>
        <p:spPr>
          <a:xfrm>
            <a:off x="586547" y="6598206"/>
            <a:ext cx="3482988" cy="6765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25" u="none" cap="none" strike="noStrike">
                <a:solidFill>
                  <a:srgbClr val="143440"/>
                </a:solidFill>
                <a:latin typeface="Calibri"/>
                <a:ea typeface="Calibri"/>
                <a:cs typeface="Calibri"/>
                <a:sym typeface="Calibri"/>
              </a:rPr>
              <a:t>الفائدة الرابعة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3440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"/>
          <p:cNvSpPr/>
          <p:nvPr/>
        </p:nvSpPr>
        <p:spPr>
          <a:xfrm rot="-5282292">
            <a:off x="-2142178" y="-5934937"/>
            <a:ext cx="8000985" cy="9934556"/>
          </a:xfrm>
          <a:custGeom>
            <a:rect b="b" l="l" r="r" t="t"/>
            <a:pathLst>
              <a:path extrusionOk="0" h="9934556" w="8000985">
                <a:moveTo>
                  <a:pt x="0" y="0"/>
                </a:moveTo>
                <a:lnTo>
                  <a:pt x="8000985" y="0"/>
                </a:lnTo>
                <a:lnTo>
                  <a:pt x="8000985" y="9934556"/>
                </a:lnTo>
                <a:lnTo>
                  <a:pt x="0" y="99345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7" name="Google Shape;187;p7"/>
          <p:cNvSpPr/>
          <p:nvPr/>
        </p:nvSpPr>
        <p:spPr>
          <a:xfrm>
            <a:off x="1028700" y="5143500"/>
            <a:ext cx="3860431" cy="4114800"/>
          </a:xfrm>
          <a:custGeom>
            <a:rect b="b" l="l" r="r" t="t"/>
            <a:pathLst>
              <a:path extrusionOk="0" h="4114800" w="3860431">
                <a:moveTo>
                  <a:pt x="0" y="0"/>
                </a:moveTo>
                <a:lnTo>
                  <a:pt x="3860431" y="0"/>
                </a:lnTo>
                <a:lnTo>
                  <a:pt x="386043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8" name="Google Shape;188;p7"/>
          <p:cNvSpPr txBox="1"/>
          <p:nvPr/>
        </p:nvSpPr>
        <p:spPr>
          <a:xfrm>
            <a:off x="3371954" y="2515187"/>
            <a:ext cx="15640393" cy="378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426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اضرار وسائل التواصل الاجتماعي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3440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"/>
          <p:cNvSpPr/>
          <p:nvPr/>
        </p:nvSpPr>
        <p:spPr>
          <a:xfrm rot="-5282292">
            <a:off x="-2142178" y="-5934937"/>
            <a:ext cx="8000985" cy="9934556"/>
          </a:xfrm>
          <a:custGeom>
            <a:rect b="b" l="l" r="r" t="t"/>
            <a:pathLst>
              <a:path extrusionOk="0" h="9934556" w="8000985">
                <a:moveTo>
                  <a:pt x="0" y="0"/>
                </a:moveTo>
                <a:lnTo>
                  <a:pt x="8000985" y="0"/>
                </a:lnTo>
                <a:lnTo>
                  <a:pt x="8000985" y="9934556"/>
                </a:lnTo>
                <a:lnTo>
                  <a:pt x="0" y="99345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4" name="Google Shape;194;p8"/>
          <p:cNvSpPr/>
          <p:nvPr/>
        </p:nvSpPr>
        <p:spPr>
          <a:xfrm>
            <a:off x="1028700" y="5143500"/>
            <a:ext cx="3860431" cy="4114800"/>
          </a:xfrm>
          <a:custGeom>
            <a:rect b="b" l="l" r="r" t="t"/>
            <a:pathLst>
              <a:path extrusionOk="0" h="4114800" w="3860431">
                <a:moveTo>
                  <a:pt x="0" y="0"/>
                </a:moveTo>
                <a:lnTo>
                  <a:pt x="3860431" y="0"/>
                </a:lnTo>
                <a:lnTo>
                  <a:pt x="386043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5" name="Google Shape;195;p8"/>
          <p:cNvSpPr txBox="1"/>
          <p:nvPr/>
        </p:nvSpPr>
        <p:spPr>
          <a:xfrm>
            <a:off x="2958915" y="2153011"/>
            <a:ext cx="15640393" cy="74813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426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أذن هل وسائل التواصل الاجتماعي مفيدة </a:t>
            </a:r>
            <a:endParaRPr/>
          </a:p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426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﻿أ م مضرة؟ </a:t>
            </a:r>
            <a:endParaRPr/>
          </a:p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426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87255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"/>
          <p:cNvSpPr/>
          <p:nvPr/>
        </p:nvSpPr>
        <p:spPr>
          <a:xfrm rot="5400000">
            <a:off x="-707470" y="5200170"/>
            <a:ext cx="6092862" cy="7565304"/>
          </a:xfrm>
          <a:custGeom>
            <a:rect b="b" l="l" r="r" t="t"/>
            <a:pathLst>
              <a:path extrusionOk="0" h="7565304" w="6092862">
                <a:moveTo>
                  <a:pt x="0" y="0"/>
                </a:moveTo>
                <a:lnTo>
                  <a:pt x="6092862" y="0"/>
                </a:lnTo>
                <a:lnTo>
                  <a:pt x="6092862" y="7565304"/>
                </a:lnTo>
                <a:lnTo>
                  <a:pt x="0" y="75653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01" name="Google Shape;201;p9"/>
          <p:cNvGrpSpPr/>
          <p:nvPr/>
        </p:nvGrpSpPr>
        <p:grpSpPr>
          <a:xfrm>
            <a:off x="0" y="9789895"/>
            <a:ext cx="19146330" cy="3230752"/>
            <a:chOff x="0" y="-38100"/>
            <a:chExt cx="5042655" cy="850900"/>
          </a:xfrm>
        </p:grpSpPr>
        <p:sp>
          <p:nvSpPr>
            <p:cNvPr id="202" name="Google Shape;202;p9"/>
            <p:cNvSpPr/>
            <p:nvPr/>
          </p:nvSpPr>
          <p:spPr>
            <a:xfrm>
              <a:off x="0" y="0"/>
              <a:ext cx="5042655" cy="92825"/>
            </a:xfrm>
            <a:custGeom>
              <a:rect b="b" l="l" r="r" t="t"/>
              <a:pathLst>
                <a:path extrusionOk="0" h="92825" w="5042655">
                  <a:moveTo>
                    <a:pt x="0" y="0"/>
                  </a:moveTo>
                  <a:lnTo>
                    <a:pt x="5042655" y="0"/>
                  </a:lnTo>
                  <a:lnTo>
                    <a:pt x="5042655" y="92825"/>
                  </a:lnTo>
                  <a:lnTo>
                    <a:pt x="0" y="92825"/>
                  </a:lnTo>
                  <a:lnTo>
                    <a:pt x="0" y="0"/>
                  </a:lnTo>
                </a:path>
              </a:pathLst>
            </a:custGeom>
            <a:solidFill>
              <a:srgbClr val="F2C275"/>
            </a:solidFill>
            <a:ln>
              <a:noFill/>
            </a:ln>
          </p:spPr>
        </p:sp>
        <p:sp>
          <p:nvSpPr>
            <p:cNvPr id="203" name="Google Shape;203;p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4" name="Google Shape;204;p9"/>
          <p:cNvSpPr/>
          <p:nvPr/>
        </p:nvSpPr>
        <p:spPr>
          <a:xfrm rot="5400000">
            <a:off x="-91534" y="-4253214"/>
            <a:ext cx="6092862" cy="7565304"/>
          </a:xfrm>
          <a:custGeom>
            <a:rect b="b" l="l" r="r" t="t"/>
            <a:pathLst>
              <a:path extrusionOk="0" h="7565304" w="6092862">
                <a:moveTo>
                  <a:pt x="0" y="0"/>
                </a:moveTo>
                <a:lnTo>
                  <a:pt x="6092862" y="0"/>
                </a:lnTo>
                <a:lnTo>
                  <a:pt x="6092862" y="7565304"/>
                </a:lnTo>
                <a:lnTo>
                  <a:pt x="0" y="75653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5" name="Google Shape;205;p9"/>
          <p:cNvSpPr/>
          <p:nvPr/>
        </p:nvSpPr>
        <p:spPr>
          <a:xfrm>
            <a:off x="-608349" y="2903181"/>
            <a:ext cx="11112806" cy="7031376"/>
          </a:xfrm>
          <a:custGeom>
            <a:rect b="b" l="l" r="r" t="t"/>
            <a:pathLst>
              <a:path extrusionOk="0" h="7031376" w="11112806">
                <a:moveTo>
                  <a:pt x="0" y="0"/>
                </a:moveTo>
                <a:lnTo>
                  <a:pt x="11112806" y="0"/>
                </a:lnTo>
                <a:lnTo>
                  <a:pt x="11112806" y="7031375"/>
                </a:lnTo>
                <a:lnTo>
                  <a:pt x="0" y="70313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6" name="Google Shape;206;p9"/>
          <p:cNvSpPr txBox="1"/>
          <p:nvPr/>
        </p:nvSpPr>
        <p:spPr>
          <a:xfrm>
            <a:off x="10504457" y="4114555"/>
            <a:ext cx="6073967" cy="30816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48" u="none" cap="none" strike="noStrike">
                <a:solidFill>
                  <a:srgbClr val="143440"/>
                </a:solidFill>
                <a:latin typeface="Calibri"/>
                <a:ea typeface="Calibri"/>
                <a:cs typeface="Calibri"/>
                <a:sym typeface="Calibri"/>
              </a:rPr>
              <a:t>شكراً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