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24" Type="http://schemas.openxmlformats.org/officeDocument/2006/relationships/slide" Target="slides/slide20.xml"/><Relationship Id="rId12" Type="http://schemas.openxmlformats.org/officeDocument/2006/relationships/slide" Target="slides/slide8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2" name="Google Shape;16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3" name="Google Shape;17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8" name="Google Shape;17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6" name="Google Shape;19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3" name="Google Shape;22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2" name="Google Shape;23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1" name="Google Shape;241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0" name="Google Shape;25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7" name="Google Shape;25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4" name="Google Shape;264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1" name="Google Shape;271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8" name="Google Shape;278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5" name="Google Shape;285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2" name="Google Shape;292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8" name="Google Shape;298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3"/>
          <p:cNvSpPr txBox="1"/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5400"/>
              <a:buFont typeface="Century Gothic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3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FEFEFE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2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3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3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4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4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48" name="Google Shape;48;p2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2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5"/>
          <p:cNvSpPr txBox="1"/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5"/>
          <p:cNvSpPr txBox="1"/>
          <p:nvPr>
            <p:ph idx="1" type="body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EFEFE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5" name="Google Shape;55;p2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5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25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6"/>
          <p:cNvSpPr txBox="1"/>
          <p:nvPr>
            <p:ph idx="1" type="body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62" name="Google Shape;62;p26"/>
          <p:cNvSpPr txBox="1"/>
          <p:nvPr>
            <p:ph idx="2" type="body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63" name="Google Shape;63;p2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2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7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7"/>
          <p:cNvSpPr txBox="1"/>
          <p:nvPr>
            <p:ph idx="1" type="body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0" name="Google Shape;70;p27"/>
          <p:cNvSpPr txBox="1"/>
          <p:nvPr>
            <p:ph idx="2" type="body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3" type="body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2" name="Google Shape;72;p27"/>
          <p:cNvSpPr txBox="1"/>
          <p:nvPr>
            <p:ph idx="4" type="body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73" name="Google Shape;73;p2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2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8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8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9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9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0"/>
          <p:cNvSpPr txBox="1"/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Century Gothic"/>
              <a:buNone/>
              <a:defRPr b="0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0"/>
          <p:cNvSpPr txBox="1"/>
          <p:nvPr>
            <p:ph idx="1" type="body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91" name="Google Shape;91;p30"/>
          <p:cNvSpPr txBox="1"/>
          <p:nvPr>
            <p:ph idx="2" type="body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2" name="Google Shape;92;p3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3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0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30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1"/>
          <p:cNvSpPr txBox="1"/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400"/>
              <a:buFont typeface="Century Gothic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1"/>
          <p:cNvSpPr/>
          <p:nvPr>
            <p:ph idx="2" type="pic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31"/>
          <p:cNvSpPr txBox="1"/>
          <p:nvPr>
            <p:ph idx="1" type="body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0" name="Google Shape;100;p3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1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31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2"/>
          <p:cNvSpPr txBox="1"/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2"/>
          <p:cNvSpPr txBox="1"/>
          <p:nvPr>
            <p:ph idx="1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FEFEFE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7" name="Google Shape;107;p3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32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2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3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33"/>
          <p:cNvSpPr txBox="1"/>
          <p:nvPr>
            <p:ph idx="1" type="body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FEFEFE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14" name="Google Shape;114;p33"/>
          <p:cNvSpPr txBox="1"/>
          <p:nvPr>
            <p:ph idx="2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FEFEFE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5" name="Google Shape;115;p3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3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3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33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  <p:sp>
        <p:nvSpPr>
          <p:cNvPr id="119" name="Google Shape;119;p3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ar-OM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33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ar-OM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4"/>
          <p:cNvSpPr txBox="1"/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800"/>
              <a:buFont typeface="Century Gothic"/>
              <a:buNone/>
              <a:defRPr b="0"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34"/>
          <p:cNvSpPr txBox="1"/>
          <p:nvPr>
            <p:ph idx="1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FEFEFE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24" name="Google Shape;124;p3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3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4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34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5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5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31" name="Google Shape;131;p35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FEFEFE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32" name="Google Shape;132;p3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3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35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35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  <p:sp>
        <p:nvSpPr>
          <p:cNvPr id="136" name="Google Shape;136;p35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ar-OM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35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ar-OM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6"/>
          <p:cNvSpPr txBox="1"/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800"/>
              <a:buFont typeface="Century Gothic"/>
              <a:buNone/>
              <a:defRPr b="0"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36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41" name="Google Shape;141;p36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FEFEFE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42" name="Google Shape;142;p3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3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36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6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7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37"/>
          <p:cNvSpPr txBox="1"/>
          <p:nvPr>
            <p:ph idx="1" type="body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49" name="Google Shape;149;p3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3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3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8"/>
          <p:cNvSpPr txBox="1"/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8"/>
          <p:cNvSpPr txBox="1"/>
          <p:nvPr>
            <p:ph idx="1" type="body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56" name="Google Shape;156;p3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8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3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7" name="Google Shape;7;p22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C87D0E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8;p22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C87D0E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9;p22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C87D0E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0;p22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C87D0E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;p22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C87D0E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22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C87D0E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22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C87D0E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22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C87D0E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22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C87D0E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22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C87D0E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22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C87D0E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22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C87D0E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" name="Google Shape;19;p22"/>
          <p:cNvGrpSpPr/>
          <p:nvPr/>
        </p:nvGrpSpPr>
        <p:grpSpPr>
          <a:xfrm>
            <a:off x="27222" y="-30"/>
            <a:ext cx="2356674" cy="6853283"/>
            <a:chOff x="6627813" y="195452"/>
            <a:chExt cx="1952625" cy="5678299"/>
          </a:xfrm>
        </p:grpSpPr>
        <p:sp>
          <p:nvSpPr>
            <p:cNvPr id="20" name="Google Shape;20;p22"/>
            <p:cNvSpPr/>
            <p:nvPr/>
          </p:nvSpPr>
          <p:spPr>
            <a:xfrm>
              <a:off x="6627813" y="195452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22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2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22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22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22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22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22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22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22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22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2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" name="Google Shape;32;p2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22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22"/>
          <p:cNvSpPr txBox="1"/>
          <p:nvPr>
            <p:ph idx="1" type="body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b="0" i="0" sz="18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b="0" i="0" sz="16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b="0" i="0" sz="14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5" name="Google Shape;35;p2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6" name="Google Shape;36;p2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7" name="Google Shape;37;p22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>
            <p:ph type="ctrTitle"/>
          </p:nvPr>
        </p:nvSpPr>
        <p:spPr>
          <a:xfrm>
            <a:off x="2880547" y="2676008"/>
            <a:ext cx="11097300" cy="226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0000"/>
              <a:buFont typeface="Calibri"/>
              <a:buNone/>
            </a:pPr>
            <a:r>
              <a:rPr lang="ar-OM" sz="10000">
                <a:latin typeface="Calibri"/>
                <a:ea typeface="Calibri"/>
                <a:cs typeface="Calibri"/>
                <a:sym typeface="Calibri"/>
              </a:rPr>
              <a:t>وسائل التواصل الاجتماعي</a:t>
            </a:r>
            <a:endParaRPr sz="10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"/>
          <p:cNvSpPr txBox="1"/>
          <p:nvPr>
            <p:ph type="ctrTitle"/>
          </p:nvPr>
        </p:nvSpPr>
        <p:spPr>
          <a:xfrm>
            <a:off x="1" y="1"/>
            <a:ext cx="12192000" cy="1348966"/>
          </a:xfrm>
          <a:prstGeom prst="rect">
            <a:avLst/>
          </a:prstGeom>
          <a:solidFill>
            <a:srgbClr val="F9B10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8000"/>
              <a:buFont typeface="Calibri"/>
              <a:buNone/>
            </a:pPr>
            <a:r>
              <a:rPr lang="ar-OM" sz="8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وسائل التواصل الاجتماعي</a:t>
            </a:r>
            <a:endParaRPr sz="80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3"/>
          <p:cNvSpPr txBox="1"/>
          <p:nvPr>
            <p:ph idx="1" type="subTitle"/>
          </p:nvPr>
        </p:nvSpPr>
        <p:spPr>
          <a:xfrm>
            <a:off x="1412331" y="2009869"/>
            <a:ext cx="10291447" cy="4173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05"/>
              <a:buNone/>
            </a:pPr>
            <a:r>
              <a:rPr lang="ar-OM" sz="6105">
                <a:latin typeface="Arabic Typesetting"/>
                <a:ea typeface="Arabic Typesetting"/>
                <a:cs typeface="Arabic Typesetting"/>
                <a:sym typeface="Arabic Typesetting"/>
              </a:rPr>
              <a:t>هي تطبيقات أو مواقع إلكترونية تتيح لك التواصل مع الآخرين والتفاعل معهم من خلال تبادل المعلومات ومشاركتها في مجتمعات افتراضية عبر شبكة الإنترنت باستخدام أجهزة الحواسيب بأنواعها المختلفة (المكتبية، والمحمولة، والذكية).</a:t>
            </a:r>
            <a:endParaRPr sz="6105">
              <a:latin typeface="Arabic Typesetting"/>
              <a:ea typeface="Arabic Typesetting"/>
              <a:cs typeface="Arabic Typesetting"/>
              <a:sym typeface="Arabic Typesetting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4"/>
          <p:cNvPicPr preferRelativeResize="0"/>
          <p:nvPr/>
        </p:nvPicPr>
        <p:blipFill rotWithShape="1">
          <a:blip r:embed="rId3">
            <a:alphaModFix/>
          </a:blip>
          <a:srcRect b="21185" l="22500" r="26583" t="29926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"/>
          <p:cNvSpPr txBox="1"/>
          <p:nvPr>
            <p:ph type="ctrTitle"/>
          </p:nvPr>
        </p:nvSpPr>
        <p:spPr>
          <a:xfrm>
            <a:off x="1" y="0"/>
            <a:ext cx="12192000" cy="1186004"/>
          </a:xfrm>
          <a:prstGeom prst="rect">
            <a:avLst/>
          </a:prstGeom>
          <a:solidFill>
            <a:srgbClr val="F9B10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9600"/>
              <a:buFont typeface="Arabic Typesetting"/>
              <a:buNone/>
            </a:pPr>
            <a:r>
              <a:rPr lang="ar-OM" sz="9600">
                <a:solidFill>
                  <a:srgbClr val="C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وسائل التواصل المباشر</a:t>
            </a:r>
            <a:endParaRPr sz="96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5"/>
          <p:cNvSpPr txBox="1"/>
          <p:nvPr>
            <p:ph idx="1" type="subTitle"/>
          </p:nvPr>
        </p:nvSpPr>
        <p:spPr>
          <a:xfrm>
            <a:off x="470780" y="1946495"/>
            <a:ext cx="10807495" cy="4328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857250" lvl="0" marL="857250" rtl="1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610"/>
              <a:buFont typeface="Courier New"/>
              <a:buChar char="o"/>
            </a:pPr>
            <a:r>
              <a:rPr lang="ar-OM" sz="5610">
                <a:latin typeface="Arabic Typesetting"/>
                <a:ea typeface="Arabic Typesetting"/>
                <a:cs typeface="Arabic Typesetting"/>
                <a:sym typeface="Arabic Typesetting"/>
              </a:rPr>
              <a:t>المدوّنات Blogs.</a:t>
            </a:r>
            <a:endParaRPr/>
          </a:p>
          <a:p>
            <a:pPr indent="-857250" lvl="0" marL="857250" rtl="1" algn="r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5610"/>
              <a:buFont typeface="Courier New"/>
              <a:buChar char="o"/>
            </a:pPr>
            <a:r>
              <a:rPr lang="ar-OM" sz="5610">
                <a:latin typeface="Arabic Typesetting"/>
                <a:ea typeface="Arabic Typesetting"/>
                <a:cs typeface="Arabic Typesetting"/>
                <a:sym typeface="Arabic Typesetting"/>
              </a:rPr>
              <a:t>المدونات المصغرة Microblogging.</a:t>
            </a:r>
            <a:endParaRPr/>
          </a:p>
          <a:p>
            <a:pPr indent="-857250" lvl="0" marL="857250" rtl="1" algn="r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5610"/>
              <a:buFont typeface="Courier New"/>
              <a:buChar char="o"/>
            </a:pPr>
            <a:r>
              <a:rPr lang="ar-OM" sz="5610">
                <a:latin typeface="Arabic Typesetting"/>
                <a:ea typeface="Arabic Typesetting"/>
                <a:cs typeface="Arabic Typesetting"/>
                <a:sym typeface="Arabic Typesetting"/>
              </a:rPr>
              <a:t>شبكات التواصل الاجتماعي Social Networking.</a:t>
            </a:r>
            <a:endParaRPr/>
          </a:p>
          <a:p>
            <a:pPr indent="-857250" lvl="0" marL="857250" rtl="1" algn="r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5610"/>
              <a:buFont typeface="Courier New"/>
              <a:buChar char="o"/>
            </a:pPr>
            <a:r>
              <a:rPr lang="ar-OM" sz="5610">
                <a:latin typeface="Arabic Typesetting"/>
                <a:ea typeface="Arabic Typesetting"/>
                <a:cs typeface="Arabic Typesetting"/>
                <a:sym typeface="Arabic Typesetting"/>
              </a:rPr>
              <a:t>الشبكات الاجتماعية القائمة على الموقع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5610"/>
              <a:buNone/>
            </a:pPr>
            <a:r>
              <a:rPr lang="ar-OM" sz="5610">
                <a:latin typeface="Arabic Typesetting"/>
                <a:ea typeface="Arabic Typesetting"/>
                <a:cs typeface="Arabic Typesetting"/>
                <a:sym typeface="Arabic Typesetting"/>
              </a:rPr>
              <a:t>Location-Based Social Networking.</a:t>
            </a:r>
            <a:endParaRPr sz="5610">
              <a:latin typeface="Arabic Typesetting"/>
              <a:ea typeface="Arabic Typesetting"/>
              <a:cs typeface="Arabic Typesetting"/>
              <a:sym typeface="Arabic Typesetting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"/>
          <p:cNvSpPr txBox="1"/>
          <p:nvPr>
            <p:ph type="ctrTitle"/>
          </p:nvPr>
        </p:nvSpPr>
        <p:spPr>
          <a:xfrm>
            <a:off x="1" y="0"/>
            <a:ext cx="12192000" cy="1186004"/>
          </a:xfrm>
          <a:prstGeom prst="rect">
            <a:avLst/>
          </a:prstGeom>
          <a:solidFill>
            <a:srgbClr val="F9B10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8800"/>
              <a:buFont typeface="Arabic Typesetting"/>
              <a:buNone/>
            </a:pPr>
            <a:r>
              <a:rPr lang="ar-OM" sz="8800">
                <a:solidFill>
                  <a:srgbClr val="C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وسائل التعاون والمشاركة</a:t>
            </a:r>
            <a:endParaRPr sz="8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6"/>
          <p:cNvSpPr txBox="1"/>
          <p:nvPr>
            <p:ph idx="1" type="subTitle"/>
          </p:nvPr>
        </p:nvSpPr>
        <p:spPr>
          <a:xfrm>
            <a:off x="651850" y="1946495"/>
            <a:ext cx="10626425" cy="4328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857250" lvl="0" marL="85725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600"/>
              <a:buFont typeface="Courier New"/>
              <a:buChar char="o"/>
            </a:pPr>
            <a:r>
              <a:rPr lang="ar-OM" sz="6600">
                <a:latin typeface="Arabic Typesetting"/>
                <a:ea typeface="Arabic Typesetting"/>
                <a:cs typeface="Arabic Typesetting"/>
                <a:sym typeface="Arabic Typesetting"/>
              </a:rPr>
              <a:t>محررات الويب التشاركية Wikis.</a:t>
            </a:r>
            <a:endParaRPr/>
          </a:p>
          <a:p>
            <a:pPr indent="-857250" lvl="0" marL="85725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6600"/>
              <a:buFont typeface="Courier New"/>
              <a:buChar char="o"/>
            </a:pPr>
            <a:r>
              <a:rPr lang="ar-OM" sz="6600">
                <a:latin typeface="Arabic Typesetting"/>
                <a:ea typeface="Arabic Typesetting"/>
                <a:cs typeface="Arabic Typesetting"/>
                <a:sym typeface="Arabic Typesetting"/>
              </a:rPr>
              <a:t>مشاركة المستندات Documents Sgaring.</a:t>
            </a:r>
            <a:endParaRPr/>
          </a:p>
          <a:p>
            <a:pPr indent="-857250" lvl="0" marL="85725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6600"/>
              <a:buFont typeface="Courier New"/>
              <a:buChar char="o"/>
            </a:pPr>
            <a:r>
              <a:rPr lang="ar-OM" sz="6600">
                <a:latin typeface="Arabic Typesetting"/>
                <a:ea typeface="Arabic Typesetting"/>
                <a:cs typeface="Arabic Typesetting"/>
                <a:sym typeface="Arabic Typesetting"/>
              </a:rPr>
              <a:t>الأخبار الاجتماعية Social News.</a:t>
            </a:r>
            <a:endParaRPr/>
          </a:p>
          <a:p>
            <a:pPr indent="-857250" lvl="0" marL="85725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6600"/>
              <a:buFont typeface="Courier New"/>
              <a:buChar char="o"/>
            </a:pPr>
            <a:r>
              <a:rPr lang="ar-OM" sz="6600">
                <a:latin typeface="Arabic Typesetting"/>
                <a:ea typeface="Arabic Typesetting"/>
                <a:cs typeface="Arabic Typesetting"/>
                <a:sym typeface="Arabic Typesetting"/>
              </a:rPr>
              <a:t>الإشارات المرجعية Bookmarking.</a:t>
            </a:r>
            <a:endParaRPr/>
          </a:p>
          <a:p>
            <a:pPr indent="-438150" lvl="0" marL="85725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6600"/>
              <a:buFont typeface="Courier New"/>
              <a:buNone/>
            </a:pPr>
            <a:r>
              <a:t/>
            </a:r>
            <a:endParaRPr sz="6600">
              <a:latin typeface="Arabic Typesetting"/>
              <a:ea typeface="Arabic Typesetting"/>
              <a:cs typeface="Arabic Typesetting"/>
              <a:sym typeface="Arabic Typesetting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"/>
          <p:cNvSpPr txBox="1"/>
          <p:nvPr>
            <p:ph type="ctrTitle"/>
          </p:nvPr>
        </p:nvSpPr>
        <p:spPr>
          <a:xfrm>
            <a:off x="1" y="0"/>
            <a:ext cx="12192000" cy="1186004"/>
          </a:xfrm>
          <a:prstGeom prst="rect">
            <a:avLst/>
          </a:prstGeom>
          <a:solidFill>
            <a:srgbClr val="F9B10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8800"/>
              <a:buFont typeface="Calibri"/>
              <a:buNone/>
            </a:pPr>
            <a:r>
              <a:rPr lang="ar-OM" sz="8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الوسائط المتعددة</a:t>
            </a:r>
            <a:endParaRPr sz="8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7"/>
          <p:cNvSpPr txBox="1"/>
          <p:nvPr>
            <p:ph idx="1" type="subTitle"/>
          </p:nvPr>
        </p:nvSpPr>
        <p:spPr>
          <a:xfrm>
            <a:off x="353086" y="1946495"/>
            <a:ext cx="10925190" cy="4328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857250" lvl="0" marL="85725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600"/>
              <a:buFont typeface="Courier New"/>
              <a:buChar char="o"/>
            </a:pPr>
            <a:r>
              <a:rPr lang="ar-OM" sz="6600">
                <a:latin typeface="Arabic Typesetting"/>
                <a:ea typeface="Arabic Typesetting"/>
                <a:cs typeface="Arabic Typesetting"/>
                <a:sym typeface="Arabic Typesetting"/>
              </a:rPr>
              <a:t>مشاركة الصور Pgotography Sharing.</a:t>
            </a:r>
            <a:endParaRPr/>
          </a:p>
          <a:p>
            <a:pPr indent="-857250" lvl="0" marL="85725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6600"/>
              <a:buFont typeface="Courier New"/>
              <a:buChar char="o"/>
            </a:pPr>
            <a:r>
              <a:rPr lang="ar-OM" sz="6600">
                <a:latin typeface="Arabic Typesetting"/>
                <a:ea typeface="Arabic Typesetting"/>
                <a:cs typeface="Arabic Typesetting"/>
                <a:sym typeface="Arabic Typesetting"/>
              </a:rPr>
              <a:t>البث المباشر Livecasting.</a:t>
            </a:r>
            <a:endParaRPr/>
          </a:p>
          <a:p>
            <a:pPr indent="-857250" lvl="0" marL="85725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6600"/>
              <a:buFont typeface="Courier New"/>
              <a:buChar char="o"/>
            </a:pPr>
            <a:r>
              <a:rPr lang="ar-OM" sz="6600">
                <a:latin typeface="Arabic Typesetting"/>
                <a:ea typeface="Arabic Typesetting"/>
                <a:cs typeface="Arabic Typesetting"/>
                <a:sym typeface="Arabic Typesetting"/>
              </a:rPr>
              <a:t>مشاركة الفيديو Video Sharing.</a:t>
            </a:r>
            <a:endParaRPr/>
          </a:p>
          <a:p>
            <a:pPr indent="-857250" lvl="0" marL="85725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6600"/>
              <a:buFont typeface="Courier New"/>
              <a:buChar char="o"/>
            </a:pPr>
            <a:r>
              <a:rPr lang="ar-OM" sz="6600">
                <a:latin typeface="Arabic Typesetting"/>
                <a:ea typeface="Arabic Typesetting"/>
                <a:cs typeface="Arabic Typesetting"/>
                <a:sym typeface="Arabic Typesetting"/>
              </a:rPr>
              <a:t>مشاركة العروض التقديمية Presentation Sharing.</a:t>
            </a:r>
            <a:endParaRPr sz="6600">
              <a:latin typeface="Arabic Typesetting"/>
              <a:ea typeface="Arabic Typesetting"/>
              <a:cs typeface="Arabic Typesetting"/>
              <a:sym typeface="Arabic Typesetting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"/>
          <p:cNvSpPr txBox="1"/>
          <p:nvPr>
            <p:ph type="ctrTitle"/>
          </p:nvPr>
        </p:nvSpPr>
        <p:spPr>
          <a:xfrm>
            <a:off x="1" y="0"/>
            <a:ext cx="12192000" cy="1186004"/>
          </a:xfrm>
          <a:prstGeom prst="rect">
            <a:avLst/>
          </a:prstGeom>
          <a:solidFill>
            <a:srgbClr val="F9B10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Calibri"/>
              <a:buNone/>
            </a:pPr>
            <a:r>
              <a:rPr lang="ar-OM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أمثلة على وسائل التواصل الاجتماعي / المدوّنات</a:t>
            </a:r>
            <a:endParaRPr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8"/>
          <p:cNvSpPr txBox="1"/>
          <p:nvPr>
            <p:ph idx="1" type="subTitle"/>
          </p:nvPr>
        </p:nvSpPr>
        <p:spPr>
          <a:xfrm>
            <a:off x="4191000" y="1706484"/>
            <a:ext cx="7735258" cy="4328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857250" lvl="0" marL="85725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Font typeface="Courier New"/>
              <a:buChar char="o"/>
            </a:pPr>
            <a:r>
              <a:rPr lang="ar-OM" sz="6600">
                <a:latin typeface="Arabic Typesetting"/>
                <a:ea typeface="Arabic Typesetting"/>
                <a:cs typeface="Arabic Typesetting"/>
                <a:sym typeface="Arabic Typesetting"/>
              </a:rPr>
              <a:t>تستخدم لإنشاء محتوى رقمي ونشره، وغالباً ما تُعبِّر عن آراء وأفكار شخصية، ومن الأمثلة عليها: Blogger و WordPress.</a:t>
            </a:r>
            <a:endParaRPr sz="6600">
              <a:latin typeface="Arabic Typesetting"/>
              <a:ea typeface="Arabic Typesetting"/>
              <a:cs typeface="Arabic Typesetting"/>
              <a:sym typeface="Arabic Typesetting"/>
            </a:endParaRPr>
          </a:p>
        </p:txBody>
      </p:sp>
      <p:sp>
        <p:nvSpPr>
          <p:cNvPr id="200" name="Google Shape;200;p8"/>
          <p:cNvSpPr txBox="1"/>
          <p:nvPr/>
        </p:nvSpPr>
        <p:spPr>
          <a:xfrm rot="-5400000">
            <a:off x="-2351638" y="3537642"/>
            <a:ext cx="5671996" cy="968719"/>
          </a:xfrm>
          <a:prstGeom prst="rect">
            <a:avLst/>
          </a:prstGeom>
          <a:solidFill>
            <a:srgbClr val="F9B10F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800"/>
              <a:buFont typeface="Calibri"/>
              <a:buNone/>
            </a:pPr>
            <a:r>
              <a:rPr b="0" i="0" lang="ar-OM" sz="4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وسائل الاتصال والتواصل</a:t>
            </a:r>
            <a:endParaRPr b="0" i="0" sz="48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p8"/>
          <p:cNvPicPr preferRelativeResize="0"/>
          <p:nvPr/>
        </p:nvPicPr>
        <p:blipFill rotWithShape="1">
          <a:blip r:embed="rId3">
            <a:alphaModFix/>
          </a:blip>
          <a:srcRect b="57084" l="27501" r="67656" t="34167"/>
          <a:stretch/>
        </p:blipFill>
        <p:spPr>
          <a:xfrm>
            <a:off x="2173662" y="4189492"/>
            <a:ext cx="1893513" cy="1924050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kx="0" rotWithShape="0" algn="bl" stA="38000" stPos="0" sy="-100000" ky="0"/>
          </a:effectLst>
        </p:spPr>
      </p:pic>
      <p:pic>
        <p:nvPicPr>
          <p:cNvPr id="202" name="Google Shape;202;p8"/>
          <p:cNvPicPr preferRelativeResize="0"/>
          <p:nvPr/>
        </p:nvPicPr>
        <p:blipFill rotWithShape="1">
          <a:blip r:embed="rId3">
            <a:alphaModFix/>
          </a:blip>
          <a:srcRect b="56945" l="33204" r="61796" t="34583"/>
          <a:stretch/>
        </p:blipFill>
        <p:spPr>
          <a:xfrm>
            <a:off x="1330670" y="1706483"/>
            <a:ext cx="1893512" cy="1804757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kx="0" rotWithShape="0" algn="bl" stA="38000" stPos="0" sy="-100000" ky="0"/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"/>
          <p:cNvSpPr txBox="1"/>
          <p:nvPr>
            <p:ph type="ctrTitle"/>
          </p:nvPr>
        </p:nvSpPr>
        <p:spPr>
          <a:xfrm>
            <a:off x="181069" y="0"/>
            <a:ext cx="12010931" cy="1186004"/>
          </a:xfrm>
          <a:prstGeom prst="rect">
            <a:avLst/>
          </a:prstGeom>
          <a:solidFill>
            <a:srgbClr val="F9B10F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Calibri"/>
              <a:buNone/>
            </a:pPr>
            <a:r>
              <a:rPr lang="ar-OM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أمثلة على وسائل التواصل الاجتماعي / شبكات التواصل الاجتاعي</a:t>
            </a:r>
            <a:endParaRPr sz="44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9"/>
          <p:cNvSpPr txBox="1"/>
          <p:nvPr>
            <p:ph idx="1" type="subTitle"/>
          </p:nvPr>
        </p:nvSpPr>
        <p:spPr>
          <a:xfrm>
            <a:off x="4086225" y="1647825"/>
            <a:ext cx="7735258" cy="4663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857250" lvl="0" marL="85725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105"/>
              <a:buFont typeface="Courier New"/>
              <a:buChar char="o"/>
            </a:pPr>
            <a:r>
              <a:rPr lang="ar-OM" sz="6105">
                <a:latin typeface="Arabic Typesetting"/>
                <a:ea typeface="Arabic Typesetting"/>
                <a:cs typeface="Arabic Typesetting"/>
                <a:sym typeface="Arabic Typesetting"/>
              </a:rPr>
              <a:t>تستخدم للتواصل بين أفراد يشتركون في الاهتمامات والميول من خلال الرسائل والاطلاع على الملفات الشخصية والمعلومات التي يقدمونها للعرض، ومن الأمثلة عليها: Facebook و Twiter.</a:t>
            </a:r>
            <a:endParaRPr sz="6105">
              <a:latin typeface="Arabic Typesetting"/>
              <a:ea typeface="Arabic Typesetting"/>
              <a:cs typeface="Arabic Typesetting"/>
              <a:sym typeface="Arabic Typesetting"/>
            </a:endParaRPr>
          </a:p>
        </p:txBody>
      </p:sp>
      <p:sp>
        <p:nvSpPr>
          <p:cNvPr id="209" name="Google Shape;209;p9"/>
          <p:cNvSpPr txBox="1"/>
          <p:nvPr/>
        </p:nvSpPr>
        <p:spPr>
          <a:xfrm rot="-5400000">
            <a:off x="-2261104" y="3628177"/>
            <a:ext cx="5671996" cy="787650"/>
          </a:xfrm>
          <a:prstGeom prst="rect">
            <a:avLst/>
          </a:prstGeom>
          <a:solidFill>
            <a:srgbClr val="F9B10F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800"/>
              <a:buFont typeface="Calibri"/>
              <a:buNone/>
            </a:pPr>
            <a:r>
              <a:rPr b="0" i="0" lang="ar-OM" sz="4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وسائل الاتصال والتواصل</a:t>
            </a:r>
            <a:endParaRPr b="0" i="0" sz="48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0" name="Google Shape;210;p9"/>
          <p:cNvPicPr preferRelativeResize="0"/>
          <p:nvPr/>
        </p:nvPicPr>
        <p:blipFill rotWithShape="1">
          <a:blip r:embed="rId3">
            <a:alphaModFix/>
          </a:blip>
          <a:srcRect b="43364" l="33771" r="62541" t="50271"/>
          <a:stretch/>
        </p:blipFill>
        <p:spPr>
          <a:xfrm>
            <a:off x="2247901" y="4391024"/>
            <a:ext cx="1676400" cy="1628775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kx="0" rotWithShape="0" algn="bl" stA="38000" stPos="0" sy="-100000" ky="0"/>
          </a:effectLst>
        </p:spPr>
      </p:pic>
      <p:pic>
        <p:nvPicPr>
          <p:cNvPr id="211" name="Google Shape;211;p9"/>
          <p:cNvPicPr preferRelativeResize="0"/>
          <p:nvPr/>
        </p:nvPicPr>
        <p:blipFill rotWithShape="1">
          <a:blip r:embed="rId3">
            <a:alphaModFix/>
          </a:blip>
          <a:srcRect b="44713" l="27056" r="66984" t="51805"/>
          <a:stretch/>
        </p:blipFill>
        <p:spPr>
          <a:xfrm>
            <a:off x="1473119" y="2619375"/>
            <a:ext cx="2725419" cy="895350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kx="0" rotWithShape="0" algn="bl" stA="38000" stPos="0" sy="-100000" ky="0"/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"/>
          <p:cNvSpPr txBox="1"/>
          <p:nvPr>
            <p:ph type="ctrTitle"/>
          </p:nvPr>
        </p:nvSpPr>
        <p:spPr>
          <a:xfrm>
            <a:off x="181069" y="0"/>
            <a:ext cx="12010931" cy="1186004"/>
          </a:xfrm>
          <a:prstGeom prst="rect">
            <a:avLst/>
          </a:prstGeom>
          <a:solidFill>
            <a:srgbClr val="F9B10F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Calibri"/>
              <a:buNone/>
            </a:pPr>
            <a:r>
              <a:rPr lang="ar-OM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أمثلة على وسائل التواصل الاجتماعي / محررات الويب التشاركية</a:t>
            </a:r>
            <a:endParaRPr sz="44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0"/>
          <p:cNvSpPr txBox="1"/>
          <p:nvPr>
            <p:ph idx="1" type="subTitle"/>
          </p:nvPr>
        </p:nvSpPr>
        <p:spPr>
          <a:xfrm>
            <a:off x="1361439" y="1567617"/>
            <a:ext cx="8021009" cy="40275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857250" lvl="0" marL="85725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600"/>
              <a:buFont typeface="Courier New"/>
              <a:buChar char="o"/>
            </a:pPr>
            <a:r>
              <a:rPr lang="ar-OM" sz="6600">
                <a:latin typeface="Arabic Typesetting"/>
                <a:ea typeface="Arabic Typesetting"/>
                <a:cs typeface="Arabic Typesetting"/>
                <a:sym typeface="Arabic Typesetting"/>
              </a:rPr>
              <a:t>تستخدم في بناء صفحات تحتوي معلومات مختلفة يتشارك المستخدمون في تحريرها ومراجعتها والتعديل عليها. ومن الأمثلة عليها: Wikipedia.</a:t>
            </a:r>
            <a:endParaRPr sz="6600">
              <a:latin typeface="Arabic Typesetting"/>
              <a:ea typeface="Arabic Typesetting"/>
              <a:cs typeface="Arabic Typesetting"/>
              <a:sym typeface="Arabic Typesetting"/>
            </a:endParaRPr>
          </a:p>
        </p:txBody>
      </p:sp>
      <p:sp>
        <p:nvSpPr>
          <p:cNvPr id="218" name="Google Shape;218;p10"/>
          <p:cNvSpPr txBox="1"/>
          <p:nvPr/>
        </p:nvSpPr>
        <p:spPr>
          <a:xfrm rot="-5400000">
            <a:off x="-2261104" y="3628177"/>
            <a:ext cx="5671996" cy="787650"/>
          </a:xfrm>
          <a:prstGeom prst="rect">
            <a:avLst/>
          </a:prstGeom>
          <a:solidFill>
            <a:srgbClr val="F9B10F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800"/>
              <a:buFont typeface="Calibri"/>
              <a:buNone/>
            </a:pPr>
            <a:r>
              <a:rPr b="0" i="0" lang="ar-OM" sz="4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وسائل التعاون والمشاركة</a:t>
            </a:r>
            <a:endParaRPr b="0" i="0" sz="48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9" name="Google Shape;219;p10"/>
          <p:cNvPicPr preferRelativeResize="0"/>
          <p:nvPr/>
        </p:nvPicPr>
        <p:blipFill rotWithShape="1">
          <a:blip r:embed="rId3">
            <a:alphaModFix/>
          </a:blip>
          <a:srcRect b="72444" l="27333" r="68084" t="20146"/>
          <a:stretch/>
        </p:blipFill>
        <p:spPr>
          <a:xfrm>
            <a:off x="8532650" y="4551679"/>
            <a:ext cx="2030423" cy="1845839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kx="0" rotWithShape="0" algn="bl" stA="38000" stPos="0" sy="-100000" ky="0"/>
          </a:effectLst>
        </p:spPr>
      </p:pic>
      <p:pic>
        <p:nvPicPr>
          <p:cNvPr id="220" name="Google Shape;220;p10"/>
          <p:cNvPicPr preferRelativeResize="0"/>
          <p:nvPr/>
        </p:nvPicPr>
        <p:blipFill rotWithShape="1">
          <a:blip r:embed="rId3">
            <a:alphaModFix/>
          </a:blip>
          <a:srcRect b="73800" l="32501" r="61037" t="22644"/>
          <a:stretch/>
        </p:blipFill>
        <p:spPr>
          <a:xfrm>
            <a:off x="9052559" y="3012440"/>
            <a:ext cx="2691141" cy="833120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kx="0" rotWithShape="0" algn="bl" stA="38000" stPos="0" sy="-100000" ky="0"/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1"/>
          <p:cNvSpPr txBox="1"/>
          <p:nvPr>
            <p:ph type="ctrTitle"/>
          </p:nvPr>
        </p:nvSpPr>
        <p:spPr>
          <a:xfrm>
            <a:off x="181069" y="0"/>
            <a:ext cx="12010931" cy="1186004"/>
          </a:xfrm>
          <a:prstGeom prst="rect">
            <a:avLst/>
          </a:prstGeom>
          <a:solidFill>
            <a:srgbClr val="F9B10F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Calibri"/>
              <a:buNone/>
            </a:pPr>
            <a:r>
              <a:rPr lang="ar-OM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أمثلة على وسائل التواصل الاجتماعي / الإشارات المرجعية</a:t>
            </a:r>
            <a:endParaRPr sz="44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1"/>
          <p:cNvSpPr txBox="1"/>
          <p:nvPr>
            <p:ph idx="1" type="subTitle"/>
          </p:nvPr>
        </p:nvSpPr>
        <p:spPr>
          <a:xfrm>
            <a:off x="1067459" y="1658859"/>
            <a:ext cx="8552791" cy="4328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857250" lvl="0" marL="85725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Font typeface="Courier New"/>
              <a:buChar char="o"/>
            </a:pPr>
            <a:r>
              <a:rPr lang="ar-OM" sz="6600">
                <a:latin typeface="Arabic Typesetting"/>
                <a:ea typeface="Arabic Typesetting"/>
                <a:cs typeface="Arabic Typesetting"/>
                <a:sym typeface="Arabic Typesetting"/>
              </a:rPr>
              <a:t>تستخدم لحفظ روابط صفحات مواقع الويب وتنظيمها ومشاركتها مع الآخرين. ومن الأمثلة عليها: Google Reader.</a:t>
            </a:r>
            <a:endParaRPr sz="6600">
              <a:latin typeface="Arabic Typesetting"/>
              <a:ea typeface="Arabic Typesetting"/>
              <a:cs typeface="Arabic Typesetting"/>
              <a:sym typeface="Arabic Typesetting"/>
            </a:endParaRPr>
          </a:p>
        </p:txBody>
      </p:sp>
      <p:sp>
        <p:nvSpPr>
          <p:cNvPr id="227" name="Google Shape;227;p11"/>
          <p:cNvSpPr txBox="1"/>
          <p:nvPr/>
        </p:nvSpPr>
        <p:spPr>
          <a:xfrm rot="-5400000">
            <a:off x="-2261104" y="3628177"/>
            <a:ext cx="5671996" cy="787650"/>
          </a:xfrm>
          <a:prstGeom prst="rect">
            <a:avLst/>
          </a:prstGeom>
          <a:solidFill>
            <a:srgbClr val="F9B10F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800"/>
              <a:buFont typeface="Calibri"/>
              <a:buNone/>
            </a:pPr>
            <a:r>
              <a:rPr b="0" i="0" lang="ar-OM" sz="4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وسائل التعاون والمشاركة</a:t>
            </a:r>
            <a:endParaRPr b="0" i="0" sz="48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8" name="Google Shape;228;p11"/>
          <p:cNvPicPr preferRelativeResize="0"/>
          <p:nvPr/>
        </p:nvPicPr>
        <p:blipFill rotWithShape="1">
          <a:blip r:embed="rId3">
            <a:alphaModFix/>
          </a:blip>
          <a:srcRect b="56944" l="33726" r="62137" t="35833"/>
          <a:stretch/>
        </p:blipFill>
        <p:spPr>
          <a:xfrm>
            <a:off x="9620250" y="1846491"/>
            <a:ext cx="1793671" cy="1762125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kx="0" rotWithShape="0" algn="bl" stA="38000" stPos="0" sy="-100000" ky="0"/>
          </a:effectLst>
        </p:spPr>
      </p:pic>
      <p:pic>
        <p:nvPicPr>
          <p:cNvPr id="229" name="Google Shape;229;p11"/>
          <p:cNvPicPr preferRelativeResize="0"/>
          <p:nvPr/>
        </p:nvPicPr>
        <p:blipFill rotWithShape="1">
          <a:blip r:embed="rId3">
            <a:alphaModFix/>
          </a:blip>
          <a:srcRect b="56296" l="28000" r="67499" t="35555"/>
          <a:stretch/>
        </p:blipFill>
        <p:spPr>
          <a:xfrm>
            <a:off x="8899501" y="3913504"/>
            <a:ext cx="2296160" cy="2338681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kx="0" rotWithShape="0" algn="bl" stA="38000" stPos="0" sy="-100000" ky="0"/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2"/>
          <p:cNvSpPr txBox="1"/>
          <p:nvPr>
            <p:ph type="ctrTitle"/>
          </p:nvPr>
        </p:nvSpPr>
        <p:spPr>
          <a:xfrm>
            <a:off x="181069" y="0"/>
            <a:ext cx="12010931" cy="1186004"/>
          </a:xfrm>
          <a:prstGeom prst="rect">
            <a:avLst/>
          </a:prstGeom>
          <a:solidFill>
            <a:srgbClr val="F9B10F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Calibri"/>
              <a:buNone/>
            </a:pPr>
            <a:r>
              <a:rPr lang="ar-OM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أمثلة على وسائل التواصل الاجتماعي / مشاركة العروض التقديمية</a:t>
            </a:r>
            <a:endParaRPr sz="44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2"/>
          <p:cNvSpPr txBox="1"/>
          <p:nvPr>
            <p:ph idx="1" type="subTitle"/>
          </p:nvPr>
        </p:nvSpPr>
        <p:spPr>
          <a:xfrm>
            <a:off x="4815840" y="1595120"/>
            <a:ext cx="7005644" cy="47159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857250" lvl="0" marL="85725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Font typeface="Courier New"/>
              <a:buChar char="o"/>
            </a:pPr>
            <a:r>
              <a:rPr lang="ar-OM" sz="6600">
                <a:latin typeface="Arabic Typesetting"/>
                <a:ea typeface="Arabic Typesetting"/>
                <a:cs typeface="Arabic Typesetting"/>
                <a:sym typeface="Arabic Typesetting"/>
              </a:rPr>
              <a:t>تستخدم في إنتاج ومشاركة العروض التقديمية مع الآخرين. ومن الأمثلة عليها:</a:t>
            </a:r>
            <a:endParaRPr sz="6600"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indent="-857250" lvl="0" marL="85725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6600"/>
              <a:buFont typeface="Courier New"/>
              <a:buChar char="o"/>
            </a:pPr>
            <a:r>
              <a:rPr lang="ar-OM" sz="6600">
                <a:latin typeface="Arabic Typesetting"/>
                <a:ea typeface="Arabic Typesetting"/>
                <a:cs typeface="Arabic Typesetting"/>
                <a:sym typeface="Arabic Typesetting"/>
              </a:rPr>
              <a:t>  PreziوSlideshare.</a:t>
            </a:r>
            <a:endParaRPr sz="6600">
              <a:latin typeface="Arabic Typesetting"/>
              <a:ea typeface="Arabic Typesetting"/>
              <a:cs typeface="Arabic Typesetting"/>
              <a:sym typeface="Arabic Typesetting"/>
            </a:endParaRPr>
          </a:p>
        </p:txBody>
      </p:sp>
      <p:sp>
        <p:nvSpPr>
          <p:cNvPr id="236" name="Google Shape;236;p12"/>
          <p:cNvSpPr txBox="1"/>
          <p:nvPr/>
        </p:nvSpPr>
        <p:spPr>
          <a:xfrm rot="-5400000">
            <a:off x="-2261104" y="3628177"/>
            <a:ext cx="5671996" cy="787650"/>
          </a:xfrm>
          <a:prstGeom prst="rect">
            <a:avLst/>
          </a:prstGeom>
          <a:solidFill>
            <a:srgbClr val="F9B10F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800"/>
              <a:buFont typeface="Calibri"/>
              <a:buNone/>
            </a:pPr>
            <a:r>
              <a:rPr b="0" i="0" lang="ar-OM" sz="4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الوسائط المتعددة</a:t>
            </a:r>
            <a:endParaRPr b="0" i="0" sz="48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7" name="Google Shape;237;p12"/>
          <p:cNvPicPr preferRelativeResize="0"/>
          <p:nvPr/>
        </p:nvPicPr>
        <p:blipFill rotWithShape="1">
          <a:blip r:embed="rId3">
            <a:alphaModFix/>
          </a:blip>
          <a:srcRect b="32431" l="34121" r="61436" t="56883"/>
          <a:stretch/>
        </p:blipFill>
        <p:spPr>
          <a:xfrm>
            <a:off x="2509520" y="3812715"/>
            <a:ext cx="1727200" cy="2336801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kx="0" rotWithShape="0" algn="bl" stA="38000" stPos="0" sy="-100000" ky="0"/>
          </a:effectLst>
        </p:spPr>
      </p:pic>
      <p:pic>
        <p:nvPicPr>
          <p:cNvPr id="238" name="Google Shape;238;p12"/>
          <p:cNvPicPr preferRelativeResize="0"/>
          <p:nvPr/>
        </p:nvPicPr>
        <p:blipFill rotWithShape="1">
          <a:blip r:embed="rId3">
            <a:alphaModFix/>
          </a:blip>
          <a:srcRect b="32431" l="26961" r="67054" t="57254"/>
          <a:stretch/>
        </p:blipFill>
        <p:spPr>
          <a:xfrm>
            <a:off x="968719" y="1244247"/>
            <a:ext cx="2326640" cy="2255521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kx="0" rotWithShape="0" algn="bl" stA="38000" stPos="0" sy="-100000" ky="0"/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3"/>
          <p:cNvSpPr txBox="1"/>
          <p:nvPr>
            <p:ph type="ctrTitle"/>
          </p:nvPr>
        </p:nvSpPr>
        <p:spPr>
          <a:xfrm>
            <a:off x="181069" y="0"/>
            <a:ext cx="12010931" cy="1186004"/>
          </a:xfrm>
          <a:prstGeom prst="rect">
            <a:avLst/>
          </a:prstGeom>
          <a:solidFill>
            <a:srgbClr val="F9B10F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Calibri"/>
              <a:buNone/>
            </a:pPr>
            <a:r>
              <a:rPr lang="ar-OM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أمثلة على وسائل التواصل الاجتماعي / البث المباشر</a:t>
            </a:r>
            <a:endParaRPr sz="44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3"/>
          <p:cNvSpPr txBox="1"/>
          <p:nvPr>
            <p:ph idx="1" type="subTitle"/>
          </p:nvPr>
        </p:nvSpPr>
        <p:spPr>
          <a:xfrm>
            <a:off x="3381375" y="1554084"/>
            <a:ext cx="8629557" cy="5056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857250" lvl="0" marL="85725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600"/>
              <a:buFont typeface="Courier New"/>
              <a:buChar char="o"/>
            </a:pPr>
            <a:r>
              <a:rPr lang="ar-OM" sz="6600">
                <a:latin typeface="Arabic Typesetting"/>
                <a:ea typeface="Arabic Typesetting"/>
                <a:cs typeface="Arabic Typesetting"/>
                <a:sym typeface="Arabic Typesetting"/>
              </a:rPr>
              <a:t>تستخدم في بث مقاطع صوتية أو لقطات فيديو بشكل حي ومباشر، مثل البث المباشر لقنوات الإعلام المختلفة. </a:t>
            </a:r>
            <a:endParaRPr sz="6600"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indent="-857250" lvl="0" marL="85725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6600"/>
              <a:buFont typeface="Courier New"/>
              <a:buChar char="o"/>
            </a:pPr>
            <a:r>
              <a:rPr lang="ar-OM" sz="6600">
                <a:latin typeface="Arabic Typesetting"/>
                <a:ea typeface="Arabic Typesetting"/>
                <a:cs typeface="Arabic Typesetting"/>
                <a:sym typeface="Arabic Typesetting"/>
              </a:rPr>
              <a:t>ومن الأمثلة عليها:  Skype</a:t>
            </a:r>
            <a:endParaRPr/>
          </a:p>
          <a:p>
            <a:pPr indent="-857250" lvl="0" marL="85725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6600"/>
              <a:buFont typeface="Courier New"/>
              <a:buChar char="o"/>
            </a:pPr>
            <a:r>
              <a:rPr lang="ar-OM" sz="6600">
                <a:latin typeface="Arabic Typesetting"/>
                <a:ea typeface="Arabic Typesetting"/>
                <a:cs typeface="Arabic Typesetting"/>
                <a:sym typeface="Arabic Typesetting"/>
              </a:rPr>
              <a:t>والبث المباشر لقنوات الإعلام المختلفة.</a:t>
            </a:r>
            <a:endParaRPr sz="6600">
              <a:latin typeface="Arabic Typesetting"/>
              <a:ea typeface="Arabic Typesetting"/>
              <a:cs typeface="Arabic Typesetting"/>
              <a:sym typeface="Arabic Typesetting"/>
            </a:endParaRPr>
          </a:p>
        </p:txBody>
      </p:sp>
      <p:sp>
        <p:nvSpPr>
          <p:cNvPr id="245" name="Google Shape;245;p13"/>
          <p:cNvSpPr txBox="1"/>
          <p:nvPr/>
        </p:nvSpPr>
        <p:spPr>
          <a:xfrm rot="-5400000">
            <a:off x="-2261104" y="3628177"/>
            <a:ext cx="5671996" cy="787650"/>
          </a:xfrm>
          <a:prstGeom prst="rect">
            <a:avLst/>
          </a:prstGeom>
          <a:solidFill>
            <a:srgbClr val="F9B10F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800"/>
              <a:buFont typeface="Calibri"/>
              <a:buNone/>
            </a:pPr>
            <a:r>
              <a:rPr b="0" i="0" lang="ar-OM" sz="4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الوسائط المتعددة</a:t>
            </a:r>
            <a:endParaRPr b="0" i="0" sz="48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6" name="Google Shape;246;p13"/>
          <p:cNvPicPr preferRelativeResize="0"/>
          <p:nvPr/>
        </p:nvPicPr>
        <p:blipFill rotWithShape="1">
          <a:blip r:embed="rId3">
            <a:alphaModFix/>
          </a:blip>
          <a:srcRect b="19931" l="32761" r="60756" t="74120"/>
          <a:stretch/>
        </p:blipFill>
        <p:spPr>
          <a:xfrm>
            <a:off x="1511934" y="2763717"/>
            <a:ext cx="2853941" cy="1473003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kx="0" rotWithShape="0" algn="bl" stA="38000" stPos="0" sy="-100000" ky="0"/>
          </a:effectLst>
        </p:spPr>
      </p:pic>
      <p:pic>
        <p:nvPicPr>
          <p:cNvPr id="247" name="Google Shape;247;p13"/>
          <p:cNvPicPr preferRelativeResize="0"/>
          <p:nvPr/>
        </p:nvPicPr>
        <p:blipFill rotWithShape="1">
          <a:blip r:embed="rId3">
            <a:alphaModFix/>
          </a:blip>
          <a:srcRect b="20352" l="26674" r="67943" t="75091"/>
          <a:stretch/>
        </p:blipFill>
        <p:spPr>
          <a:xfrm>
            <a:off x="1030699" y="4604800"/>
            <a:ext cx="2853941" cy="1358923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kx="0" rotWithShape="0" algn="bl" stA="38000" stPos="0" sy="-100000" ky="0"/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4"/>
          <p:cNvSpPr txBox="1"/>
          <p:nvPr>
            <p:ph type="ctrTitle"/>
          </p:nvPr>
        </p:nvSpPr>
        <p:spPr>
          <a:xfrm>
            <a:off x="1" y="0"/>
            <a:ext cx="12192000" cy="1186004"/>
          </a:xfrm>
          <a:prstGeom prst="rect">
            <a:avLst/>
          </a:prstGeom>
          <a:solidFill>
            <a:srgbClr val="F9B10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8000"/>
              <a:buFont typeface="Arabic Typesetting"/>
              <a:buNone/>
            </a:pPr>
            <a:r>
              <a:rPr lang="ar-OM" sz="8000">
                <a:solidFill>
                  <a:srgbClr val="C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الاستخدام الفعّال لوسائل التواصل الاجتماعي</a:t>
            </a:r>
            <a:endParaRPr sz="80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4"/>
          <p:cNvSpPr txBox="1"/>
          <p:nvPr>
            <p:ph idx="1" type="subTitle"/>
          </p:nvPr>
        </p:nvSpPr>
        <p:spPr>
          <a:xfrm>
            <a:off x="1047750" y="4544485"/>
            <a:ext cx="5191125" cy="1426630"/>
          </a:xfrm>
          <a:prstGeom prst="rect">
            <a:avLst/>
          </a:prstGeom>
          <a:solidFill>
            <a:srgbClr val="FABE38"/>
          </a:solidFill>
          <a:ln cap="flat" cmpd="sng" w="28575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857250" lvl="0" marL="85725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Font typeface="Courier New"/>
              <a:buChar char="o"/>
            </a:pPr>
            <a:r>
              <a:rPr b="1" lang="ar-OM" sz="6600">
                <a:solidFill>
                  <a:srgbClr val="7030A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استثمار أوقات الفراغ.</a:t>
            </a:r>
            <a:endParaRPr/>
          </a:p>
        </p:txBody>
      </p:sp>
      <p:pic>
        <p:nvPicPr>
          <p:cNvPr id="254" name="Google Shape;254;p14"/>
          <p:cNvPicPr preferRelativeResize="0"/>
          <p:nvPr/>
        </p:nvPicPr>
        <p:blipFill rotWithShape="1">
          <a:blip r:embed="rId3">
            <a:alphaModFix/>
          </a:blip>
          <a:srcRect b="58332" l="58047" r="31171" t="26528"/>
          <a:stretch/>
        </p:blipFill>
        <p:spPr>
          <a:xfrm>
            <a:off x="6788615" y="1381124"/>
            <a:ext cx="4908085" cy="3876676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5"/>
          <p:cNvSpPr txBox="1"/>
          <p:nvPr>
            <p:ph type="ctrTitle"/>
          </p:nvPr>
        </p:nvSpPr>
        <p:spPr>
          <a:xfrm>
            <a:off x="1" y="0"/>
            <a:ext cx="12192000" cy="1186004"/>
          </a:xfrm>
          <a:prstGeom prst="rect">
            <a:avLst/>
          </a:prstGeom>
          <a:solidFill>
            <a:srgbClr val="F9B10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8000"/>
              <a:buFont typeface="Arabic Typesetting"/>
              <a:buNone/>
            </a:pPr>
            <a:r>
              <a:rPr lang="ar-OM" sz="8000">
                <a:solidFill>
                  <a:srgbClr val="C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الاستخدام الفعّال لوسائل التواصل الاجتماعي</a:t>
            </a:r>
            <a:endParaRPr sz="80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5"/>
          <p:cNvSpPr txBox="1"/>
          <p:nvPr>
            <p:ph idx="1" type="subTitle"/>
          </p:nvPr>
        </p:nvSpPr>
        <p:spPr>
          <a:xfrm>
            <a:off x="6305550" y="4676775"/>
            <a:ext cx="5629275" cy="1598080"/>
          </a:xfrm>
          <a:prstGeom prst="rect">
            <a:avLst/>
          </a:prstGeom>
          <a:solidFill>
            <a:srgbClr val="FABE38"/>
          </a:solidFill>
          <a:ln cap="flat" cmpd="sng" w="28575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857250" lvl="0" marL="85725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Font typeface="Courier New"/>
              <a:buChar char="o"/>
            </a:pPr>
            <a:r>
              <a:rPr b="1" lang="ar-OM" sz="6600">
                <a:solidFill>
                  <a:srgbClr val="7030A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إنشاء محتويات ومشاركتها.</a:t>
            </a:r>
            <a:endParaRPr/>
          </a:p>
        </p:txBody>
      </p:sp>
      <p:pic>
        <p:nvPicPr>
          <p:cNvPr id="261" name="Google Shape;261;p15"/>
          <p:cNvPicPr preferRelativeResize="0"/>
          <p:nvPr/>
        </p:nvPicPr>
        <p:blipFill rotWithShape="1">
          <a:blip r:embed="rId3">
            <a:alphaModFix/>
          </a:blip>
          <a:srcRect b="58611" l="43203" r="47889" t="24095"/>
          <a:stretch/>
        </p:blipFill>
        <p:spPr>
          <a:xfrm>
            <a:off x="704849" y="1347644"/>
            <a:ext cx="4410075" cy="4816845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6"/>
          <p:cNvSpPr txBox="1"/>
          <p:nvPr>
            <p:ph type="ctrTitle"/>
          </p:nvPr>
        </p:nvSpPr>
        <p:spPr>
          <a:xfrm>
            <a:off x="1" y="0"/>
            <a:ext cx="12192000" cy="1186004"/>
          </a:xfrm>
          <a:prstGeom prst="rect">
            <a:avLst/>
          </a:prstGeom>
          <a:solidFill>
            <a:srgbClr val="F9B10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8000"/>
              <a:buFont typeface="Arabic Typesetting"/>
              <a:buNone/>
            </a:pPr>
            <a:r>
              <a:rPr lang="ar-OM" sz="8000">
                <a:solidFill>
                  <a:srgbClr val="C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الاستخدام الفعّال لوسائل التواصل الاجتماعي</a:t>
            </a:r>
            <a:endParaRPr sz="80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6"/>
          <p:cNvSpPr txBox="1"/>
          <p:nvPr>
            <p:ph idx="1" type="subTitle"/>
          </p:nvPr>
        </p:nvSpPr>
        <p:spPr>
          <a:xfrm>
            <a:off x="2362200" y="4495799"/>
            <a:ext cx="4153575" cy="1359955"/>
          </a:xfrm>
          <a:prstGeom prst="rect">
            <a:avLst/>
          </a:prstGeom>
          <a:solidFill>
            <a:srgbClr val="FABE38"/>
          </a:solidFill>
          <a:ln cap="flat" cmpd="sng" w="28575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857250" lvl="0" marL="85725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Font typeface="Courier New"/>
              <a:buChar char="o"/>
            </a:pPr>
            <a:r>
              <a:rPr b="1" lang="ar-OM" sz="6600">
                <a:solidFill>
                  <a:srgbClr val="7030A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مطالعة الأخبار.</a:t>
            </a:r>
            <a:endParaRPr/>
          </a:p>
        </p:txBody>
      </p:sp>
      <p:pic>
        <p:nvPicPr>
          <p:cNvPr id="268" name="Google Shape;268;p16"/>
          <p:cNvPicPr preferRelativeResize="0"/>
          <p:nvPr/>
        </p:nvPicPr>
        <p:blipFill rotWithShape="1">
          <a:blip r:embed="rId3">
            <a:alphaModFix/>
          </a:blip>
          <a:srcRect b="59650" l="26093" r="63125" t="23056"/>
          <a:stretch/>
        </p:blipFill>
        <p:spPr>
          <a:xfrm>
            <a:off x="7016275" y="1304925"/>
            <a:ext cx="4370424" cy="394335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7"/>
          <p:cNvSpPr txBox="1"/>
          <p:nvPr>
            <p:ph type="ctrTitle"/>
          </p:nvPr>
        </p:nvSpPr>
        <p:spPr>
          <a:xfrm>
            <a:off x="1" y="0"/>
            <a:ext cx="12192000" cy="1186004"/>
          </a:xfrm>
          <a:prstGeom prst="rect">
            <a:avLst/>
          </a:prstGeom>
          <a:solidFill>
            <a:srgbClr val="F9B10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8000"/>
              <a:buFont typeface="Arabic Typesetting"/>
              <a:buNone/>
            </a:pPr>
            <a:r>
              <a:rPr lang="ar-OM" sz="8000">
                <a:solidFill>
                  <a:srgbClr val="C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الاستخدام الفعّال لوسائل التواصل الاجتماعي</a:t>
            </a:r>
            <a:endParaRPr sz="80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7"/>
          <p:cNvSpPr txBox="1"/>
          <p:nvPr>
            <p:ph idx="1" type="subTitle"/>
          </p:nvPr>
        </p:nvSpPr>
        <p:spPr>
          <a:xfrm>
            <a:off x="5562600" y="4772025"/>
            <a:ext cx="4515525" cy="1369480"/>
          </a:xfrm>
          <a:prstGeom prst="rect">
            <a:avLst/>
          </a:prstGeom>
          <a:solidFill>
            <a:srgbClr val="FABE38"/>
          </a:solidFill>
          <a:ln cap="flat" cmpd="sng" w="28575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857250" lvl="0" marL="85725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Font typeface="Courier New"/>
              <a:buChar char="o"/>
            </a:pPr>
            <a:r>
              <a:rPr b="1" lang="ar-OM" sz="6600">
                <a:solidFill>
                  <a:srgbClr val="7030A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الاتصال والتواصل.</a:t>
            </a:r>
            <a:endParaRPr/>
          </a:p>
        </p:txBody>
      </p:sp>
      <p:pic>
        <p:nvPicPr>
          <p:cNvPr id="275" name="Google Shape;275;p17"/>
          <p:cNvPicPr preferRelativeResize="0"/>
          <p:nvPr/>
        </p:nvPicPr>
        <p:blipFill rotWithShape="1">
          <a:blip r:embed="rId3">
            <a:alphaModFix/>
          </a:blip>
          <a:srcRect b="18610" l="55624" r="29453" t="47917"/>
          <a:stretch/>
        </p:blipFill>
        <p:spPr>
          <a:xfrm>
            <a:off x="1000125" y="1819274"/>
            <a:ext cx="3638550" cy="459105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8"/>
          <p:cNvSpPr txBox="1"/>
          <p:nvPr>
            <p:ph type="ctrTitle"/>
          </p:nvPr>
        </p:nvSpPr>
        <p:spPr>
          <a:xfrm>
            <a:off x="1" y="0"/>
            <a:ext cx="12192000" cy="1186004"/>
          </a:xfrm>
          <a:prstGeom prst="rect">
            <a:avLst/>
          </a:prstGeom>
          <a:solidFill>
            <a:srgbClr val="F9B10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8000"/>
              <a:buFont typeface="Arabic Typesetting"/>
              <a:buNone/>
            </a:pPr>
            <a:r>
              <a:rPr lang="ar-OM" sz="8000">
                <a:solidFill>
                  <a:srgbClr val="C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الاستخدام الفعّال لوسائل التواصل الاجتماعي</a:t>
            </a:r>
            <a:endParaRPr sz="80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8"/>
          <p:cNvSpPr txBox="1"/>
          <p:nvPr>
            <p:ph idx="1" type="subTitle"/>
          </p:nvPr>
        </p:nvSpPr>
        <p:spPr>
          <a:xfrm>
            <a:off x="1028701" y="4686299"/>
            <a:ext cx="6258600" cy="1550455"/>
          </a:xfrm>
          <a:prstGeom prst="rect">
            <a:avLst/>
          </a:prstGeom>
          <a:solidFill>
            <a:srgbClr val="FABE38"/>
          </a:solidFill>
          <a:ln cap="flat" cmpd="sng" w="28575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857250" lvl="0" marL="85725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Font typeface="Courier New"/>
              <a:buChar char="o"/>
            </a:pPr>
            <a:r>
              <a:rPr b="1" lang="ar-OM" sz="6600">
                <a:solidFill>
                  <a:srgbClr val="7030A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التسوق والتجارة الإلكترونية.</a:t>
            </a:r>
            <a:endParaRPr/>
          </a:p>
        </p:txBody>
      </p:sp>
      <p:pic>
        <p:nvPicPr>
          <p:cNvPr id="282" name="Google Shape;282;p18"/>
          <p:cNvPicPr preferRelativeResize="0"/>
          <p:nvPr/>
        </p:nvPicPr>
        <p:blipFill rotWithShape="1">
          <a:blip r:embed="rId3">
            <a:alphaModFix/>
          </a:blip>
          <a:srcRect b="20137" l="39453" r="46484" t="52499"/>
          <a:stretch/>
        </p:blipFill>
        <p:spPr>
          <a:xfrm>
            <a:off x="7486650" y="1438274"/>
            <a:ext cx="3943350" cy="5000625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9"/>
          <p:cNvSpPr txBox="1"/>
          <p:nvPr>
            <p:ph type="ctrTitle"/>
          </p:nvPr>
        </p:nvSpPr>
        <p:spPr>
          <a:xfrm>
            <a:off x="1" y="0"/>
            <a:ext cx="12192000" cy="1186004"/>
          </a:xfrm>
          <a:prstGeom prst="rect">
            <a:avLst/>
          </a:prstGeom>
          <a:solidFill>
            <a:srgbClr val="F9B10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8000"/>
              <a:buFont typeface="Arabic Typesetting"/>
              <a:buNone/>
            </a:pPr>
            <a:r>
              <a:rPr lang="ar-OM" sz="8000">
                <a:solidFill>
                  <a:srgbClr val="C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الاستخدام الفعّال لوسائل التواصل الاجتماعي</a:t>
            </a:r>
            <a:endParaRPr sz="80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9"/>
          <p:cNvSpPr txBox="1"/>
          <p:nvPr>
            <p:ph idx="1" type="subTitle"/>
          </p:nvPr>
        </p:nvSpPr>
        <p:spPr>
          <a:xfrm>
            <a:off x="6096000" y="4374095"/>
            <a:ext cx="5315625" cy="1255180"/>
          </a:xfrm>
          <a:prstGeom prst="rect">
            <a:avLst/>
          </a:prstGeom>
          <a:solidFill>
            <a:srgbClr val="FABE38"/>
          </a:solidFill>
          <a:ln cap="flat" cmpd="sng" w="28575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857250" lvl="0" marL="85725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Font typeface="Courier New"/>
              <a:buChar char="o"/>
            </a:pPr>
            <a:r>
              <a:rPr b="1" lang="ar-OM" sz="6600">
                <a:solidFill>
                  <a:srgbClr val="7030A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الحصول على المعلومات.</a:t>
            </a:r>
            <a:endParaRPr b="1" sz="6600">
              <a:solidFill>
                <a:srgbClr val="7030A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</p:txBody>
      </p:sp>
      <p:pic>
        <p:nvPicPr>
          <p:cNvPr id="289" name="Google Shape;289;p19"/>
          <p:cNvPicPr preferRelativeResize="0"/>
          <p:nvPr/>
        </p:nvPicPr>
        <p:blipFill rotWithShape="1">
          <a:blip r:embed="rId3">
            <a:alphaModFix/>
          </a:blip>
          <a:srcRect b="20138" l="26562" r="64060" t="48750"/>
          <a:stretch/>
        </p:blipFill>
        <p:spPr>
          <a:xfrm>
            <a:off x="1809750" y="1438273"/>
            <a:ext cx="3719610" cy="4914901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0"/>
          <p:cNvSpPr txBox="1"/>
          <p:nvPr>
            <p:ph type="ctrTitle"/>
          </p:nvPr>
        </p:nvSpPr>
        <p:spPr>
          <a:xfrm>
            <a:off x="1" y="0"/>
            <a:ext cx="12192000" cy="1186004"/>
          </a:xfrm>
          <a:prstGeom prst="rect">
            <a:avLst/>
          </a:prstGeom>
          <a:solidFill>
            <a:srgbClr val="F9B10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7200"/>
              <a:buFont typeface="Arabic Typesetting"/>
              <a:buNone/>
            </a:pPr>
            <a:r>
              <a:rPr lang="ar-OM" sz="7200">
                <a:solidFill>
                  <a:srgbClr val="C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أمور يجب مراعاتها عند استخدام وسائل التواصل الاجتماعي</a:t>
            </a:r>
            <a:endParaRPr sz="7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0"/>
          <p:cNvSpPr txBox="1"/>
          <p:nvPr>
            <p:ph idx="1" type="subTitle"/>
          </p:nvPr>
        </p:nvSpPr>
        <p:spPr>
          <a:xfrm>
            <a:off x="506994" y="1991762"/>
            <a:ext cx="10807495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857250" lvl="0" marL="857250" rtl="1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105"/>
              <a:buFont typeface="Courier New"/>
              <a:buChar char="o"/>
            </a:pPr>
            <a:r>
              <a:rPr lang="ar-OM" sz="6105">
                <a:latin typeface="Arabic Typesetting"/>
                <a:ea typeface="Arabic Typesetting"/>
                <a:cs typeface="Arabic Typesetting"/>
                <a:sym typeface="Arabic Typesetting"/>
              </a:rPr>
              <a:t>الالتزام بتعاليم الدين الإسلامي، والقوانين واللوائح التشريعية.</a:t>
            </a:r>
            <a:endParaRPr/>
          </a:p>
          <a:p>
            <a:pPr indent="-857250" lvl="0" marL="857250" rtl="1" algn="r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6105"/>
              <a:buFont typeface="Courier New"/>
              <a:buChar char="o"/>
            </a:pPr>
            <a:r>
              <a:rPr lang="ar-OM" sz="6105">
                <a:latin typeface="Arabic Typesetting"/>
                <a:ea typeface="Arabic Typesetting"/>
                <a:cs typeface="Arabic Typesetting"/>
                <a:sym typeface="Arabic Typesetting"/>
              </a:rPr>
              <a:t>الإسهام في بناء المجتمع وتطويره.</a:t>
            </a:r>
            <a:endParaRPr/>
          </a:p>
          <a:p>
            <a:pPr indent="-857250" lvl="0" marL="857250" rtl="1" algn="r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6105"/>
              <a:buFont typeface="Courier New"/>
              <a:buChar char="o"/>
            </a:pPr>
            <a:r>
              <a:rPr lang="ar-OM" sz="6105">
                <a:latin typeface="Arabic Typesetting"/>
                <a:ea typeface="Arabic Typesetting"/>
                <a:cs typeface="Arabic Typesetting"/>
                <a:sym typeface="Arabic Typesetting"/>
              </a:rPr>
              <a:t>وضع خطة للاستفادة من الوسيلة.</a:t>
            </a:r>
            <a:endParaRPr/>
          </a:p>
          <a:p>
            <a:pPr indent="-857250" lvl="0" marL="857250" rtl="1" algn="r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6105"/>
              <a:buFont typeface="Courier New"/>
              <a:buChar char="o"/>
            </a:pPr>
            <a:r>
              <a:rPr lang="ar-OM" sz="6105">
                <a:latin typeface="Arabic Typesetting"/>
                <a:ea typeface="Arabic Typesetting"/>
                <a:cs typeface="Arabic Typesetting"/>
                <a:sym typeface="Arabic Typesetting"/>
              </a:rPr>
              <a:t>تحديد مدة زمنية لاستخدام أي وسيلة.</a:t>
            </a:r>
            <a:endParaRPr/>
          </a:p>
          <a:p>
            <a:pPr indent="-857250" lvl="0" marL="857250" rtl="1" algn="r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6105"/>
              <a:buFont typeface="Courier New"/>
              <a:buChar char="o"/>
            </a:pPr>
            <a:r>
              <a:rPr lang="ar-OM" sz="6105">
                <a:latin typeface="Arabic Typesetting"/>
                <a:ea typeface="Arabic Typesetting"/>
                <a:cs typeface="Arabic Typesetting"/>
                <a:sym typeface="Arabic Typesetting"/>
              </a:rPr>
              <a:t>تقييم مدى الاستفادة من الوسيلة بعد مدة من استخدامها.</a:t>
            </a:r>
            <a:endParaRPr/>
          </a:p>
          <a:p>
            <a:pPr indent="-469582" lvl="0" marL="857250" rtl="1" algn="r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6105"/>
              <a:buFont typeface="Courier New"/>
              <a:buNone/>
            </a:pPr>
            <a:r>
              <a:t/>
            </a:r>
            <a:endParaRPr sz="6105">
              <a:latin typeface="Arabic Typesetting"/>
              <a:ea typeface="Arabic Typesetting"/>
              <a:cs typeface="Arabic Typesetting"/>
              <a:sym typeface="Arabic Typesetting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1"/>
          <p:cNvSpPr txBox="1"/>
          <p:nvPr>
            <p:ph type="ctrTitle"/>
          </p:nvPr>
        </p:nvSpPr>
        <p:spPr>
          <a:xfrm>
            <a:off x="1" y="0"/>
            <a:ext cx="12192000" cy="1186004"/>
          </a:xfrm>
          <a:prstGeom prst="rect">
            <a:avLst/>
          </a:prstGeom>
          <a:solidFill>
            <a:srgbClr val="F9B10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6600"/>
              <a:buFont typeface="Arabic Typesetting"/>
              <a:buNone/>
            </a:pPr>
            <a:r>
              <a:rPr lang="ar-OM" sz="6600">
                <a:solidFill>
                  <a:srgbClr val="C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التخطيط للاستخدام الفعّال لوسائل التواصل الاجتماعي (مناقشة)</a:t>
            </a:r>
            <a:endParaRPr sz="66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1" name="Google Shape;301;p21"/>
          <p:cNvPicPr preferRelativeResize="0"/>
          <p:nvPr/>
        </p:nvPicPr>
        <p:blipFill rotWithShape="1">
          <a:blip r:embed="rId3">
            <a:alphaModFix/>
          </a:blip>
          <a:srcRect b="18611" l="30469" r="28047" t="43472"/>
          <a:stretch/>
        </p:blipFill>
        <p:spPr>
          <a:xfrm>
            <a:off x="180974" y="1186004"/>
            <a:ext cx="12011025" cy="56719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isp">
  <a:themeElements>
    <a:clrScheme name="Yellow Orange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