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y="6858000" cx="12192000"/>
  <p:notesSz cx="6858000" cy="9144000"/>
  <p:embeddedFontLst>
    <p:embeddedFont>
      <p:font typeface="Garamond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40" roundtripDataSignature="AMtx7mjEhZnNznBJMjV/MYmlnxTt+O3X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7AC02F1-C325-46D0-8A85-C4375B088AAF}">
  <a:tblStyle styleId="{F7AC02F1-C325-46D0-8A85-C4375B088AAF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customschemas.google.com/relationships/presentationmetadata" Target="meta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Garamond-bold.fntdata"/><Relationship Id="rId14" Type="http://schemas.openxmlformats.org/officeDocument/2006/relationships/slide" Target="slides/slide9.xml"/><Relationship Id="rId36" Type="http://schemas.openxmlformats.org/officeDocument/2006/relationships/font" Target="fonts/Garamond-regular.fntdata"/><Relationship Id="rId17" Type="http://schemas.openxmlformats.org/officeDocument/2006/relationships/slide" Target="slides/slide12.xml"/><Relationship Id="rId39" Type="http://schemas.openxmlformats.org/officeDocument/2006/relationships/font" Target="fonts/Garamond-boldItalic.fntdata"/><Relationship Id="rId16" Type="http://schemas.openxmlformats.org/officeDocument/2006/relationships/slide" Target="slides/slide11.xml"/><Relationship Id="rId38" Type="http://schemas.openxmlformats.org/officeDocument/2006/relationships/font" Target="fonts/Garamond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8620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88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ar-EG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1" name="Google Shape;34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9" name="Google Shape;34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3" name="Google Shape;36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4" name="Google Shape;504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2" name="Google Shape;512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3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" name="Google Shape;17;p33"/>
          <p:cNvSpPr txBox="1"/>
          <p:nvPr>
            <p:ph idx="1" type="body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17500" lvl="1" marL="914400" rtl="1" algn="r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1" algn="r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1" algn="r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1" algn="r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1" algn="r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1" algn="r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1" algn="r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1" algn="r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18" name="Google Shape;18;p33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فارغ" type="blank">
  <p:cSld name="BLANK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شريحة عنوان" type="title">
  <p:cSld name="TITLE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6" name="Google Shape;26;p3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ومحتوى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3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المقطع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3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حتويان" type="twoObj">
  <p:cSld name="TWO_OBJECTS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3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قارنة" type="twoTxTwoObj">
  <p:cSld name="TWO_OBJECTS_WITH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3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3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3" name="Google Shape;53;p3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3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فقط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4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حتوى مع تسمية توضيحية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5" name="Google Shape;65;p4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4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صورة مع تسمية توضيحية" type="picTx">
  <p:cSld name="PICTURE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4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3" name="Google Shape;73;p4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ونص عمودي" type="vertTx">
  <p:cSld name="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4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ونص عموديان" type="vertTitleAndTx">
  <p:cSld name="VERTICAL_TITLE_AND_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4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4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1.png"/><Relationship Id="rId4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5" Type="http://schemas.openxmlformats.org/officeDocument/2006/relationships/image" Target="../media/image5.png"/><Relationship Id="rId6" Type="http://schemas.openxmlformats.org/officeDocument/2006/relationships/image" Target="../media/image7.png"/><Relationship Id="rId7" Type="http://schemas.openxmlformats.org/officeDocument/2006/relationships/image" Target="../media/image10.png"/><Relationship Id="rId8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1.png"/><Relationship Id="rId4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1.png"/><Relationship Id="rId4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Relationship Id="rId5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jpg"/><Relationship Id="rId4" Type="http://schemas.openxmlformats.org/officeDocument/2006/relationships/image" Target="../media/image2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1.png"/><Relationship Id="rId4" Type="http://schemas.openxmlformats.org/officeDocument/2006/relationships/image" Target="../media/image28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5.png"/><Relationship Id="rId4" Type="http://schemas.openxmlformats.org/officeDocument/2006/relationships/hyperlink" Target="https://www.yout-ube.com/watch?v=IXZJ2_psG3I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8565" y="523673"/>
            <a:ext cx="10945906" cy="5742656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"/>
          <p:cNvSpPr txBox="1"/>
          <p:nvPr/>
        </p:nvSpPr>
        <p:spPr>
          <a:xfrm>
            <a:off x="2237858" y="2867891"/>
            <a:ext cx="5932178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EG" sz="66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الزوايا والاستدارة</a:t>
            </a:r>
            <a:endParaRPr/>
          </a:p>
        </p:txBody>
      </p:sp>
      <p:sp>
        <p:nvSpPr>
          <p:cNvPr id="95" name="Google Shape;95;p1"/>
          <p:cNvSpPr txBox="1"/>
          <p:nvPr/>
        </p:nvSpPr>
        <p:spPr>
          <a:xfrm>
            <a:off x="3807903" y="1728892"/>
            <a:ext cx="394853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عنوان الدرس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4246225" y="4532675"/>
            <a:ext cx="3538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ar-EG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حصة متزامنة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EFBF1"/>
            </a:gs>
            <a:gs pos="74000">
              <a:srgbClr val="FFE28B"/>
            </a:gs>
            <a:gs pos="83000">
              <a:srgbClr val="FFE28B"/>
            </a:gs>
            <a:gs pos="100000">
              <a:srgbClr val="FEEBB2"/>
            </a:gs>
          </a:gsLst>
          <a:lin ang="5400000" scaled="0"/>
        </a:gra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"/>
          <p:cNvSpPr txBox="1"/>
          <p:nvPr/>
        </p:nvSpPr>
        <p:spPr>
          <a:xfrm>
            <a:off x="4981586" y="496914"/>
            <a:ext cx="3186053" cy="769441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  <a:effectLst>
            <a:outerShdw blurRad="38100" rotWithShape="0" dir="5400000" dist="25400">
              <a:srgbClr val="000000">
                <a:alpha val="6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ar-EG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قَوانين الْحِصَّة </a:t>
            </a:r>
            <a:endParaRPr b="0" i="0" sz="4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drawing of a cartoon character&#10;&#10;Description automatically generated" id="102" name="Google Shape;10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20548" y="1372435"/>
            <a:ext cx="1463040" cy="148029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5106275" y="2261083"/>
            <a:ext cx="383688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EG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أَبْتَعِد عَنْ ضّجيج مَنْ حَوْلي</a:t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icture containing drawing&#10;&#10;Description automatically generated" id="104" name="Google Shape;104;p2"/>
          <p:cNvPicPr preferRelativeResize="0"/>
          <p:nvPr/>
        </p:nvPicPr>
        <p:blipFill rotWithShape="1">
          <a:blip r:embed="rId5">
            <a:alphaModFix/>
          </a:blip>
          <a:srcRect b="7594" l="0" r="0" t="0"/>
          <a:stretch/>
        </p:blipFill>
        <p:spPr>
          <a:xfrm>
            <a:off x="8485300" y="3015938"/>
            <a:ext cx="1554480" cy="168294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"/>
          <p:cNvSpPr txBox="1"/>
          <p:nvPr/>
        </p:nvSpPr>
        <p:spPr>
          <a:xfrm>
            <a:off x="5848298" y="3766284"/>
            <a:ext cx="261850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EG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أِلتِزِم الصَّمْت</a:t>
            </a: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close up of a logo&#10;&#10;Description automatically generated" id="106" name="Google Shape;106;p2"/>
          <p:cNvPicPr preferRelativeResize="0"/>
          <p:nvPr/>
        </p:nvPicPr>
        <p:blipFill rotWithShape="1">
          <a:blip r:embed="rId6">
            <a:alphaModFix/>
          </a:blip>
          <a:srcRect b="25506" l="47589" r="0" t="0"/>
          <a:stretch/>
        </p:blipFill>
        <p:spPr>
          <a:xfrm>
            <a:off x="3125487" y="230988"/>
            <a:ext cx="1284513" cy="178647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"/>
          <p:cNvSpPr txBox="1"/>
          <p:nvPr/>
        </p:nvSpPr>
        <p:spPr>
          <a:xfrm>
            <a:off x="910011" y="1615894"/>
            <a:ext cx="261850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EG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أِسْتأْذِن قَبْلِ التَّحّدًّث</a:t>
            </a: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close up of a logo&#10;&#10;Description automatically generated" id="108" name="Google Shape;108;p2"/>
          <p:cNvPicPr preferRelativeResize="0"/>
          <p:nvPr/>
        </p:nvPicPr>
        <p:blipFill rotWithShape="1">
          <a:blip r:embed="rId7">
            <a:alphaModFix/>
          </a:blip>
          <a:srcRect b="21489" l="11287" r="9905" t="8579"/>
          <a:stretch/>
        </p:blipFill>
        <p:spPr>
          <a:xfrm>
            <a:off x="8167639" y="4684484"/>
            <a:ext cx="1737360" cy="154054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"/>
          <p:cNvSpPr txBox="1"/>
          <p:nvPr/>
        </p:nvSpPr>
        <p:spPr>
          <a:xfrm>
            <a:off x="5714627" y="5527325"/>
            <a:ext cx="285083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EG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أًدَوِّن مُلاحَظاتي</a:t>
            </a: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drawing of a cartoon character&#10;&#10;Description automatically generated" id="110" name="Google Shape;110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614120" y="2259798"/>
            <a:ext cx="182880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 txBox="1"/>
          <p:nvPr/>
        </p:nvSpPr>
        <p:spPr>
          <a:xfrm>
            <a:off x="348008" y="3700739"/>
            <a:ext cx="325958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EG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أَسْتَمِع إلى الْمُعَلَّمة بِتِرْكيز</a:t>
            </a: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نتيجة بحث الصور عن أم تتحدث كرتون" id="112" name="Google Shape;112;p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171190" y="4622430"/>
            <a:ext cx="1737360" cy="180979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"/>
          <p:cNvSpPr txBox="1"/>
          <p:nvPr/>
        </p:nvSpPr>
        <p:spPr>
          <a:xfrm>
            <a:off x="739588" y="5246975"/>
            <a:ext cx="2618509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EG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اُفَكِّر وأُجيب بِمُفْرَدي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EG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دونَ مساعَدَة أُمي</a:t>
            </a: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3"/>
          <p:cNvSpPr txBox="1"/>
          <p:nvPr/>
        </p:nvSpPr>
        <p:spPr>
          <a:xfrm>
            <a:off x="2729533" y="1075765"/>
            <a:ext cx="6798734" cy="1317811"/>
          </a:xfrm>
          <a:prstGeom prst="rect">
            <a:avLst/>
          </a:prstGeom>
          <a:blipFill rotWithShape="1">
            <a:blip r:embed="rId4">
              <a:alphaModFix/>
            </a:blip>
            <a:tile algn="tl" flip="none" tx="0" sx="100000" ty="0" sy="100000"/>
          </a:blipFill>
          <a:ln>
            <a:noFill/>
          </a:ln>
          <a:effectLst>
            <a:outerShdw blurRad="38100" rotWithShape="0" dir="5400000" dist="25400">
              <a:srgbClr val="000000">
                <a:alpha val="6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Garamond"/>
              <a:buNone/>
            </a:pPr>
            <a:r>
              <a:rPr b="0" i="0" lang="ar-EG" sz="4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الأهداف  التعليمية </a:t>
            </a:r>
            <a:endParaRPr b="0" i="0" sz="4000" u="none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0" name="Google Shape;120;p3"/>
          <p:cNvSpPr txBox="1"/>
          <p:nvPr/>
        </p:nvSpPr>
        <p:spPr>
          <a:xfrm>
            <a:off x="1035424" y="3405969"/>
            <a:ext cx="9466729" cy="13408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992A"/>
              </a:buClr>
              <a:buSzPct val="115000"/>
              <a:buFont typeface="Arial"/>
              <a:buNone/>
            </a:pPr>
            <a:r>
              <a:rPr b="0" i="0" lang="ar-EG" sz="1800" u="none" cap="none" strike="noStrike">
                <a:solidFill>
                  <a:srgbClr val="000000"/>
                </a:solidFill>
                <a:highlight>
                  <a:srgbClr val="C0C0C0"/>
                </a:highlight>
                <a:latin typeface="Times"/>
                <a:ea typeface="Times"/>
                <a:cs typeface="Times"/>
                <a:sym typeface="Times"/>
              </a:rPr>
              <a:t>4Gp2</a:t>
            </a:r>
            <a:r>
              <a:rPr b="0" i="0" lang="ar-EG" sz="1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  : </a:t>
            </a:r>
            <a:r>
              <a:rPr b="1" i="0" lang="ar-EG" sz="3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يعرف أن الزاوية تقاس بالدرجات، وأن الدورة الكاملة تساوي 360 ° أو أربع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144"/>
              </a:spcBef>
              <a:spcAft>
                <a:spcPts val="0"/>
              </a:spcAft>
              <a:buClr>
                <a:srgbClr val="83992A"/>
              </a:buClr>
              <a:buSzPct val="115000"/>
              <a:buFont typeface="Arial"/>
              <a:buNone/>
            </a:pPr>
            <a:r>
              <a:rPr b="1" i="0" lang="ar-EG" sz="3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زوايا قائمة؛ كما ويقارن ويرتّب الزوايا الأقل من 180</a:t>
            </a:r>
            <a:endParaRPr b="1" i="0" sz="4500" u="none" cap="none" strike="noStrike">
              <a:solidFill>
                <a:srgbClr val="C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4"/>
          <p:cNvSpPr txBox="1"/>
          <p:nvPr/>
        </p:nvSpPr>
        <p:spPr>
          <a:xfrm>
            <a:off x="4767052" y="431103"/>
            <a:ext cx="4027324" cy="769441"/>
          </a:xfrm>
          <a:prstGeom prst="rect">
            <a:avLst/>
          </a:prstGeom>
          <a:solidFill>
            <a:srgbClr val="FEE599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مفردات الدرس</a:t>
            </a:r>
            <a:endParaRPr b="1" sz="4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70050" y="3072935"/>
            <a:ext cx="3439410" cy="1503664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8" name="Google Shape;128;p4"/>
          <p:cNvSpPr txBox="1"/>
          <p:nvPr/>
        </p:nvSpPr>
        <p:spPr>
          <a:xfrm>
            <a:off x="7719058" y="3472946"/>
            <a:ext cx="266368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الزاوية القائمة</a:t>
            </a:r>
            <a:endParaRPr/>
          </a:p>
        </p:txBody>
      </p:sp>
      <p:pic>
        <p:nvPicPr>
          <p:cNvPr id="129" name="Google Shape;12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2206" y="614644"/>
            <a:ext cx="3773274" cy="1503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9978" y="3429000"/>
            <a:ext cx="4203667" cy="150366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4"/>
          <p:cNvSpPr txBox="1"/>
          <p:nvPr/>
        </p:nvSpPr>
        <p:spPr>
          <a:xfrm>
            <a:off x="897727" y="879427"/>
            <a:ext cx="325535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مع عقارب الساعة</a:t>
            </a:r>
            <a:endParaRPr/>
          </a:p>
        </p:txBody>
      </p:sp>
      <p:sp>
        <p:nvSpPr>
          <p:cNvPr id="132" name="Google Shape;132;p4"/>
          <p:cNvSpPr txBox="1"/>
          <p:nvPr/>
        </p:nvSpPr>
        <p:spPr>
          <a:xfrm>
            <a:off x="916570" y="3780268"/>
            <a:ext cx="385048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عكس عقارب الساعة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35000">
              <a:srgbClr val="FFFFFF"/>
            </a:gs>
            <a:gs pos="100000">
              <a:schemeClr val="accent4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"/>
          <p:cNvSpPr txBox="1"/>
          <p:nvPr/>
        </p:nvSpPr>
        <p:spPr>
          <a:xfrm>
            <a:off x="10024770" y="439178"/>
            <a:ext cx="1673485" cy="1446550"/>
          </a:xfrm>
          <a:prstGeom prst="rect">
            <a:avLst/>
          </a:prstGeom>
          <a:solidFill>
            <a:srgbClr val="FEE599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التعلم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القبلي</a:t>
            </a:r>
            <a:endParaRPr b="1" sz="4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صورة تحتوي على نص, مقياس فكي&#10;&#10;تم إنشاء الوصف تلقائياً" id="138" name="Google Shape;13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3744" y="439178"/>
            <a:ext cx="9531025" cy="5961622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6"/>
          <p:cNvSpPr/>
          <p:nvPr/>
        </p:nvSpPr>
        <p:spPr>
          <a:xfrm>
            <a:off x="6672472" y="1365886"/>
            <a:ext cx="4094921" cy="2849218"/>
          </a:xfrm>
          <a:prstGeom prst="wedgeEllipseCallout">
            <a:avLst>
              <a:gd fmla="val -20833" name="adj1"/>
              <a:gd fmla="val 62500" name="adj2"/>
            </a:avLst>
          </a:prstGeom>
          <a:gradFill>
            <a:gsLst>
              <a:gs pos="0">
                <a:srgbClr val="F7BCA2"/>
              </a:gs>
              <a:gs pos="50000">
                <a:srgbClr val="F4B093"/>
              </a:gs>
              <a:gs pos="100000">
                <a:srgbClr val="F7A47F"/>
              </a:gs>
            </a:gsLst>
            <a:lin ang="5400000" scaled="0"/>
          </a:gra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تسمى الزاوية في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الاشكال السابقة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بالزاوية القائمة  </a:t>
            </a:r>
            <a:endParaRPr b="1"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5" name="Google Shape;145;p6"/>
          <p:cNvPicPr preferRelativeResize="0"/>
          <p:nvPr/>
        </p:nvPicPr>
        <p:blipFill rotWithShape="1">
          <a:blip r:embed="rId4">
            <a:alphaModFix/>
          </a:blip>
          <a:srcRect b="10526" l="7201" r="0" t="16473"/>
          <a:stretch/>
        </p:blipFill>
        <p:spPr>
          <a:xfrm>
            <a:off x="510989" y="575597"/>
            <a:ext cx="5459505" cy="4429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35000">
              <a:srgbClr val="FFFFFF"/>
            </a:gs>
            <a:gs pos="100000">
              <a:schemeClr val="accent2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"/>
          <p:cNvSpPr txBox="1"/>
          <p:nvPr/>
        </p:nvSpPr>
        <p:spPr>
          <a:xfrm>
            <a:off x="3121529" y="578618"/>
            <a:ext cx="6798734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Font typeface="Calibri"/>
              <a:buNone/>
            </a:pPr>
            <a:r>
              <a:rPr lang="ar-EG" sz="4000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عندما  تجلس  مقابل جهاز الحاسوب  </a:t>
            </a:r>
            <a:br>
              <a:rPr lang="ar-EG" sz="4000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EG" sz="4000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او ipad   يجب  الجلوس  كما بالصورة  </a:t>
            </a:r>
            <a:endParaRPr sz="4000" cap="non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1" name="Google Shape;151;p7"/>
          <p:cNvPicPr preferRelativeResize="0"/>
          <p:nvPr/>
        </p:nvPicPr>
        <p:blipFill rotWithShape="1">
          <a:blip r:embed="rId3">
            <a:alphaModFix/>
          </a:blip>
          <a:srcRect b="28869" l="47586" r="14808" t="27234"/>
          <a:stretch/>
        </p:blipFill>
        <p:spPr>
          <a:xfrm>
            <a:off x="4586695" y="4041854"/>
            <a:ext cx="3550388" cy="2329942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7"/>
          <p:cNvSpPr txBox="1"/>
          <p:nvPr/>
        </p:nvSpPr>
        <p:spPr>
          <a:xfrm>
            <a:off x="2422462" y="2146316"/>
            <a:ext cx="7878854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Garamond"/>
              <a:buNone/>
            </a:pPr>
            <a:r>
              <a:rPr lang="ar-EG" sz="4000" cap="none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في هذه  الحالة فإنك تصنع  زاوية  ؟!!!</a:t>
            </a:r>
            <a:endParaRPr/>
          </a:p>
        </p:txBody>
      </p:sp>
      <p:sp>
        <p:nvSpPr>
          <p:cNvPr id="153" name="Google Shape;153;p7"/>
          <p:cNvSpPr txBox="1"/>
          <p:nvPr/>
        </p:nvSpPr>
        <p:spPr>
          <a:xfrm>
            <a:off x="10164480" y="483802"/>
            <a:ext cx="1567195" cy="769441"/>
          </a:xfrm>
          <a:prstGeom prst="rect">
            <a:avLst/>
          </a:prstGeom>
          <a:solidFill>
            <a:srgbClr val="FEE599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التمهيد</a:t>
            </a:r>
            <a:endParaRPr b="1" sz="4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EFBF1"/>
            </a:gs>
            <a:gs pos="74000">
              <a:srgbClr val="FFE28B"/>
            </a:gs>
            <a:gs pos="83000">
              <a:srgbClr val="FFE28B"/>
            </a:gs>
            <a:gs pos="100000">
              <a:srgbClr val="FEEBB2"/>
            </a:gs>
          </a:gsLst>
          <a:lin ang="5400000" scaled="0"/>
        </a:gra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"/>
          <p:cNvSpPr/>
          <p:nvPr/>
        </p:nvSpPr>
        <p:spPr>
          <a:xfrm>
            <a:off x="7905750" y="0"/>
            <a:ext cx="393843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ar-EG" sz="72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سير الدرس</a:t>
            </a:r>
            <a:endParaRPr b="0" sz="7200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8"/>
          <p:cNvSpPr/>
          <p:nvPr/>
        </p:nvSpPr>
        <p:spPr>
          <a:xfrm>
            <a:off x="9217024" y="3458175"/>
            <a:ext cx="262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5400" cap="none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استقصاء</a:t>
            </a:r>
            <a:endParaRPr b="1" sz="5400" cap="none">
              <a:solidFill>
                <a:srgbClr val="F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8"/>
          <p:cNvSpPr/>
          <p:nvPr/>
        </p:nvSpPr>
        <p:spPr>
          <a:xfrm>
            <a:off x="990600" y="876300"/>
            <a:ext cx="5743940" cy="3505200"/>
          </a:xfrm>
          <a:prstGeom prst="cloudCallout">
            <a:avLst>
              <a:gd fmla="val 85474" name="adj1"/>
              <a:gd fmla="val 40918" name="adj2"/>
            </a:avLst>
          </a:prstGeom>
          <a:solidFill>
            <a:schemeClr val="lt1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هيا يا طلاب فلنتعرف على الزوايا القائمة  الموجودة حولنا في جهاز الحاسوب والكتاب المدرسي أو الدفتر والطاولة</a:t>
            </a:r>
            <a:endParaRPr sz="3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B0F0"/>
            </a:gs>
            <a:gs pos="74000">
              <a:srgbClr val="FFE28B"/>
            </a:gs>
            <a:gs pos="83000">
              <a:srgbClr val="FFE28B"/>
            </a:gs>
            <a:gs pos="100000">
              <a:srgbClr val="FEEBB2"/>
            </a:gs>
          </a:gsLst>
          <a:lin ang="5400000" scaled="0"/>
        </a:gra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5" name="Google Shape;165;p9"/>
          <p:cNvCxnSpPr/>
          <p:nvPr/>
        </p:nvCxnSpPr>
        <p:spPr>
          <a:xfrm>
            <a:off x="5716362" y="5557428"/>
            <a:ext cx="2785383" cy="0"/>
          </a:xfrm>
          <a:prstGeom prst="straightConnector1">
            <a:avLst/>
          </a:prstGeom>
          <a:noFill/>
          <a:ln cap="rnd" cmpd="sng" w="38100">
            <a:solidFill>
              <a:srgbClr val="00B05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66" name="Google Shape;166;p9"/>
          <p:cNvCxnSpPr/>
          <p:nvPr/>
        </p:nvCxnSpPr>
        <p:spPr>
          <a:xfrm flipH="1" rot="10800000">
            <a:off x="5723879" y="3792579"/>
            <a:ext cx="1531800" cy="1684800"/>
          </a:xfrm>
          <a:prstGeom prst="straightConnector1">
            <a:avLst/>
          </a:prstGeom>
          <a:noFill/>
          <a:ln cap="rnd" cmpd="sng" w="38100">
            <a:solidFill>
              <a:srgbClr val="00B05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67" name="Google Shape;167;p9"/>
          <p:cNvSpPr txBox="1"/>
          <p:nvPr/>
        </p:nvSpPr>
        <p:spPr>
          <a:xfrm>
            <a:off x="7884114" y="5591279"/>
            <a:ext cx="296876" cy="715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05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أ</a:t>
            </a:r>
            <a:endParaRPr/>
          </a:p>
        </p:txBody>
      </p:sp>
      <p:sp>
        <p:nvSpPr>
          <p:cNvPr id="168" name="Google Shape;168;p9"/>
          <p:cNvSpPr txBox="1"/>
          <p:nvPr/>
        </p:nvSpPr>
        <p:spPr>
          <a:xfrm>
            <a:off x="7255682" y="3352659"/>
            <a:ext cx="314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18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ج</a:t>
            </a:r>
            <a:endParaRPr/>
          </a:p>
        </p:txBody>
      </p:sp>
      <p:sp>
        <p:nvSpPr>
          <p:cNvPr id="169" name="Google Shape;169;p9"/>
          <p:cNvSpPr txBox="1"/>
          <p:nvPr/>
        </p:nvSpPr>
        <p:spPr>
          <a:xfrm>
            <a:off x="5129810" y="5233394"/>
            <a:ext cx="521297" cy="715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05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ب</a:t>
            </a:r>
            <a:endParaRPr/>
          </a:p>
        </p:txBody>
      </p:sp>
      <p:grpSp>
        <p:nvGrpSpPr>
          <p:cNvPr id="170" name="Google Shape;170;p9"/>
          <p:cNvGrpSpPr/>
          <p:nvPr/>
        </p:nvGrpSpPr>
        <p:grpSpPr>
          <a:xfrm>
            <a:off x="5356517" y="3568088"/>
            <a:ext cx="1269496" cy="1280190"/>
            <a:chOff x="2555776" y="3573016"/>
            <a:chExt cx="1692661" cy="1706920"/>
          </a:xfrm>
        </p:grpSpPr>
        <p:sp>
          <p:nvSpPr>
            <p:cNvPr id="171" name="Google Shape;171;p9"/>
            <p:cNvSpPr/>
            <p:nvPr/>
          </p:nvSpPr>
          <p:spPr>
            <a:xfrm>
              <a:off x="3160868" y="3961522"/>
              <a:ext cx="1087569" cy="1318414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lg" w="lg" type="stealth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72" name="Google Shape;172;p9"/>
            <p:cNvSpPr txBox="1"/>
            <p:nvPr/>
          </p:nvSpPr>
          <p:spPr>
            <a:xfrm>
              <a:off x="2555776" y="3573016"/>
              <a:ext cx="1368152" cy="861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Garamond"/>
                <a:buNone/>
              </a:pPr>
              <a:r>
                <a:rPr b="1" i="0" lang="ar-EG" sz="1800" u="none" cap="none" strike="noStrike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ذراع  الزاوية </a:t>
              </a:r>
              <a:endParaRPr/>
            </a:p>
          </p:txBody>
        </p:sp>
      </p:grpSp>
      <p:grpSp>
        <p:nvGrpSpPr>
          <p:cNvPr id="173" name="Google Shape;173;p9"/>
          <p:cNvGrpSpPr/>
          <p:nvPr/>
        </p:nvGrpSpPr>
        <p:grpSpPr>
          <a:xfrm>
            <a:off x="7159037" y="4833360"/>
            <a:ext cx="1026114" cy="1154150"/>
            <a:chOff x="4973382" y="5199878"/>
            <a:chExt cx="1368152" cy="1538867"/>
          </a:xfrm>
        </p:grpSpPr>
        <p:sp>
          <p:nvSpPr>
            <p:cNvPr id="174" name="Google Shape;174;p9"/>
            <p:cNvSpPr/>
            <p:nvPr/>
          </p:nvSpPr>
          <p:spPr>
            <a:xfrm flipH="1">
              <a:off x="5039579" y="5595115"/>
              <a:ext cx="540533" cy="114363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lg" w="lg" type="stealth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75" name="Google Shape;175;p9"/>
            <p:cNvSpPr txBox="1"/>
            <p:nvPr/>
          </p:nvSpPr>
          <p:spPr>
            <a:xfrm>
              <a:off x="4973382" y="5199878"/>
              <a:ext cx="1368152" cy="861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Garamond"/>
                <a:buNone/>
              </a:pPr>
              <a:r>
                <a:rPr b="1" i="0" lang="ar-EG" sz="1800" u="none" cap="none" strike="noStrike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ذراع  الزاوية </a:t>
              </a:r>
              <a:endParaRPr/>
            </a:p>
          </p:txBody>
        </p:sp>
      </p:grpSp>
      <p:sp>
        <p:nvSpPr>
          <p:cNvPr id="176" name="Google Shape;176;p9"/>
          <p:cNvSpPr txBox="1"/>
          <p:nvPr/>
        </p:nvSpPr>
        <p:spPr>
          <a:xfrm>
            <a:off x="4697760" y="4887146"/>
            <a:ext cx="10261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18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رأس  الزاوية </a:t>
            </a:r>
            <a:endParaRPr/>
          </a:p>
        </p:txBody>
      </p:sp>
      <p:cxnSp>
        <p:nvCxnSpPr>
          <p:cNvPr id="177" name="Google Shape;177;p9"/>
          <p:cNvCxnSpPr/>
          <p:nvPr/>
        </p:nvCxnSpPr>
        <p:spPr>
          <a:xfrm>
            <a:off x="7062224" y="3883245"/>
            <a:ext cx="107303" cy="54869"/>
          </a:xfrm>
          <a:prstGeom prst="straightConnector1">
            <a:avLst/>
          </a:pr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8" name="Google Shape;178;p9"/>
          <p:cNvCxnSpPr/>
          <p:nvPr/>
        </p:nvCxnSpPr>
        <p:spPr>
          <a:xfrm>
            <a:off x="8003013" y="5469575"/>
            <a:ext cx="9263" cy="195867"/>
          </a:xfrm>
          <a:prstGeom prst="straightConnector1">
            <a:avLst/>
          </a:pr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9" name="Google Shape;179;p9"/>
          <p:cNvSpPr txBox="1"/>
          <p:nvPr/>
        </p:nvSpPr>
        <p:spPr>
          <a:xfrm>
            <a:off x="4697760" y="444469"/>
            <a:ext cx="4210129" cy="773382"/>
          </a:xfrm>
          <a:prstGeom prst="rect">
            <a:avLst/>
          </a:prstGeom>
          <a:solidFill>
            <a:srgbClr val="548135"/>
          </a:solidFill>
          <a:ln>
            <a:noFill/>
          </a:ln>
          <a:effectLst>
            <a:outerShdw blurRad="38100" rotWithShape="0" dir="5400000" dist="25400">
              <a:srgbClr val="000000">
                <a:alpha val="6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Garamond"/>
              <a:buNone/>
            </a:pPr>
            <a:r>
              <a:rPr b="0" i="0" lang="ar-EG" sz="4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تعريف الزاوية  an angle </a:t>
            </a:r>
            <a:endParaRPr b="0" i="0" sz="4000" u="none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0" name="Google Shape;180;p9"/>
          <p:cNvSpPr txBox="1"/>
          <p:nvPr/>
        </p:nvSpPr>
        <p:spPr>
          <a:xfrm>
            <a:off x="4206147" y="1320281"/>
            <a:ext cx="5193354" cy="92101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285750" lvl="0" marL="28575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i="0" lang="ar-EG" sz="24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هي قياس مقدار الدوران</a:t>
            </a:r>
            <a:endParaRPr/>
          </a:p>
          <a:p>
            <a:pPr indent="-285750" lvl="0" marL="285750" marR="0" rtl="1" algn="ctr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i="0" lang="ar-EG" sz="24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الزاوية  تقاس  بزاوية اصغر  منها قياسها واحد  درجة  </a:t>
            </a:r>
            <a:endParaRPr b="0" i="0" sz="240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6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6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DEDED"/>
            </a:gs>
            <a:gs pos="74000">
              <a:srgbClr val="FFE28B"/>
            </a:gs>
            <a:gs pos="83000">
              <a:srgbClr val="FFE28B"/>
            </a:gs>
            <a:gs pos="100000">
              <a:srgbClr val="FEEBB2"/>
            </a:gs>
          </a:gsLst>
          <a:lin ang="5400000" scaled="0"/>
        </a:gra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"/>
          <p:cNvSpPr txBox="1"/>
          <p:nvPr/>
        </p:nvSpPr>
        <p:spPr>
          <a:xfrm>
            <a:off x="3378076" y="443012"/>
            <a:ext cx="3835648" cy="794024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  <a:effectLst>
            <a:outerShdw blurRad="38100" rotWithShape="0" dir="5400000" dist="25400">
              <a:srgbClr val="000000">
                <a:alpha val="6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Garamond"/>
              <a:buNone/>
            </a:pPr>
            <a:r>
              <a:rPr b="0" i="0" lang="ar-EG" sz="4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وحدة قياس الزاوية </a:t>
            </a:r>
            <a:endParaRPr b="0" i="0" sz="4000" u="none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6" name="Google Shape;186;p10"/>
          <p:cNvSpPr txBox="1"/>
          <p:nvPr/>
        </p:nvSpPr>
        <p:spPr>
          <a:xfrm>
            <a:off x="4313077" y="1513612"/>
            <a:ext cx="7164855" cy="2154479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-243205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992A"/>
              </a:buClr>
              <a:buSzPct val="100000"/>
              <a:buFont typeface="Arial"/>
              <a:buChar char="•"/>
            </a:pPr>
            <a:r>
              <a:rPr b="0" i="0" lang="ar-EG" sz="3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تقاس الزاوية بوحدة  الدرجة  ( degree) </a:t>
            </a:r>
            <a:endParaRPr sz="3800"/>
          </a:p>
          <a:p>
            <a:pPr indent="-243205" lvl="0" marL="285750" marR="0" rtl="1" algn="r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rgbClr val="83992A"/>
              </a:buClr>
              <a:buSzPct val="100000"/>
              <a:buFont typeface="Arial"/>
              <a:buChar char="•"/>
            </a:pPr>
            <a:r>
              <a:rPr b="0" i="0" lang="ar-EG" sz="3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و يرمز لها أعلى يسار </a:t>
            </a:r>
            <a:endParaRPr sz="3800"/>
          </a:p>
          <a:p>
            <a:pPr indent="-285750" lvl="0" marL="285750" marR="0" rtl="1" algn="r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rgbClr val="83992A"/>
              </a:buClr>
              <a:buSzPct val="72631"/>
              <a:buFont typeface="Arial"/>
              <a:buNone/>
            </a:pPr>
            <a:r>
              <a:rPr b="0" i="0" lang="ar-EG" sz="3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    </a:t>
            </a:r>
            <a:endParaRPr sz="3800"/>
          </a:p>
          <a:p>
            <a:pPr indent="-285750" lvl="0" marL="285750" marR="0" rtl="1" algn="r">
              <a:spcBef>
                <a:spcPts val="1200"/>
              </a:spcBef>
              <a:spcAft>
                <a:spcPts val="0"/>
              </a:spcAft>
              <a:buClr>
                <a:srgbClr val="83992A"/>
              </a:buClr>
              <a:buSzPct val="72631"/>
              <a:buFont typeface="Arial"/>
              <a:buNone/>
            </a:pPr>
            <a:r>
              <a:rPr b="0" i="0" lang="ar-EG" sz="3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     العدد     </a:t>
            </a:r>
            <a:r>
              <a:rPr lang="ar-EG" sz="3800" cap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مثال</a:t>
            </a:r>
            <a:r>
              <a:rPr lang="ar-EG" sz="3800" cap="none">
                <a:solidFill>
                  <a:srgbClr val="00B05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ar-EG" sz="3800">
                <a:solidFill>
                  <a:srgbClr val="00B050"/>
                </a:solidFill>
                <a:latin typeface="Garamond"/>
                <a:ea typeface="Garamond"/>
                <a:cs typeface="Garamond"/>
                <a:sym typeface="Garamond"/>
              </a:rPr>
              <a:t>٦٠</a:t>
            </a:r>
            <a:r>
              <a:rPr b="0" i="0" lang="ar-EG" sz="3800" u="none" cap="none" strike="noStrike">
                <a:solidFill>
                  <a:srgbClr val="00B050"/>
                </a:solidFill>
                <a:latin typeface="Garamond"/>
                <a:ea typeface="Garamond"/>
                <a:cs typeface="Garamond"/>
                <a:sym typeface="Garamond"/>
              </a:rPr>
              <a:t> °</a:t>
            </a:r>
            <a:endParaRPr sz="3800" cap="none">
              <a:solidFill>
                <a:srgbClr val="00B05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rgbClr val="83992A"/>
              </a:buClr>
              <a:buSzPct val="1150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rgbClr val="83992A"/>
              </a:buClr>
              <a:buSzPct val="1150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87" name="Google Shape;187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9722" y="4147142"/>
            <a:ext cx="3344217" cy="1742003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0"/>
          <p:cNvSpPr txBox="1"/>
          <p:nvPr/>
        </p:nvSpPr>
        <p:spPr>
          <a:xfrm>
            <a:off x="6899374" y="3872880"/>
            <a:ext cx="381065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40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و نستخدم أداة المنقلة لقياس الزاوية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9" name="Google Shape;189;p10"/>
          <p:cNvSpPr txBox="1"/>
          <p:nvPr/>
        </p:nvSpPr>
        <p:spPr>
          <a:xfrm>
            <a:off x="7062881" y="5000717"/>
            <a:ext cx="3647152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80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و توضع  بحيث  مركز المنقلة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80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عند راس  الزاوية  كما يلى  </a:t>
            </a:r>
            <a:endParaRPr/>
          </a:p>
        </p:txBody>
      </p:sp>
      <p:grpSp>
        <p:nvGrpSpPr>
          <p:cNvPr id="190" name="Google Shape;190;p10"/>
          <p:cNvGrpSpPr/>
          <p:nvPr/>
        </p:nvGrpSpPr>
        <p:grpSpPr>
          <a:xfrm>
            <a:off x="1167011" y="1889572"/>
            <a:ext cx="3146066" cy="2102787"/>
            <a:chOff x="1619672" y="4186428"/>
            <a:chExt cx="4194755" cy="2803716"/>
          </a:xfrm>
        </p:grpSpPr>
        <p:cxnSp>
          <p:nvCxnSpPr>
            <p:cNvPr id="191" name="Google Shape;191;p10"/>
            <p:cNvCxnSpPr/>
            <p:nvPr/>
          </p:nvCxnSpPr>
          <p:spPr>
            <a:xfrm>
              <a:off x="2100583" y="6296038"/>
              <a:ext cx="3713844" cy="0"/>
            </a:xfrm>
            <a:prstGeom prst="straightConnector1">
              <a:avLst/>
            </a:prstGeom>
            <a:noFill/>
            <a:ln cap="rnd" cmpd="sng" w="38100">
              <a:solidFill>
                <a:srgbClr val="00B050"/>
              </a:solidFill>
              <a:prstDash val="solid"/>
              <a:round/>
              <a:headEnd len="sm" w="sm" type="none"/>
              <a:tailEnd len="med" w="med" type="stealth"/>
            </a:ln>
          </p:spPr>
        </p:cxnSp>
        <p:cxnSp>
          <p:nvCxnSpPr>
            <p:cNvPr id="192" name="Google Shape;192;p10"/>
            <p:cNvCxnSpPr/>
            <p:nvPr/>
          </p:nvCxnSpPr>
          <p:spPr>
            <a:xfrm flipH="1" rot="10800000">
              <a:off x="2100597" y="4186428"/>
              <a:ext cx="1656300" cy="2109600"/>
            </a:xfrm>
            <a:prstGeom prst="straightConnector1">
              <a:avLst/>
            </a:prstGeom>
            <a:noFill/>
            <a:ln cap="rnd" cmpd="sng" w="38100">
              <a:solidFill>
                <a:srgbClr val="00B050"/>
              </a:solidFill>
              <a:prstDash val="solid"/>
              <a:round/>
              <a:headEnd len="sm" w="sm" type="none"/>
              <a:tailEnd len="med" w="med" type="stealth"/>
            </a:ln>
          </p:spPr>
        </p:cxnSp>
        <p:sp>
          <p:nvSpPr>
            <p:cNvPr id="193" name="Google Shape;193;p10"/>
            <p:cNvSpPr txBox="1"/>
            <p:nvPr/>
          </p:nvSpPr>
          <p:spPr>
            <a:xfrm>
              <a:off x="1619672" y="6035844"/>
              <a:ext cx="868200" cy="95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4050"/>
                <a:buFont typeface="Garamond"/>
                <a:buNone/>
              </a:pPr>
              <a:r>
                <a:rPr b="1" i="0" lang="ar-EG" sz="4050" u="none" cap="none" strike="noStrike">
                  <a:solidFill>
                    <a:srgbClr val="FF0000"/>
                  </a:solidFill>
                  <a:latin typeface="Garamond"/>
                  <a:ea typeface="Garamond"/>
                  <a:cs typeface="Garamond"/>
                  <a:sym typeface="Garamond"/>
                </a:rPr>
                <a:t>س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hart&#10;&#10;Description automatically generated" id="198" name="Google Shape;198;p12"/>
          <p:cNvPicPr preferRelativeResize="0"/>
          <p:nvPr/>
        </p:nvPicPr>
        <p:blipFill rotWithShape="1">
          <a:blip r:embed="rId3">
            <a:alphaModFix/>
          </a:blip>
          <a:srcRect b="69444" l="0" r="0" t="0"/>
          <a:stretch/>
        </p:blipFill>
        <p:spPr>
          <a:xfrm>
            <a:off x="3166439" y="874190"/>
            <a:ext cx="7027439" cy="13185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9" name="Google Shape;199;p12"/>
          <p:cNvGrpSpPr/>
          <p:nvPr/>
        </p:nvGrpSpPr>
        <p:grpSpPr>
          <a:xfrm>
            <a:off x="4924860" y="3551760"/>
            <a:ext cx="1250370" cy="1242138"/>
            <a:chOff x="2328776" y="3573016"/>
            <a:chExt cx="1667160" cy="1656184"/>
          </a:xfrm>
        </p:grpSpPr>
        <p:sp>
          <p:nvSpPr>
            <p:cNvPr id="200" name="Google Shape;200;p12"/>
            <p:cNvSpPr/>
            <p:nvPr/>
          </p:nvSpPr>
          <p:spPr>
            <a:xfrm>
              <a:off x="2339752" y="3573016"/>
              <a:ext cx="1656184" cy="1656184"/>
            </a:xfrm>
            <a:prstGeom prst="rtTriangle">
              <a:avLst/>
            </a:prstGeom>
            <a:solidFill>
              <a:srgbClr val="8399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201" name="Google Shape;201;p12"/>
            <p:cNvSpPr/>
            <p:nvPr/>
          </p:nvSpPr>
          <p:spPr>
            <a:xfrm rot="10800000">
              <a:off x="2328776" y="3573016"/>
              <a:ext cx="1656184" cy="1656184"/>
            </a:xfrm>
            <a:prstGeom prst="rtTriangle">
              <a:avLst/>
            </a:prstGeom>
            <a:solidFill>
              <a:srgbClr val="8399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grpSp>
        <p:nvGrpSpPr>
          <p:cNvPr id="202" name="Google Shape;202;p12"/>
          <p:cNvGrpSpPr/>
          <p:nvPr/>
        </p:nvGrpSpPr>
        <p:grpSpPr>
          <a:xfrm>
            <a:off x="4360797" y="2740810"/>
            <a:ext cx="1193364" cy="1551083"/>
            <a:chOff x="3160868" y="3211825"/>
            <a:chExt cx="1591152" cy="2068111"/>
          </a:xfrm>
        </p:grpSpPr>
        <p:sp>
          <p:nvSpPr>
            <p:cNvPr id="203" name="Google Shape;203;p12"/>
            <p:cNvSpPr/>
            <p:nvPr/>
          </p:nvSpPr>
          <p:spPr>
            <a:xfrm>
              <a:off x="3160868" y="3961522"/>
              <a:ext cx="1087569" cy="1318414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lg" w="lg" type="stealth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204" name="Google Shape;204;p12"/>
            <p:cNvSpPr txBox="1"/>
            <p:nvPr/>
          </p:nvSpPr>
          <p:spPr>
            <a:xfrm>
              <a:off x="3383868" y="3211825"/>
              <a:ext cx="1368152" cy="4924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Garamond"/>
                <a:buNone/>
              </a:pPr>
              <a:r>
                <a:rPr b="1" i="0" lang="ar-EG" sz="1800" u="none" cap="none" strike="noStrike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خط القطر</a:t>
              </a:r>
              <a:endParaRPr/>
            </a:p>
          </p:txBody>
        </p:sp>
      </p:grpSp>
      <p:grpSp>
        <p:nvGrpSpPr>
          <p:cNvPr id="205" name="Google Shape;205;p12"/>
          <p:cNvGrpSpPr/>
          <p:nvPr/>
        </p:nvGrpSpPr>
        <p:grpSpPr>
          <a:xfrm>
            <a:off x="7066286" y="3509424"/>
            <a:ext cx="1409222" cy="1326678"/>
            <a:chOff x="5184007" y="3516567"/>
            <a:chExt cx="1878963" cy="1768904"/>
          </a:xfrm>
        </p:grpSpPr>
        <p:grpSp>
          <p:nvGrpSpPr>
            <p:cNvPr id="206" name="Google Shape;206;p12"/>
            <p:cNvGrpSpPr/>
            <p:nvPr/>
          </p:nvGrpSpPr>
          <p:grpSpPr>
            <a:xfrm>
              <a:off x="5364088" y="3516664"/>
              <a:ext cx="1656184" cy="1656184"/>
              <a:chOff x="5364088" y="3516664"/>
              <a:chExt cx="1656184" cy="1656184"/>
            </a:xfrm>
          </p:grpSpPr>
          <p:sp>
            <p:nvSpPr>
              <p:cNvPr id="207" name="Google Shape;207;p12"/>
              <p:cNvSpPr/>
              <p:nvPr/>
            </p:nvSpPr>
            <p:spPr>
              <a:xfrm>
                <a:off x="5364088" y="3516664"/>
                <a:ext cx="1656184" cy="1656184"/>
              </a:xfrm>
              <a:prstGeom prst="rtTriangle">
                <a:avLst/>
              </a:prstGeom>
              <a:solidFill>
                <a:srgbClr val="83992A"/>
              </a:solidFill>
              <a:ln cap="rnd" cmpd="sng" w="158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50"/>
                  <a:buFont typeface="Calibri"/>
                  <a:buNone/>
                </a:pPr>
                <a:r>
                  <a:t/>
                </a:r>
                <a:endParaRPr b="0" i="0" sz="1350" u="none" cap="none" strike="noStrike">
                  <a:solidFill>
                    <a:srgbClr val="FFFFFF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208" name="Google Shape;208;p12"/>
              <p:cNvSpPr/>
              <p:nvPr/>
            </p:nvSpPr>
            <p:spPr>
              <a:xfrm>
                <a:off x="5364798" y="4811220"/>
                <a:ext cx="288032" cy="360040"/>
              </a:xfrm>
              <a:prstGeom prst="rect">
                <a:avLst/>
              </a:prstGeom>
              <a:solidFill>
                <a:srgbClr val="83992A"/>
              </a:solidFill>
              <a:ln cap="rnd" cmpd="sng" w="158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50"/>
                  <a:buFont typeface="Calibri"/>
                  <a:buNone/>
                </a:pPr>
                <a:r>
                  <a:t/>
                </a:r>
                <a:endParaRPr b="0" i="0" sz="1350" u="none" cap="none" strike="noStrike">
                  <a:solidFill>
                    <a:srgbClr val="FFFFFF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sp>
          <p:nvSpPr>
            <p:cNvPr id="209" name="Google Shape;209;p12"/>
            <p:cNvSpPr/>
            <p:nvPr/>
          </p:nvSpPr>
          <p:spPr>
            <a:xfrm rot="6090177">
              <a:off x="5245115" y="3513570"/>
              <a:ext cx="288032" cy="36004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210" name="Google Shape;210;p12"/>
            <p:cNvSpPr/>
            <p:nvPr/>
          </p:nvSpPr>
          <p:spPr>
            <a:xfrm rot="-7189619">
              <a:off x="6691150" y="4890974"/>
              <a:ext cx="288032" cy="36004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grpSp>
        <p:nvGrpSpPr>
          <p:cNvPr id="211" name="Google Shape;211;p12"/>
          <p:cNvGrpSpPr/>
          <p:nvPr/>
        </p:nvGrpSpPr>
        <p:grpSpPr>
          <a:xfrm>
            <a:off x="6648135" y="2885582"/>
            <a:ext cx="935707" cy="952384"/>
            <a:chOff x="4842872" y="2683839"/>
            <a:chExt cx="742324" cy="1269845"/>
          </a:xfrm>
        </p:grpSpPr>
        <p:sp>
          <p:nvSpPr>
            <p:cNvPr id="212" name="Google Shape;212;p12"/>
            <p:cNvSpPr txBox="1"/>
            <p:nvPr/>
          </p:nvSpPr>
          <p:spPr>
            <a:xfrm flipH="1">
              <a:off x="4842872" y="2722578"/>
              <a:ext cx="742324" cy="12311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030A0"/>
                </a:buClr>
                <a:buSzPts val="2700"/>
                <a:buFont typeface="Garamond"/>
                <a:buNone/>
              </a:pPr>
              <a:r>
                <a:rPr b="1" i="0" lang="ar-EG" sz="2700" u="none" cap="none" strike="noStrike">
                  <a:solidFill>
                    <a:srgbClr val="7030A0"/>
                  </a:solidFill>
                  <a:latin typeface="Garamond"/>
                  <a:ea typeface="Garamond"/>
                  <a:cs typeface="Garamond"/>
                  <a:sym typeface="Garamond"/>
                </a:rPr>
                <a:t>45</a:t>
              </a:r>
              <a:endParaRPr/>
            </a:p>
          </p:txBody>
        </p:sp>
        <p:sp>
          <p:nvSpPr>
            <p:cNvPr id="213" name="Google Shape;213;p12"/>
            <p:cNvSpPr/>
            <p:nvPr/>
          </p:nvSpPr>
          <p:spPr>
            <a:xfrm>
              <a:off x="4860032" y="2683839"/>
              <a:ext cx="76028" cy="76028"/>
            </a:xfrm>
            <a:prstGeom prst="ellipse">
              <a:avLst/>
            </a:prstGeom>
            <a:noFill/>
            <a:ln cap="rnd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grpSp>
        <p:nvGrpSpPr>
          <p:cNvPr id="214" name="Google Shape;214;p12"/>
          <p:cNvGrpSpPr/>
          <p:nvPr/>
        </p:nvGrpSpPr>
        <p:grpSpPr>
          <a:xfrm>
            <a:off x="8401943" y="3929863"/>
            <a:ext cx="743430" cy="536885"/>
            <a:chOff x="4842871" y="2683839"/>
            <a:chExt cx="991240" cy="715847"/>
          </a:xfrm>
        </p:grpSpPr>
        <p:sp>
          <p:nvSpPr>
            <p:cNvPr id="215" name="Google Shape;215;p12"/>
            <p:cNvSpPr txBox="1"/>
            <p:nvPr/>
          </p:nvSpPr>
          <p:spPr>
            <a:xfrm flipH="1">
              <a:off x="4842871" y="2722578"/>
              <a:ext cx="991240" cy="6771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030A0"/>
                </a:buClr>
                <a:buSzPts val="2700"/>
                <a:buFont typeface="Garamond"/>
                <a:buNone/>
              </a:pPr>
              <a:r>
                <a:rPr b="1" i="0" lang="ar-EG" sz="2700" u="none" cap="none" strike="noStrike">
                  <a:solidFill>
                    <a:srgbClr val="7030A0"/>
                  </a:solidFill>
                  <a:latin typeface="Garamond"/>
                  <a:ea typeface="Garamond"/>
                  <a:cs typeface="Garamond"/>
                  <a:sym typeface="Garamond"/>
                </a:rPr>
                <a:t>45</a:t>
              </a:r>
              <a:endParaRPr/>
            </a:p>
          </p:txBody>
        </p:sp>
        <p:sp>
          <p:nvSpPr>
            <p:cNvPr id="216" name="Google Shape;216;p12"/>
            <p:cNvSpPr/>
            <p:nvPr/>
          </p:nvSpPr>
          <p:spPr>
            <a:xfrm>
              <a:off x="4860032" y="2683839"/>
              <a:ext cx="76028" cy="76028"/>
            </a:xfrm>
            <a:prstGeom prst="ellipse">
              <a:avLst/>
            </a:prstGeom>
            <a:noFill/>
            <a:ln cap="rnd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grpSp>
        <p:nvGrpSpPr>
          <p:cNvPr id="217" name="Google Shape;217;p12"/>
          <p:cNvGrpSpPr/>
          <p:nvPr/>
        </p:nvGrpSpPr>
        <p:grpSpPr>
          <a:xfrm>
            <a:off x="6629140" y="4847901"/>
            <a:ext cx="769375" cy="553383"/>
            <a:chOff x="4750245" y="2683839"/>
            <a:chExt cx="1025833" cy="737845"/>
          </a:xfrm>
        </p:grpSpPr>
        <p:sp>
          <p:nvSpPr>
            <p:cNvPr id="218" name="Google Shape;218;p12"/>
            <p:cNvSpPr txBox="1"/>
            <p:nvPr/>
          </p:nvSpPr>
          <p:spPr>
            <a:xfrm flipH="1">
              <a:off x="4750245" y="2744576"/>
              <a:ext cx="1025833" cy="6771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2700"/>
                <a:buFont typeface="Garamond"/>
                <a:buNone/>
              </a:pPr>
              <a:r>
                <a:rPr b="1" i="0" lang="ar-EG" sz="2700" u="none" cap="none" strike="noStrike">
                  <a:solidFill>
                    <a:srgbClr val="FF0000"/>
                  </a:solidFill>
                  <a:latin typeface="Garamond"/>
                  <a:ea typeface="Garamond"/>
                  <a:cs typeface="Garamond"/>
                  <a:sym typeface="Garamond"/>
                </a:rPr>
                <a:t>90</a:t>
              </a:r>
              <a:endParaRPr/>
            </a:p>
          </p:txBody>
        </p:sp>
        <p:sp>
          <p:nvSpPr>
            <p:cNvPr id="219" name="Google Shape;219;p12"/>
            <p:cNvSpPr/>
            <p:nvPr/>
          </p:nvSpPr>
          <p:spPr>
            <a:xfrm>
              <a:off x="4860032" y="2683839"/>
              <a:ext cx="76028" cy="76028"/>
            </a:xfrm>
            <a:prstGeom prst="ellipse">
              <a:avLst/>
            </a:prstGeom>
            <a:noFill/>
            <a:ln cap="rnd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sp>
        <p:nvSpPr>
          <p:cNvPr id="220" name="Google Shape;220;p12"/>
          <p:cNvSpPr/>
          <p:nvPr/>
        </p:nvSpPr>
        <p:spPr>
          <a:xfrm rot="-5795477">
            <a:off x="7095887" y="4629145"/>
            <a:ext cx="603698" cy="638371"/>
          </a:xfrm>
          <a:prstGeom prst="arc">
            <a:avLst>
              <a:gd fmla="val 16200000" name="adj1"/>
              <a:gd fmla="val 0" name="adj2"/>
            </a:avLst>
          </a:pr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lg" w="lg" type="stealth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21" name="Google Shape;221;p12"/>
          <p:cNvSpPr/>
          <p:nvPr/>
        </p:nvSpPr>
        <p:spPr>
          <a:xfrm rot="2342469">
            <a:off x="6633235" y="3132336"/>
            <a:ext cx="695850" cy="671461"/>
          </a:xfrm>
          <a:prstGeom prst="arc">
            <a:avLst>
              <a:gd fmla="val 16200000" name="adj1"/>
              <a:gd fmla="val 0" name="adj2"/>
            </a:avLst>
          </a:pr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lg" w="lg" type="stealth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22" name="Google Shape;222;p12"/>
          <p:cNvSpPr/>
          <p:nvPr/>
        </p:nvSpPr>
        <p:spPr>
          <a:xfrm rot="2667725">
            <a:off x="7916603" y="4245111"/>
            <a:ext cx="513108" cy="538548"/>
          </a:xfrm>
          <a:prstGeom prst="arc">
            <a:avLst>
              <a:gd fmla="val 18019453" name="adj1"/>
              <a:gd fmla="val 0" name="adj2"/>
            </a:avLst>
          </a:pr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lg" w="lg" type="stealth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4354" y="992936"/>
            <a:ext cx="7215769" cy="291614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grpSp>
        <p:nvGrpSpPr>
          <p:cNvPr id="228" name="Google Shape;228;p13"/>
          <p:cNvGrpSpPr/>
          <p:nvPr/>
        </p:nvGrpSpPr>
        <p:grpSpPr>
          <a:xfrm rot="896107">
            <a:off x="6245143" y="4969085"/>
            <a:ext cx="1409222" cy="1326678"/>
            <a:chOff x="5184007" y="3516567"/>
            <a:chExt cx="1878963" cy="1768904"/>
          </a:xfrm>
        </p:grpSpPr>
        <p:grpSp>
          <p:nvGrpSpPr>
            <p:cNvPr id="229" name="Google Shape;229;p13"/>
            <p:cNvGrpSpPr/>
            <p:nvPr/>
          </p:nvGrpSpPr>
          <p:grpSpPr>
            <a:xfrm>
              <a:off x="5364088" y="3516664"/>
              <a:ext cx="1656184" cy="1656184"/>
              <a:chOff x="5364088" y="3516664"/>
              <a:chExt cx="1656184" cy="1656184"/>
            </a:xfrm>
          </p:grpSpPr>
          <p:sp>
            <p:nvSpPr>
              <p:cNvPr id="230" name="Google Shape;230;p13"/>
              <p:cNvSpPr/>
              <p:nvPr/>
            </p:nvSpPr>
            <p:spPr>
              <a:xfrm>
                <a:off x="5364088" y="3516664"/>
                <a:ext cx="1656184" cy="1656184"/>
              </a:xfrm>
              <a:prstGeom prst="rtTriangle">
                <a:avLst/>
              </a:prstGeom>
              <a:noFill/>
              <a:ln cap="rnd" cmpd="sng" w="158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50"/>
                  <a:buFont typeface="Calibri"/>
                  <a:buNone/>
                </a:pPr>
                <a:r>
                  <a:t/>
                </a:r>
                <a:endParaRPr b="0" i="0" sz="1350" u="none" cap="none" strike="noStrike">
                  <a:solidFill>
                    <a:srgbClr val="FFFFFF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231" name="Google Shape;231;p13"/>
              <p:cNvSpPr/>
              <p:nvPr/>
            </p:nvSpPr>
            <p:spPr>
              <a:xfrm>
                <a:off x="5364798" y="4811220"/>
                <a:ext cx="288032" cy="360040"/>
              </a:xfrm>
              <a:prstGeom prst="rect">
                <a:avLst/>
              </a:prstGeom>
              <a:noFill/>
              <a:ln cap="rnd" cmpd="sng" w="158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50"/>
                  <a:buFont typeface="Calibri"/>
                  <a:buNone/>
                </a:pPr>
                <a:r>
                  <a:t/>
                </a:r>
                <a:endParaRPr b="0" i="0" sz="1350" u="none" cap="none" strike="noStrike">
                  <a:solidFill>
                    <a:srgbClr val="FFFFFF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sp>
          <p:nvSpPr>
            <p:cNvPr id="232" name="Google Shape;232;p13"/>
            <p:cNvSpPr/>
            <p:nvPr/>
          </p:nvSpPr>
          <p:spPr>
            <a:xfrm rot="6090177">
              <a:off x="5245115" y="3513570"/>
              <a:ext cx="288032" cy="36004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233" name="Google Shape;233;p13"/>
            <p:cNvSpPr/>
            <p:nvPr/>
          </p:nvSpPr>
          <p:spPr>
            <a:xfrm rot="-7189619">
              <a:off x="6691150" y="4890974"/>
              <a:ext cx="288032" cy="36004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grpSp>
        <p:nvGrpSpPr>
          <p:cNvPr id="234" name="Google Shape;234;p13"/>
          <p:cNvGrpSpPr/>
          <p:nvPr/>
        </p:nvGrpSpPr>
        <p:grpSpPr>
          <a:xfrm rot="-5400000">
            <a:off x="7814934" y="4763057"/>
            <a:ext cx="1409222" cy="1326678"/>
            <a:chOff x="5184007" y="3516567"/>
            <a:chExt cx="1878963" cy="1768904"/>
          </a:xfrm>
        </p:grpSpPr>
        <p:grpSp>
          <p:nvGrpSpPr>
            <p:cNvPr id="235" name="Google Shape;235;p13"/>
            <p:cNvGrpSpPr/>
            <p:nvPr/>
          </p:nvGrpSpPr>
          <p:grpSpPr>
            <a:xfrm>
              <a:off x="5364088" y="3516664"/>
              <a:ext cx="1656184" cy="1656184"/>
              <a:chOff x="5364088" y="3516664"/>
              <a:chExt cx="1656184" cy="1656184"/>
            </a:xfrm>
          </p:grpSpPr>
          <p:sp>
            <p:nvSpPr>
              <p:cNvPr id="236" name="Google Shape;236;p13"/>
              <p:cNvSpPr/>
              <p:nvPr/>
            </p:nvSpPr>
            <p:spPr>
              <a:xfrm>
                <a:off x="5364088" y="3516664"/>
                <a:ext cx="1656184" cy="1656184"/>
              </a:xfrm>
              <a:prstGeom prst="rtTriangle">
                <a:avLst/>
              </a:prstGeom>
              <a:noFill/>
              <a:ln cap="rnd" cmpd="sng" w="158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50"/>
                  <a:buFont typeface="Calibri"/>
                  <a:buNone/>
                </a:pPr>
                <a:r>
                  <a:t/>
                </a:r>
                <a:endParaRPr b="0" i="0" sz="1350" u="none" cap="none" strike="noStrike">
                  <a:solidFill>
                    <a:srgbClr val="FFFFFF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237" name="Google Shape;237;p13"/>
              <p:cNvSpPr/>
              <p:nvPr/>
            </p:nvSpPr>
            <p:spPr>
              <a:xfrm>
                <a:off x="5364798" y="4811220"/>
                <a:ext cx="288032" cy="360040"/>
              </a:xfrm>
              <a:prstGeom prst="rect">
                <a:avLst/>
              </a:prstGeom>
              <a:noFill/>
              <a:ln cap="rnd" cmpd="sng" w="158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50"/>
                  <a:buFont typeface="Calibri"/>
                  <a:buNone/>
                </a:pPr>
                <a:r>
                  <a:t/>
                </a:r>
                <a:endParaRPr b="0" i="0" sz="1350" u="none" cap="none" strike="noStrike">
                  <a:solidFill>
                    <a:srgbClr val="FFFFFF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sp>
          <p:nvSpPr>
            <p:cNvPr id="238" name="Google Shape;238;p13"/>
            <p:cNvSpPr/>
            <p:nvPr/>
          </p:nvSpPr>
          <p:spPr>
            <a:xfrm rot="6090177">
              <a:off x="5245115" y="3513570"/>
              <a:ext cx="288032" cy="36004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239" name="Google Shape;239;p13"/>
            <p:cNvSpPr/>
            <p:nvPr/>
          </p:nvSpPr>
          <p:spPr>
            <a:xfrm rot="-7189619">
              <a:off x="6691150" y="4890974"/>
              <a:ext cx="288032" cy="36004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grpSp>
        <p:nvGrpSpPr>
          <p:cNvPr id="240" name="Google Shape;240;p13"/>
          <p:cNvGrpSpPr/>
          <p:nvPr/>
        </p:nvGrpSpPr>
        <p:grpSpPr>
          <a:xfrm rot="-4633267">
            <a:off x="1978860" y="4913860"/>
            <a:ext cx="1409222" cy="1326678"/>
            <a:chOff x="5184007" y="3516567"/>
            <a:chExt cx="1878963" cy="1768904"/>
          </a:xfrm>
        </p:grpSpPr>
        <p:grpSp>
          <p:nvGrpSpPr>
            <p:cNvPr id="241" name="Google Shape;241;p13"/>
            <p:cNvGrpSpPr/>
            <p:nvPr/>
          </p:nvGrpSpPr>
          <p:grpSpPr>
            <a:xfrm>
              <a:off x="5364088" y="3516664"/>
              <a:ext cx="1656184" cy="1656184"/>
              <a:chOff x="5364088" y="3516664"/>
              <a:chExt cx="1656184" cy="1656184"/>
            </a:xfrm>
          </p:grpSpPr>
          <p:sp>
            <p:nvSpPr>
              <p:cNvPr id="242" name="Google Shape;242;p13"/>
              <p:cNvSpPr/>
              <p:nvPr/>
            </p:nvSpPr>
            <p:spPr>
              <a:xfrm>
                <a:off x="5364088" y="3516664"/>
                <a:ext cx="1656184" cy="1656184"/>
              </a:xfrm>
              <a:prstGeom prst="rtTriangle">
                <a:avLst/>
              </a:prstGeom>
              <a:noFill/>
              <a:ln cap="rnd" cmpd="sng" w="158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50"/>
                  <a:buFont typeface="Calibri"/>
                  <a:buNone/>
                </a:pPr>
                <a:r>
                  <a:t/>
                </a:r>
                <a:endParaRPr b="0" i="0" sz="1350" u="none" cap="none" strike="noStrike">
                  <a:solidFill>
                    <a:srgbClr val="FFFFFF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243" name="Google Shape;243;p13"/>
              <p:cNvSpPr/>
              <p:nvPr/>
            </p:nvSpPr>
            <p:spPr>
              <a:xfrm>
                <a:off x="5364798" y="4811220"/>
                <a:ext cx="288032" cy="360040"/>
              </a:xfrm>
              <a:prstGeom prst="rect">
                <a:avLst/>
              </a:prstGeom>
              <a:noFill/>
              <a:ln cap="rnd" cmpd="sng" w="158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50"/>
                  <a:buFont typeface="Calibri"/>
                  <a:buNone/>
                </a:pPr>
                <a:r>
                  <a:t/>
                </a:r>
                <a:endParaRPr b="0" i="0" sz="1350" u="none" cap="none" strike="noStrike">
                  <a:solidFill>
                    <a:srgbClr val="FFFFFF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sp>
          <p:nvSpPr>
            <p:cNvPr id="244" name="Google Shape;244;p13"/>
            <p:cNvSpPr/>
            <p:nvPr/>
          </p:nvSpPr>
          <p:spPr>
            <a:xfrm rot="6090177">
              <a:off x="5245115" y="3513570"/>
              <a:ext cx="288032" cy="36004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245" name="Google Shape;245;p13"/>
            <p:cNvSpPr/>
            <p:nvPr/>
          </p:nvSpPr>
          <p:spPr>
            <a:xfrm rot="-7189619">
              <a:off x="6691150" y="4890974"/>
              <a:ext cx="288032" cy="36004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grpSp>
        <p:nvGrpSpPr>
          <p:cNvPr id="246" name="Google Shape;246;p13"/>
          <p:cNvGrpSpPr/>
          <p:nvPr/>
        </p:nvGrpSpPr>
        <p:grpSpPr>
          <a:xfrm rot="-9870674">
            <a:off x="4119592" y="5181942"/>
            <a:ext cx="1409222" cy="1326678"/>
            <a:chOff x="5184007" y="3516567"/>
            <a:chExt cx="1878963" cy="1768904"/>
          </a:xfrm>
        </p:grpSpPr>
        <p:grpSp>
          <p:nvGrpSpPr>
            <p:cNvPr id="247" name="Google Shape;247;p13"/>
            <p:cNvGrpSpPr/>
            <p:nvPr/>
          </p:nvGrpSpPr>
          <p:grpSpPr>
            <a:xfrm>
              <a:off x="5364088" y="3516664"/>
              <a:ext cx="1656184" cy="1656184"/>
              <a:chOff x="5364088" y="3516664"/>
              <a:chExt cx="1656184" cy="1656184"/>
            </a:xfrm>
          </p:grpSpPr>
          <p:sp>
            <p:nvSpPr>
              <p:cNvPr id="248" name="Google Shape;248;p13"/>
              <p:cNvSpPr/>
              <p:nvPr/>
            </p:nvSpPr>
            <p:spPr>
              <a:xfrm>
                <a:off x="5364088" y="3516664"/>
                <a:ext cx="1656184" cy="1656184"/>
              </a:xfrm>
              <a:prstGeom prst="rtTriangle">
                <a:avLst/>
              </a:prstGeom>
              <a:noFill/>
              <a:ln cap="rnd" cmpd="sng" w="158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50"/>
                  <a:buFont typeface="Calibri"/>
                  <a:buNone/>
                </a:pPr>
                <a:r>
                  <a:t/>
                </a:r>
                <a:endParaRPr b="0" i="0" sz="1350" u="none" cap="none" strike="noStrike">
                  <a:solidFill>
                    <a:srgbClr val="FFFFFF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249" name="Google Shape;249;p13"/>
              <p:cNvSpPr/>
              <p:nvPr/>
            </p:nvSpPr>
            <p:spPr>
              <a:xfrm>
                <a:off x="5364798" y="4811220"/>
                <a:ext cx="288032" cy="360040"/>
              </a:xfrm>
              <a:prstGeom prst="rect">
                <a:avLst/>
              </a:prstGeom>
              <a:noFill/>
              <a:ln cap="rnd" cmpd="sng" w="158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50"/>
                  <a:buFont typeface="Calibri"/>
                  <a:buNone/>
                </a:pPr>
                <a:r>
                  <a:t/>
                </a:r>
                <a:endParaRPr b="0" i="0" sz="1350" u="none" cap="none" strike="noStrike">
                  <a:solidFill>
                    <a:srgbClr val="FFFFFF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sp>
          <p:nvSpPr>
            <p:cNvPr id="250" name="Google Shape;250;p13"/>
            <p:cNvSpPr/>
            <p:nvPr/>
          </p:nvSpPr>
          <p:spPr>
            <a:xfrm rot="6090177">
              <a:off x="5245115" y="3513570"/>
              <a:ext cx="288032" cy="36004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251" name="Google Shape;251;p13"/>
            <p:cNvSpPr/>
            <p:nvPr/>
          </p:nvSpPr>
          <p:spPr>
            <a:xfrm rot="-7189619">
              <a:off x="6691150" y="4890974"/>
              <a:ext cx="288032" cy="36004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sp>
        <p:nvSpPr>
          <p:cNvPr id="252" name="Google Shape;252;p13"/>
          <p:cNvSpPr txBox="1"/>
          <p:nvPr/>
        </p:nvSpPr>
        <p:spPr>
          <a:xfrm>
            <a:off x="9835379" y="5382845"/>
            <a:ext cx="1667444" cy="400110"/>
          </a:xfrm>
          <a:prstGeom prst="rect">
            <a:avLst/>
          </a:prstGeom>
          <a:gradFill>
            <a:gsLst>
              <a:gs pos="0">
                <a:srgbClr val="DBC4C2"/>
              </a:gs>
              <a:gs pos="100000">
                <a:srgbClr val="B77F7C"/>
              </a:gs>
            </a:gsLst>
            <a:lin ang="5400000" scaled="0"/>
          </a:gradFill>
          <a:ln cap="rnd" cmpd="sng" w="9525">
            <a:solidFill>
              <a:srgbClr val="A23C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Garamond"/>
              <a:buNone/>
            </a:pPr>
            <a:r>
              <a:rPr b="1" i="0" lang="ar-EG" sz="20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كم قياس الزاوية ؟</a:t>
            </a:r>
            <a:endParaRPr/>
          </a:p>
        </p:txBody>
      </p:sp>
      <p:sp>
        <p:nvSpPr>
          <p:cNvPr id="253" name="Google Shape;253;p13"/>
          <p:cNvSpPr txBox="1"/>
          <p:nvPr/>
        </p:nvSpPr>
        <p:spPr>
          <a:xfrm>
            <a:off x="6045352" y="183968"/>
            <a:ext cx="1301323" cy="461665"/>
          </a:xfrm>
          <a:prstGeom prst="rect">
            <a:avLst/>
          </a:prstGeom>
          <a:blipFill rotWithShape="1">
            <a:blip r:embed="rId5">
              <a:alphaModFix/>
            </a:blip>
            <a:tile algn="tl" flip="none" tx="0" sx="100000" ty="0" sy="100000"/>
          </a:blipFill>
          <a:ln>
            <a:noFill/>
          </a:ln>
          <a:effectLst>
            <a:outerShdw blurRad="38100" rotWithShape="0" dir="5400000" dist="25400">
              <a:srgbClr val="000000">
                <a:alpha val="6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Garamond"/>
              <a:buNone/>
            </a:pPr>
            <a:r>
              <a:rPr b="1" i="0" lang="ar-EG" sz="2400" u="none" cap="none" strike="noStrike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تفريد  تعلم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4E0B2"/>
            </a:gs>
            <a:gs pos="74000">
              <a:srgbClr val="FFE28B"/>
            </a:gs>
            <a:gs pos="83000">
              <a:srgbClr val="FFE28B"/>
            </a:gs>
            <a:gs pos="100000">
              <a:srgbClr val="FEEBB2"/>
            </a:gs>
          </a:gsLst>
          <a:lin ang="5400000" scaled="0"/>
        </a:gra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4"/>
          <p:cNvSpPr txBox="1"/>
          <p:nvPr/>
        </p:nvSpPr>
        <p:spPr>
          <a:xfrm>
            <a:off x="7502958" y="778057"/>
            <a:ext cx="368201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3200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اتبع الإرشادات التالية : </a:t>
            </a:r>
            <a:endParaRPr b="1" sz="3200">
              <a:solidFill>
                <a:srgbClr val="BF9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4"/>
          <p:cNvSpPr txBox="1"/>
          <p:nvPr/>
        </p:nvSpPr>
        <p:spPr>
          <a:xfrm>
            <a:off x="3712270" y="1905929"/>
            <a:ext cx="746971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400">
                <a:solidFill>
                  <a:srgbClr val="EF0061"/>
                </a:solidFill>
                <a:latin typeface="Calibri"/>
                <a:ea typeface="Calibri"/>
                <a:cs typeface="Calibri"/>
                <a:sym typeface="Calibri"/>
              </a:rPr>
              <a:t>١ ) تقدم خطوتين الى الأمام ، استدر مقدار ٩٠ ْ لليمين ، أعد نفس التمرين مرة إضافية </a:t>
            </a:r>
            <a:endParaRPr b="1" sz="2400">
              <a:solidFill>
                <a:srgbClr val="EF006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4"/>
          <p:cNvSpPr txBox="1"/>
          <p:nvPr/>
        </p:nvSpPr>
        <p:spPr>
          <a:xfrm>
            <a:off x="3012141" y="2495192"/>
            <a:ext cx="81698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400">
                <a:solidFill>
                  <a:srgbClr val="EF0061"/>
                </a:solidFill>
                <a:latin typeface="Calibri"/>
                <a:ea typeface="Calibri"/>
                <a:cs typeface="Calibri"/>
                <a:sym typeface="Calibri"/>
              </a:rPr>
              <a:t>٢ ) تقدم خطوتين الى الأمام ، استدر مقدار ٩٠ ْ لليمين ، أعد نفس التمرين ثلاث مرات إضافية </a:t>
            </a:r>
            <a:endParaRPr b="1" sz="2400">
              <a:solidFill>
                <a:srgbClr val="EF006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4"/>
          <p:cNvSpPr txBox="1"/>
          <p:nvPr/>
        </p:nvSpPr>
        <p:spPr>
          <a:xfrm>
            <a:off x="2216030" y="3376390"/>
            <a:ext cx="896595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400">
                <a:solidFill>
                  <a:srgbClr val="EF0061"/>
                </a:solidFill>
                <a:latin typeface="Calibri"/>
                <a:ea typeface="Calibri"/>
                <a:cs typeface="Calibri"/>
                <a:sym typeface="Calibri"/>
              </a:rPr>
              <a:t>٣ ) تقدم خطوتين الى الأمام ، استدر باتجاه اليسار مقدار زاوية قائمة، أعد نفس التمرين ثلاث مرات إضافية </a:t>
            </a:r>
            <a:endParaRPr b="1" sz="2400">
              <a:solidFill>
                <a:srgbClr val="EF006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4"/>
          <p:cNvSpPr txBox="1"/>
          <p:nvPr/>
        </p:nvSpPr>
        <p:spPr>
          <a:xfrm>
            <a:off x="2286478" y="4103885"/>
            <a:ext cx="889551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400">
                <a:solidFill>
                  <a:srgbClr val="EF0061"/>
                </a:solidFill>
                <a:latin typeface="Calibri"/>
                <a:ea typeface="Calibri"/>
                <a:cs typeface="Calibri"/>
                <a:sym typeface="Calibri"/>
              </a:rPr>
              <a:t>٤ ) تقدم خطوتين الى الأمام ، استدر باتجاه اليسار مقدار زاوية قائمة ، تقدم خطوتين الى الأمام ، استدر باتجاه اليسار مقدار زاوية قائمة،  أعد نفس التمرين مرتين إضافيتين</a:t>
            </a:r>
            <a:endParaRPr b="1" sz="2400">
              <a:solidFill>
                <a:srgbClr val="EF006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4"/>
          <p:cNvSpPr txBox="1"/>
          <p:nvPr/>
        </p:nvSpPr>
        <p:spPr>
          <a:xfrm>
            <a:off x="4385594" y="5387135"/>
            <a:ext cx="679639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800">
                <a:solidFill>
                  <a:srgbClr val="31D8FF"/>
                </a:solidFill>
                <a:latin typeface="Calibri"/>
                <a:ea typeface="Calibri"/>
                <a:cs typeface="Calibri"/>
                <a:sym typeface="Calibri"/>
              </a:rPr>
              <a:t>تحدي : أي الإرشادات السابقة أعطت ترسم مربعا عند اتباعها  ؟؟؟؟ </a:t>
            </a:r>
            <a:endParaRPr b="1" sz="2800">
              <a:solidFill>
                <a:srgbClr val="31D8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B3C6E7"/>
            </a:gs>
            <a:gs pos="74000">
              <a:srgbClr val="FFE28B"/>
            </a:gs>
            <a:gs pos="83000">
              <a:srgbClr val="FFE28B"/>
            </a:gs>
            <a:gs pos="100000">
              <a:srgbClr val="FEEBB2"/>
            </a:gs>
          </a:gsLst>
          <a:lin ang="5400000" scaled="0"/>
        </a:gra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8" name="Google Shape;268;p15"/>
          <p:cNvCxnSpPr/>
          <p:nvPr/>
        </p:nvCxnSpPr>
        <p:spPr>
          <a:xfrm>
            <a:off x="4647063" y="949373"/>
            <a:ext cx="0" cy="4913194"/>
          </a:xfrm>
          <a:prstGeom prst="straightConnector1">
            <a:avLst/>
          </a:prstGeom>
          <a:noFill/>
          <a:ln cap="rnd" cmpd="sng" w="57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9" name="Google Shape;269;p15"/>
          <p:cNvCxnSpPr/>
          <p:nvPr/>
        </p:nvCxnSpPr>
        <p:spPr>
          <a:xfrm rot="10800000">
            <a:off x="153538" y="3284984"/>
            <a:ext cx="8864222" cy="0"/>
          </a:xfrm>
          <a:prstGeom prst="straightConnector1">
            <a:avLst/>
          </a:prstGeom>
          <a:noFill/>
          <a:ln cap="rnd" cmpd="sng" w="57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0" name="Google Shape;270;p15"/>
          <p:cNvSpPr txBox="1"/>
          <p:nvPr/>
        </p:nvSpPr>
        <p:spPr>
          <a:xfrm>
            <a:off x="4568775" y="494719"/>
            <a:ext cx="427042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000">
                <a:solidFill>
                  <a:srgbClr val="EF0061"/>
                </a:solidFill>
                <a:latin typeface="Calibri"/>
                <a:ea typeface="Calibri"/>
                <a:cs typeface="Calibri"/>
                <a:sym typeface="Calibri"/>
              </a:rPr>
              <a:t>١ ) تقدم خطوتين الى الأمام ،</a:t>
            </a:r>
            <a:endParaRPr b="1" sz="2000">
              <a:solidFill>
                <a:srgbClr val="EF006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000">
                <a:solidFill>
                  <a:srgbClr val="EF0061"/>
                </a:solidFill>
                <a:latin typeface="Calibri"/>
                <a:ea typeface="Calibri"/>
                <a:cs typeface="Calibri"/>
                <a:sym typeface="Calibri"/>
              </a:rPr>
              <a:t> استدر مقدار ٩٠ ْ لليمين ، أعد نفس التمرين مرة إضافية </a:t>
            </a:r>
            <a:endParaRPr b="1" sz="2000">
              <a:solidFill>
                <a:srgbClr val="EF006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5"/>
          <p:cNvSpPr txBox="1"/>
          <p:nvPr/>
        </p:nvSpPr>
        <p:spPr>
          <a:xfrm>
            <a:off x="276367" y="610217"/>
            <a:ext cx="427345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1800">
                <a:solidFill>
                  <a:srgbClr val="EF0061"/>
                </a:solidFill>
                <a:latin typeface="Calibri"/>
                <a:ea typeface="Calibri"/>
                <a:cs typeface="Calibri"/>
                <a:sym typeface="Calibri"/>
              </a:rPr>
              <a:t>٢ ) تقدم خطوتين الى الأمام ،</a:t>
            </a:r>
            <a:endParaRPr b="1" sz="1800">
              <a:solidFill>
                <a:srgbClr val="EF006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1800">
                <a:solidFill>
                  <a:srgbClr val="EF0061"/>
                </a:solidFill>
                <a:latin typeface="Calibri"/>
                <a:ea typeface="Calibri"/>
                <a:cs typeface="Calibri"/>
                <a:sym typeface="Calibri"/>
              </a:rPr>
              <a:t> استدر مقدار ٩٠ ْ لليمين ، أعد نفس التمرين ثلاث مرات إضافية </a:t>
            </a:r>
            <a:endParaRPr b="1" sz="1800">
              <a:solidFill>
                <a:srgbClr val="EF006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5"/>
          <p:cNvSpPr txBox="1"/>
          <p:nvPr/>
        </p:nvSpPr>
        <p:spPr>
          <a:xfrm>
            <a:off x="4647062" y="3369860"/>
            <a:ext cx="4493527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000">
                <a:solidFill>
                  <a:srgbClr val="EF0061"/>
                </a:solidFill>
                <a:latin typeface="Calibri"/>
                <a:ea typeface="Calibri"/>
                <a:cs typeface="Calibri"/>
                <a:sym typeface="Calibri"/>
              </a:rPr>
              <a:t>٣ ) تقدم خطوتين الى الأمام ،</a:t>
            </a:r>
            <a:endParaRPr b="1" sz="2000">
              <a:solidFill>
                <a:srgbClr val="EF006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000">
                <a:solidFill>
                  <a:srgbClr val="EF0061"/>
                </a:solidFill>
                <a:latin typeface="Calibri"/>
                <a:ea typeface="Calibri"/>
                <a:cs typeface="Calibri"/>
                <a:sym typeface="Calibri"/>
              </a:rPr>
              <a:t> استدر باتجاه اليسار مقدار زاوية قائمة، أعد نفس التمرين ثلاث مرات إضافية </a:t>
            </a:r>
            <a:endParaRPr b="1" sz="2000">
              <a:solidFill>
                <a:srgbClr val="EF006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5"/>
          <p:cNvSpPr txBox="1"/>
          <p:nvPr/>
        </p:nvSpPr>
        <p:spPr>
          <a:xfrm>
            <a:off x="0" y="3284984"/>
            <a:ext cx="448329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1600">
                <a:solidFill>
                  <a:srgbClr val="EF0061"/>
                </a:solidFill>
                <a:latin typeface="Calibri"/>
                <a:ea typeface="Calibri"/>
                <a:cs typeface="Calibri"/>
                <a:sym typeface="Calibri"/>
              </a:rPr>
              <a:t>٤ ) تقدم خطوتين الى الأمام ، استدر باتجاه اليسار مقدار زاوية قائمة ، </a:t>
            </a:r>
            <a:endParaRPr b="1" sz="1600">
              <a:solidFill>
                <a:srgbClr val="EF006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1600">
                <a:solidFill>
                  <a:srgbClr val="EF0061"/>
                </a:solidFill>
                <a:latin typeface="Calibri"/>
                <a:ea typeface="Calibri"/>
                <a:cs typeface="Calibri"/>
                <a:sym typeface="Calibri"/>
              </a:rPr>
              <a:t>تقدم خطوتين الى الأمام ، استدر باتجاه اليسار مقدار زاوية قائمة، </a:t>
            </a:r>
            <a:endParaRPr b="1" sz="1600">
              <a:solidFill>
                <a:srgbClr val="EF006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1600">
                <a:solidFill>
                  <a:srgbClr val="EF0061"/>
                </a:solidFill>
                <a:latin typeface="Calibri"/>
                <a:ea typeface="Calibri"/>
                <a:cs typeface="Calibri"/>
                <a:sym typeface="Calibri"/>
              </a:rPr>
              <a:t> أعد نفس التمرين مرتين إضافيتين</a:t>
            </a:r>
            <a:endParaRPr b="1" sz="1600">
              <a:solidFill>
                <a:srgbClr val="EF006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Bunny face outline" id="274" name="Google Shape;27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62406" y="1119231"/>
            <a:ext cx="417962" cy="4179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unny face outline" id="275" name="Google Shape;27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0133" y="1582721"/>
            <a:ext cx="417962" cy="4179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eep outline" id="276" name="Google Shape;27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74015" y="5482219"/>
            <a:ext cx="409428" cy="4094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eep outline" id="277" name="Google Shape;27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4521" y="6107838"/>
            <a:ext cx="409428" cy="40942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8" name="Google Shape;278;p15"/>
          <p:cNvGraphicFramePr/>
          <p:nvPr/>
        </p:nvGraphicFramePr>
        <p:xfrm>
          <a:off x="5388314" y="142815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{F7AC02F1-C325-46D0-8A85-C4375B088AAF}</a:tableStyleId>
              </a:tblPr>
              <a:tblGrid>
                <a:gridCol w="611600"/>
                <a:gridCol w="611600"/>
                <a:gridCol w="611600"/>
                <a:gridCol w="611600"/>
              </a:tblGrid>
              <a:tr h="378725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725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725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725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79" name="Google Shape;279;p15"/>
          <p:cNvGraphicFramePr/>
          <p:nvPr/>
        </p:nvGraphicFramePr>
        <p:xfrm>
          <a:off x="842754" y="4339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{F7AC02F1-C325-46D0-8A85-C4375B088AAF}</a:tableStyleId>
              </a:tblPr>
              <a:tblGrid>
                <a:gridCol w="611600"/>
                <a:gridCol w="611600"/>
                <a:gridCol w="611600"/>
                <a:gridCol w="611600"/>
              </a:tblGrid>
              <a:tr h="378725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725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725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725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80" name="Google Shape;280;p15"/>
          <p:cNvGraphicFramePr/>
          <p:nvPr/>
        </p:nvGraphicFramePr>
        <p:xfrm>
          <a:off x="1189914" y="16014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{F7AC02F1-C325-46D0-8A85-C4375B088AAF}</a:tableStyleId>
              </a:tblPr>
              <a:tblGrid>
                <a:gridCol w="611600"/>
                <a:gridCol w="611600"/>
                <a:gridCol w="611600"/>
                <a:gridCol w="611600"/>
              </a:tblGrid>
              <a:tr h="378725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725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725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725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81" name="Google Shape;281;p15"/>
          <p:cNvGraphicFramePr/>
          <p:nvPr/>
        </p:nvGraphicFramePr>
        <p:xfrm>
          <a:off x="5154879" y="4339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{F7AC02F1-C325-46D0-8A85-C4375B088AAF}</a:tableStyleId>
              </a:tblPr>
              <a:tblGrid>
                <a:gridCol w="611600"/>
                <a:gridCol w="611600"/>
                <a:gridCol w="611600"/>
                <a:gridCol w="611600"/>
              </a:tblGrid>
              <a:tr h="378725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725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725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725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BD7EF"/>
            </a:gs>
            <a:gs pos="74000">
              <a:srgbClr val="FFE28B"/>
            </a:gs>
            <a:gs pos="83000">
              <a:srgbClr val="FFE28B"/>
            </a:gs>
            <a:gs pos="100000">
              <a:srgbClr val="FEEBB2"/>
            </a:gs>
          </a:gsLst>
          <a:lin ang="5400000" scaled="0"/>
        </a:gra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6"/>
          <p:cNvSpPr txBox="1"/>
          <p:nvPr/>
        </p:nvSpPr>
        <p:spPr>
          <a:xfrm>
            <a:off x="2681202" y="1269299"/>
            <a:ext cx="6798734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Garamond"/>
              <a:buNone/>
            </a:pPr>
            <a:r>
              <a:rPr b="0" i="0" lang="ar-EG" sz="40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تخيل  عند  جمع زوايتان  قائمتان  متجاورتان  فكم  تكون قياس  الزاوية الجديدة  </a:t>
            </a:r>
            <a:endParaRPr b="0" i="0" sz="400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287" name="Google Shape;287;p16"/>
          <p:cNvGrpSpPr/>
          <p:nvPr/>
        </p:nvGrpSpPr>
        <p:grpSpPr>
          <a:xfrm>
            <a:off x="4186129" y="3620652"/>
            <a:ext cx="2221682" cy="1566472"/>
            <a:chOff x="2051722" y="3529624"/>
            <a:chExt cx="1893739" cy="1310658"/>
          </a:xfrm>
        </p:grpSpPr>
        <p:grpSp>
          <p:nvGrpSpPr>
            <p:cNvPr id="288" name="Google Shape;288;p16"/>
            <p:cNvGrpSpPr/>
            <p:nvPr/>
          </p:nvGrpSpPr>
          <p:grpSpPr>
            <a:xfrm rot="-5400000">
              <a:off x="2343262" y="3238084"/>
              <a:ext cx="1310658" cy="1893739"/>
              <a:chOff x="1259632" y="2852936"/>
              <a:chExt cx="3096344" cy="2646855"/>
            </a:xfrm>
          </p:grpSpPr>
          <p:cxnSp>
            <p:nvCxnSpPr>
              <p:cNvPr id="289" name="Google Shape;289;p16"/>
              <p:cNvCxnSpPr/>
              <p:nvPr/>
            </p:nvCxnSpPr>
            <p:spPr>
              <a:xfrm>
                <a:off x="1259632" y="5499791"/>
                <a:ext cx="3096344" cy="0"/>
              </a:xfrm>
              <a:prstGeom prst="straightConnector1">
                <a:avLst/>
              </a:prstGeom>
              <a:noFill/>
              <a:ln cap="rnd" cmpd="sng" w="38100">
                <a:solidFill>
                  <a:srgbClr val="0070C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90" name="Google Shape;290;p16"/>
              <p:cNvCxnSpPr/>
              <p:nvPr/>
            </p:nvCxnSpPr>
            <p:spPr>
              <a:xfrm rot="10800000">
                <a:off x="1259632" y="2852936"/>
                <a:ext cx="0" cy="2646855"/>
              </a:xfrm>
              <a:prstGeom prst="straightConnector1">
                <a:avLst/>
              </a:prstGeom>
              <a:noFill/>
              <a:ln cap="rnd" cmpd="sng" w="38100">
                <a:solidFill>
                  <a:srgbClr val="0070C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291" name="Google Shape;291;p16"/>
            <p:cNvGrpSpPr/>
            <p:nvPr/>
          </p:nvGrpSpPr>
          <p:grpSpPr>
            <a:xfrm>
              <a:off x="3758253" y="4657745"/>
              <a:ext cx="187207" cy="182537"/>
              <a:chOff x="3635896" y="1969579"/>
              <a:chExt cx="187207" cy="182537"/>
            </a:xfrm>
          </p:grpSpPr>
          <p:cxnSp>
            <p:nvCxnSpPr>
              <p:cNvPr id="292" name="Google Shape;292;p16"/>
              <p:cNvCxnSpPr/>
              <p:nvPr/>
            </p:nvCxnSpPr>
            <p:spPr>
              <a:xfrm rot="10800000">
                <a:off x="3635896" y="1969579"/>
                <a:ext cx="187207" cy="0"/>
              </a:xfrm>
              <a:prstGeom prst="straightConnector1">
                <a:avLst/>
              </a:prstGeom>
              <a:noFill/>
              <a:ln cap="rnd" cmpd="sng" w="9525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93" name="Google Shape;293;p16"/>
              <p:cNvCxnSpPr/>
              <p:nvPr/>
            </p:nvCxnSpPr>
            <p:spPr>
              <a:xfrm>
                <a:off x="3635896" y="1969579"/>
                <a:ext cx="0" cy="182537"/>
              </a:xfrm>
              <a:prstGeom prst="straightConnector1">
                <a:avLst/>
              </a:prstGeom>
              <a:noFill/>
              <a:ln cap="rnd" cmpd="sng" w="9525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grpSp>
        <p:nvGrpSpPr>
          <p:cNvPr id="294" name="Google Shape;294;p16"/>
          <p:cNvGrpSpPr/>
          <p:nvPr/>
        </p:nvGrpSpPr>
        <p:grpSpPr>
          <a:xfrm>
            <a:off x="7747374" y="2912741"/>
            <a:ext cx="1537629" cy="2263357"/>
            <a:chOff x="5183873" y="2940008"/>
            <a:chExt cx="1310658" cy="1893739"/>
          </a:xfrm>
        </p:grpSpPr>
        <p:grpSp>
          <p:nvGrpSpPr>
            <p:cNvPr id="295" name="Google Shape;295;p16"/>
            <p:cNvGrpSpPr/>
            <p:nvPr/>
          </p:nvGrpSpPr>
          <p:grpSpPr>
            <a:xfrm>
              <a:off x="5183873" y="2940008"/>
              <a:ext cx="1310658" cy="1893739"/>
              <a:chOff x="1259632" y="2852936"/>
              <a:chExt cx="3096344" cy="2646855"/>
            </a:xfrm>
          </p:grpSpPr>
          <p:cxnSp>
            <p:nvCxnSpPr>
              <p:cNvPr id="296" name="Google Shape;296;p16"/>
              <p:cNvCxnSpPr/>
              <p:nvPr/>
            </p:nvCxnSpPr>
            <p:spPr>
              <a:xfrm>
                <a:off x="1259632" y="5499791"/>
                <a:ext cx="3096344" cy="0"/>
              </a:xfrm>
              <a:prstGeom prst="straightConnector1">
                <a:avLst/>
              </a:prstGeom>
              <a:noFill/>
              <a:ln cap="rnd" cmpd="sng" w="381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97" name="Google Shape;297;p16"/>
              <p:cNvCxnSpPr/>
              <p:nvPr/>
            </p:nvCxnSpPr>
            <p:spPr>
              <a:xfrm rot="10800000">
                <a:off x="1259632" y="2852936"/>
                <a:ext cx="0" cy="2646855"/>
              </a:xfrm>
              <a:prstGeom prst="straightConnector1">
                <a:avLst/>
              </a:prstGeom>
              <a:noFill/>
              <a:ln cap="rnd" cmpd="sng" w="381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298" name="Google Shape;298;p16"/>
            <p:cNvGrpSpPr/>
            <p:nvPr/>
          </p:nvGrpSpPr>
          <p:grpSpPr>
            <a:xfrm rot="5400000">
              <a:off x="5200612" y="4630938"/>
              <a:ext cx="187207" cy="182537"/>
              <a:chOff x="3635896" y="1969579"/>
              <a:chExt cx="187207" cy="182537"/>
            </a:xfrm>
          </p:grpSpPr>
          <p:cxnSp>
            <p:nvCxnSpPr>
              <p:cNvPr id="299" name="Google Shape;299;p16"/>
              <p:cNvCxnSpPr/>
              <p:nvPr/>
            </p:nvCxnSpPr>
            <p:spPr>
              <a:xfrm rot="10800000">
                <a:off x="3635896" y="1969579"/>
                <a:ext cx="187207" cy="0"/>
              </a:xfrm>
              <a:prstGeom prst="straightConnector1">
                <a:avLst/>
              </a:prstGeom>
              <a:noFill/>
              <a:ln cap="rnd" cmpd="sng" w="28575">
                <a:solidFill>
                  <a:srgbClr val="0070C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00" name="Google Shape;300;p16"/>
              <p:cNvCxnSpPr/>
              <p:nvPr/>
            </p:nvCxnSpPr>
            <p:spPr>
              <a:xfrm>
                <a:off x="3635896" y="1969579"/>
                <a:ext cx="0" cy="182537"/>
              </a:xfrm>
              <a:prstGeom prst="straightConnector1">
                <a:avLst/>
              </a:prstGeom>
              <a:noFill/>
              <a:ln cap="rnd" cmpd="sng" w="28575">
                <a:solidFill>
                  <a:srgbClr val="0070C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pic>
        <p:nvPicPr>
          <p:cNvPr descr="Icon&#10;&#10;Description automatically generated" id="301" name="Google Shape;30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3150" y="4534267"/>
            <a:ext cx="1036655" cy="1036655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16"/>
          <p:cNvSpPr txBox="1"/>
          <p:nvPr/>
        </p:nvSpPr>
        <p:spPr>
          <a:xfrm>
            <a:off x="4656345" y="5589223"/>
            <a:ext cx="2698566" cy="646331"/>
          </a:xfrm>
          <a:prstGeom prst="rect">
            <a:avLst/>
          </a:prstGeom>
          <a:solidFill>
            <a:srgbClr val="A23C33"/>
          </a:solidFill>
          <a:ln cap="rnd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Garamond"/>
              <a:buNone/>
            </a:pPr>
            <a:r>
              <a:rPr b="1" i="0" lang="ar-EG" sz="18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تسمى 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Garamond"/>
              <a:buNone/>
            </a:pPr>
            <a:r>
              <a:rPr b="1" i="0" lang="ar-EG" sz="18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نصف استدارة أو نصف  دورة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35000">
              <a:srgbClr val="FFFFFF"/>
            </a:gs>
            <a:gs pos="100000">
              <a:schemeClr val="accent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7"/>
          <p:cNvSpPr txBox="1"/>
          <p:nvPr/>
        </p:nvSpPr>
        <p:spPr>
          <a:xfrm>
            <a:off x="3043766" y="1207437"/>
            <a:ext cx="6798734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Garamond"/>
              <a:buNone/>
            </a:pPr>
            <a:r>
              <a:rPr b="0" i="0" lang="ar-EG" sz="40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تخيل  عند  جمع 4 زوايا  قائمة    فكم  تكون قياس  الزاوية الجديدة  </a:t>
            </a:r>
            <a:endParaRPr b="0" i="0" sz="400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308" name="Google Shape;308;p17"/>
          <p:cNvGrpSpPr/>
          <p:nvPr/>
        </p:nvGrpSpPr>
        <p:grpSpPr>
          <a:xfrm>
            <a:off x="4548693" y="3461234"/>
            <a:ext cx="1420304" cy="982994"/>
            <a:chOff x="2051722" y="3529624"/>
            <a:chExt cx="1893739" cy="1310658"/>
          </a:xfrm>
        </p:grpSpPr>
        <p:grpSp>
          <p:nvGrpSpPr>
            <p:cNvPr id="309" name="Google Shape;309;p17"/>
            <p:cNvGrpSpPr/>
            <p:nvPr/>
          </p:nvGrpSpPr>
          <p:grpSpPr>
            <a:xfrm rot="-5400000">
              <a:off x="2343262" y="3238084"/>
              <a:ext cx="1310658" cy="1893739"/>
              <a:chOff x="1259632" y="2852936"/>
              <a:chExt cx="3096344" cy="2646855"/>
            </a:xfrm>
          </p:grpSpPr>
          <p:cxnSp>
            <p:nvCxnSpPr>
              <p:cNvPr id="310" name="Google Shape;310;p17"/>
              <p:cNvCxnSpPr/>
              <p:nvPr/>
            </p:nvCxnSpPr>
            <p:spPr>
              <a:xfrm>
                <a:off x="1259632" y="5499791"/>
                <a:ext cx="3096344" cy="0"/>
              </a:xfrm>
              <a:prstGeom prst="straightConnector1">
                <a:avLst/>
              </a:prstGeom>
              <a:noFill/>
              <a:ln cap="rnd" cmpd="sng" w="38100">
                <a:solidFill>
                  <a:srgbClr val="0070C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11" name="Google Shape;311;p17"/>
              <p:cNvCxnSpPr/>
              <p:nvPr/>
            </p:nvCxnSpPr>
            <p:spPr>
              <a:xfrm rot="10800000">
                <a:off x="1259632" y="2852936"/>
                <a:ext cx="0" cy="2646855"/>
              </a:xfrm>
              <a:prstGeom prst="straightConnector1">
                <a:avLst/>
              </a:prstGeom>
              <a:noFill/>
              <a:ln cap="rnd" cmpd="sng" w="38100">
                <a:solidFill>
                  <a:srgbClr val="0070C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312" name="Google Shape;312;p17"/>
            <p:cNvGrpSpPr/>
            <p:nvPr/>
          </p:nvGrpSpPr>
          <p:grpSpPr>
            <a:xfrm>
              <a:off x="3758253" y="4657745"/>
              <a:ext cx="187207" cy="182537"/>
              <a:chOff x="3635896" y="1969579"/>
              <a:chExt cx="187207" cy="182537"/>
            </a:xfrm>
          </p:grpSpPr>
          <p:cxnSp>
            <p:nvCxnSpPr>
              <p:cNvPr id="313" name="Google Shape;313;p17"/>
              <p:cNvCxnSpPr/>
              <p:nvPr/>
            </p:nvCxnSpPr>
            <p:spPr>
              <a:xfrm rot="10800000">
                <a:off x="3635896" y="1969579"/>
                <a:ext cx="187207" cy="0"/>
              </a:xfrm>
              <a:prstGeom prst="straightConnector1">
                <a:avLst/>
              </a:prstGeom>
              <a:noFill/>
              <a:ln cap="rnd" cmpd="sng" w="9525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14" name="Google Shape;314;p17"/>
              <p:cNvCxnSpPr/>
              <p:nvPr/>
            </p:nvCxnSpPr>
            <p:spPr>
              <a:xfrm>
                <a:off x="3635896" y="1969579"/>
                <a:ext cx="0" cy="182537"/>
              </a:xfrm>
              <a:prstGeom prst="straightConnector1">
                <a:avLst/>
              </a:prstGeom>
              <a:noFill/>
              <a:ln cap="rnd" cmpd="sng" w="9525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grpSp>
        <p:nvGrpSpPr>
          <p:cNvPr id="315" name="Google Shape;315;p17"/>
          <p:cNvGrpSpPr/>
          <p:nvPr/>
        </p:nvGrpSpPr>
        <p:grpSpPr>
          <a:xfrm>
            <a:off x="6897805" y="3019023"/>
            <a:ext cx="982994" cy="1420304"/>
            <a:chOff x="5183873" y="2940008"/>
            <a:chExt cx="1310658" cy="1893739"/>
          </a:xfrm>
        </p:grpSpPr>
        <p:grpSp>
          <p:nvGrpSpPr>
            <p:cNvPr id="316" name="Google Shape;316;p17"/>
            <p:cNvGrpSpPr/>
            <p:nvPr/>
          </p:nvGrpSpPr>
          <p:grpSpPr>
            <a:xfrm>
              <a:off x="5183873" y="2940008"/>
              <a:ext cx="1310658" cy="1893739"/>
              <a:chOff x="1259632" y="2852936"/>
              <a:chExt cx="3096344" cy="2646855"/>
            </a:xfrm>
          </p:grpSpPr>
          <p:cxnSp>
            <p:nvCxnSpPr>
              <p:cNvPr id="317" name="Google Shape;317;p17"/>
              <p:cNvCxnSpPr/>
              <p:nvPr/>
            </p:nvCxnSpPr>
            <p:spPr>
              <a:xfrm>
                <a:off x="1259632" y="5499791"/>
                <a:ext cx="3096344" cy="0"/>
              </a:xfrm>
              <a:prstGeom prst="straightConnector1">
                <a:avLst/>
              </a:prstGeom>
              <a:noFill/>
              <a:ln cap="rnd" cmpd="sng" w="381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18" name="Google Shape;318;p17"/>
              <p:cNvCxnSpPr/>
              <p:nvPr/>
            </p:nvCxnSpPr>
            <p:spPr>
              <a:xfrm rot="10800000">
                <a:off x="1259632" y="2852936"/>
                <a:ext cx="0" cy="2646855"/>
              </a:xfrm>
              <a:prstGeom prst="straightConnector1">
                <a:avLst/>
              </a:prstGeom>
              <a:noFill/>
              <a:ln cap="rnd" cmpd="sng" w="381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319" name="Google Shape;319;p17"/>
            <p:cNvGrpSpPr/>
            <p:nvPr/>
          </p:nvGrpSpPr>
          <p:grpSpPr>
            <a:xfrm rot="5400000">
              <a:off x="5200612" y="4630938"/>
              <a:ext cx="187207" cy="182537"/>
              <a:chOff x="3635896" y="1969579"/>
              <a:chExt cx="187207" cy="182537"/>
            </a:xfrm>
          </p:grpSpPr>
          <p:cxnSp>
            <p:nvCxnSpPr>
              <p:cNvPr id="320" name="Google Shape;320;p17"/>
              <p:cNvCxnSpPr/>
              <p:nvPr/>
            </p:nvCxnSpPr>
            <p:spPr>
              <a:xfrm rot="10800000">
                <a:off x="3635896" y="1969579"/>
                <a:ext cx="187207" cy="0"/>
              </a:xfrm>
              <a:prstGeom prst="straightConnector1">
                <a:avLst/>
              </a:prstGeom>
              <a:noFill/>
              <a:ln cap="rnd" cmpd="sng" w="28575">
                <a:solidFill>
                  <a:srgbClr val="0070C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1" name="Google Shape;321;p17"/>
              <p:cNvCxnSpPr/>
              <p:nvPr/>
            </p:nvCxnSpPr>
            <p:spPr>
              <a:xfrm>
                <a:off x="3635896" y="1969579"/>
                <a:ext cx="0" cy="182537"/>
              </a:xfrm>
              <a:prstGeom prst="straightConnector1">
                <a:avLst/>
              </a:prstGeom>
              <a:noFill/>
              <a:ln cap="rnd" cmpd="sng" w="28575">
                <a:solidFill>
                  <a:srgbClr val="0070C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pic>
        <p:nvPicPr>
          <p:cNvPr descr="Icon&#10;&#10;Description automatically generated" id="322" name="Google Shape;32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80778" y="3023978"/>
            <a:ext cx="1173575" cy="1173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3" name="Google Shape;323;p17"/>
          <p:cNvGrpSpPr/>
          <p:nvPr/>
        </p:nvGrpSpPr>
        <p:grpSpPr>
          <a:xfrm rot="10800000">
            <a:off x="6897806" y="4500151"/>
            <a:ext cx="1420304" cy="982994"/>
            <a:chOff x="2051722" y="3529624"/>
            <a:chExt cx="1893739" cy="1310658"/>
          </a:xfrm>
        </p:grpSpPr>
        <p:grpSp>
          <p:nvGrpSpPr>
            <p:cNvPr id="324" name="Google Shape;324;p17"/>
            <p:cNvGrpSpPr/>
            <p:nvPr/>
          </p:nvGrpSpPr>
          <p:grpSpPr>
            <a:xfrm rot="-5400000">
              <a:off x="2343262" y="3238084"/>
              <a:ext cx="1310658" cy="1893739"/>
              <a:chOff x="1259632" y="2852936"/>
              <a:chExt cx="3096344" cy="2646855"/>
            </a:xfrm>
          </p:grpSpPr>
          <p:cxnSp>
            <p:nvCxnSpPr>
              <p:cNvPr id="325" name="Google Shape;325;p17"/>
              <p:cNvCxnSpPr/>
              <p:nvPr/>
            </p:nvCxnSpPr>
            <p:spPr>
              <a:xfrm>
                <a:off x="1259632" y="5499791"/>
                <a:ext cx="3096344" cy="0"/>
              </a:xfrm>
              <a:prstGeom prst="straightConnector1">
                <a:avLst/>
              </a:prstGeom>
              <a:noFill/>
              <a:ln cap="rnd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6" name="Google Shape;326;p17"/>
              <p:cNvCxnSpPr/>
              <p:nvPr/>
            </p:nvCxnSpPr>
            <p:spPr>
              <a:xfrm rot="10800000">
                <a:off x="1259632" y="2852936"/>
                <a:ext cx="0" cy="2646855"/>
              </a:xfrm>
              <a:prstGeom prst="straightConnector1">
                <a:avLst/>
              </a:prstGeom>
              <a:noFill/>
              <a:ln cap="rnd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327" name="Google Shape;327;p17"/>
            <p:cNvGrpSpPr/>
            <p:nvPr/>
          </p:nvGrpSpPr>
          <p:grpSpPr>
            <a:xfrm>
              <a:off x="3758253" y="4657745"/>
              <a:ext cx="187207" cy="182537"/>
              <a:chOff x="3635896" y="1969579"/>
              <a:chExt cx="187207" cy="182537"/>
            </a:xfrm>
          </p:grpSpPr>
          <p:cxnSp>
            <p:nvCxnSpPr>
              <p:cNvPr id="328" name="Google Shape;328;p17"/>
              <p:cNvCxnSpPr/>
              <p:nvPr/>
            </p:nvCxnSpPr>
            <p:spPr>
              <a:xfrm rot="10800000">
                <a:off x="3635896" y="1969579"/>
                <a:ext cx="187207" cy="0"/>
              </a:xfrm>
              <a:prstGeom prst="straightConnector1">
                <a:avLst/>
              </a:pr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9" name="Google Shape;329;p17"/>
              <p:cNvCxnSpPr/>
              <p:nvPr/>
            </p:nvCxnSpPr>
            <p:spPr>
              <a:xfrm>
                <a:off x="3635896" y="1969579"/>
                <a:ext cx="0" cy="182537"/>
              </a:xfrm>
              <a:prstGeom prst="straightConnector1">
                <a:avLst/>
              </a:pr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grpSp>
        <p:nvGrpSpPr>
          <p:cNvPr id="330" name="Google Shape;330;p17"/>
          <p:cNvGrpSpPr/>
          <p:nvPr/>
        </p:nvGrpSpPr>
        <p:grpSpPr>
          <a:xfrm rot="10800000">
            <a:off x="4986001" y="4637053"/>
            <a:ext cx="982994" cy="1067094"/>
            <a:chOff x="5183873" y="2940008"/>
            <a:chExt cx="1310658" cy="1893739"/>
          </a:xfrm>
        </p:grpSpPr>
        <p:grpSp>
          <p:nvGrpSpPr>
            <p:cNvPr id="331" name="Google Shape;331;p17"/>
            <p:cNvGrpSpPr/>
            <p:nvPr/>
          </p:nvGrpSpPr>
          <p:grpSpPr>
            <a:xfrm>
              <a:off x="5183873" y="2940008"/>
              <a:ext cx="1310658" cy="1893739"/>
              <a:chOff x="1259632" y="2852936"/>
              <a:chExt cx="3096344" cy="2646855"/>
            </a:xfrm>
          </p:grpSpPr>
          <p:cxnSp>
            <p:nvCxnSpPr>
              <p:cNvPr id="332" name="Google Shape;332;p17"/>
              <p:cNvCxnSpPr/>
              <p:nvPr/>
            </p:nvCxnSpPr>
            <p:spPr>
              <a:xfrm>
                <a:off x="1259632" y="5499791"/>
                <a:ext cx="3096344" cy="0"/>
              </a:xfrm>
              <a:prstGeom prst="straightConnector1">
                <a:avLst/>
              </a:prstGeom>
              <a:noFill/>
              <a:ln cap="rnd" cmpd="sng" w="38100">
                <a:solidFill>
                  <a:srgbClr val="C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33" name="Google Shape;333;p17"/>
              <p:cNvCxnSpPr/>
              <p:nvPr/>
            </p:nvCxnSpPr>
            <p:spPr>
              <a:xfrm rot="10800000">
                <a:off x="1259632" y="2852936"/>
                <a:ext cx="0" cy="2646855"/>
              </a:xfrm>
              <a:prstGeom prst="straightConnector1">
                <a:avLst/>
              </a:prstGeom>
              <a:noFill/>
              <a:ln cap="rnd" cmpd="sng" w="38100">
                <a:solidFill>
                  <a:srgbClr val="C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334" name="Google Shape;334;p17"/>
            <p:cNvGrpSpPr/>
            <p:nvPr/>
          </p:nvGrpSpPr>
          <p:grpSpPr>
            <a:xfrm rot="5400000">
              <a:off x="5200612" y="4630938"/>
              <a:ext cx="187207" cy="182537"/>
              <a:chOff x="3635896" y="1969579"/>
              <a:chExt cx="187207" cy="182537"/>
            </a:xfrm>
          </p:grpSpPr>
          <p:cxnSp>
            <p:nvCxnSpPr>
              <p:cNvPr id="335" name="Google Shape;335;p17"/>
              <p:cNvCxnSpPr/>
              <p:nvPr/>
            </p:nvCxnSpPr>
            <p:spPr>
              <a:xfrm rot="10800000">
                <a:off x="3635896" y="1969579"/>
                <a:ext cx="187207" cy="0"/>
              </a:xfrm>
              <a:prstGeom prst="straightConnector1">
                <a:avLst/>
              </a:prstGeom>
              <a:noFill/>
              <a:ln cap="rnd" cmpd="sng" w="28575">
                <a:solidFill>
                  <a:srgbClr val="C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36" name="Google Shape;336;p17"/>
              <p:cNvCxnSpPr/>
              <p:nvPr/>
            </p:nvCxnSpPr>
            <p:spPr>
              <a:xfrm>
                <a:off x="3635896" y="1969579"/>
                <a:ext cx="0" cy="182537"/>
              </a:xfrm>
              <a:prstGeom prst="straightConnector1">
                <a:avLst/>
              </a:prstGeom>
              <a:noFill/>
              <a:ln cap="rnd" cmpd="sng" w="28575">
                <a:solidFill>
                  <a:srgbClr val="C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sp>
        <p:nvSpPr>
          <p:cNvPr id="337" name="Google Shape;337;p17"/>
          <p:cNvSpPr/>
          <p:nvPr/>
        </p:nvSpPr>
        <p:spPr>
          <a:xfrm>
            <a:off x="5661206" y="4121061"/>
            <a:ext cx="631827" cy="631827"/>
          </a:xfrm>
          <a:prstGeom prst="ellipse">
            <a:avLst/>
          </a:prstGeom>
          <a:noFill/>
          <a:ln cap="rnd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38" name="Google Shape;338;p17"/>
          <p:cNvSpPr txBox="1"/>
          <p:nvPr/>
        </p:nvSpPr>
        <p:spPr>
          <a:xfrm>
            <a:off x="5180447" y="5534558"/>
            <a:ext cx="2698566" cy="646331"/>
          </a:xfrm>
          <a:prstGeom prst="rect">
            <a:avLst/>
          </a:prstGeom>
          <a:solidFill>
            <a:srgbClr val="A23C33"/>
          </a:solidFill>
          <a:ln cap="rnd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Garamond"/>
              <a:buNone/>
            </a:pPr>
            <a:r>
              <a:rPr b="1" i="0" lang="ar-EG" sz="18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تسمى 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Garamond"/>
              <a:buNone/>
            </a:pPr>
            <a:r>
              <a:rPr b="1" i="0" lang="ar-EG" sz="18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استدارة  كاملة أو  دورة كاملة 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35000">
              <a:srgbClr val="FFFFFF"/>
            </a:gs>
            <a:gs pos="100000">
              <a:schemeClr val="accent6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300" y="248796"/>
            <a:ext cx="3510117" cy="2610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27520" y="57498"/>
            <a:ext cx="1306134" cy="1487207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18"/>
          <p:cNvSpPr txBox="1"/>
          <p:nvPr/>
        </p:nvSpPr>
        <p:spPr>
          <a:xfrm>
            <a:off x="2513849" y="3084194"/>
            <a:ext cx="8322365" cy="3108543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الزاوية القائمة  </a:t>
            </a:r>
            <a:r>
              <a:rPr b="1" lang="ar-EG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 </a:t>
            </a:r>
            <a:r>
              <a:rPr b="1" lang="ar-EG" sz="24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90°</a:t>
            </a:r>
            <a:r>
              <a:rPr b="1" lang="ar-EG" sz="2400">
                <a:solidFill>
                  <a:srgbClr val="FFFF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ar-EG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= </a:t>
            </a:r>
            <a:r>
              <a:rPr b="1" lang="ar-EG" sz="2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ربع دورة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زاوية مستقيمة </a:t>
            </a:r>
            <a:r>
              <a:rPr b="1" lang="ar-EG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 </a:t>
            </a:r>
            <a:r>
              <a:rPr b="1" lang="ar-EG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جمع زاويتين قائمتين </a:t>
            </a:r>
            <a:r>
              <a:rPr b="1" lang="ar-EG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 90 +  90  =</a:t>
            </a:r>
            <a:r>
              <a:rPr b="1" lang="ar-EG" sz="24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180 ° </a:t>
            </a:r>
            <a:r>
              <a:rPr b="1" lang="ar-EG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 </a:t>
            </a:r>
            <a:r>
              <a:rPr b="1" lang="ar-EG" sz="2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نصف دورة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جمع ثلاث زاويا قائمة  </a:t>
            </a:r>
            <a:r>
              <a:rPr b="1" lang="ar-EG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90 +  90 + 90  = </a:t>
            </a:r>
            <a:r>
              <a:rPr b="1" lang="ar-EG" sz="24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270 ° </a:t>
            </a:r>
            <a:r>
              <a:rPr b="1" lang="ar-EG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= </a:t>
            </a:r>
            <a:r>
              <a:rPr b="1" lang="ar-EG" sz="2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ثلاثة ارباع دورة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جمع أربع زاويا قائمة  </a:t>
            </a:r>
            <a:r>
              <a:rPr b="1" lang="ar-EG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90 +  90 + 90  + 90 = </a:t>
            </a:r>
            <a:r>
              <a:rPr b="1" lang="ar-EG" sz="24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360 ° </a:t>
            </a:r>
            <a:r>
              <a:rPr b="1" lang="ar-EG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= </a:t>
            </a:r>
            <a:r>
              <a:rPr b="1" lang="ar-EG" sz="2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دورة كاملة</a:t>
            </a:r>
            <a:endParaRPr b="1" sz="24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8"/>
          <p:cNvSpPr txBox="1"/>
          <p:nvPr/>
        </p:nvSpPr>
        <p:spPr>
          <a:xfrm>
            <a:off x="8605050" y="57498"/>
            <a:ext cx="1734390" cy="1569660"/>
          </a:xfrm>
          <a:prstGeom prst="rect">
            <a:avLst/>
          </a:prstGeom>
          <a:solidFill>
            <a:srgbClr val="FEE599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32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جمع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32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زوايا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32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قائمة</a:t>
            </a:r>
            <a:endParaRPr b="1" sz="32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19"/>
          <p:cNvSpPr txBox="1"/>
          <p:nvPr/>
        </p:nvSpPr>
        <p:spPr>
          <a:xfrm>
            <a:off x="10252365" y="413567"/>
            <a:ext cx="1468581" cy="1446550"/>
          </a:xfrm>
          <a:prstGeom prst="rect">
            <a:avLst/>
          </a:prstGeom>
          <a:solidFill>
            <a:srgbClr val="FEE599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أنواع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الزوايا</a:t>
            </a:r>
            <a:endParaRPr/>
          </a:p>
        </p:txBody>
      </p:sp>
      <p:pic>
        <p:nvPicPr>
          <p:cNvPr id="353" name="Google Shape;353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055" y="413567"/>
            <a:ext cx="9781310" cy="59456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0"/>
          <p:cNvSpPr txBox="1"/>
          <p:nvPr/>
        </p:nvSpPr>
        <p:spPr>
          <a:xfrm>
            <a:off x="2840566" y="585137"/>
            <a:ext cx="6798734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Garamond"/>
              <a:buNone/>
            </a:pPr>
            <a:r>
              <a:rPr b="0" i="0" lang="ar-EG" sz="40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شاهد الفيدو التالي  </a:t>
            </a:r>
            <a:endParaRPr b="0" i="0" sz="400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359" name="Google Shape;359;p20"/>
          <p:cNvPicPr preferRelativeResize="0"/>
          <p:nvPr/>
        </p:nvPicPr>
        <p:blipFill rotWithShape="1">
          <a:blip r:embed="rId3">
            <a:alphaModFix/>
          </a:blip>
          <a:srcRect b="26467" l="10625" r="20075" t="21987"/>
          <a:stretch/>
        </p:blipFill>
        <p:spPr>
          <a:xfrm>
            <a:off x="2968948" y="3085512"/>
            <a:ext cx="6336704" cy="2649958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20"/>
          <p:cNvSpPr/>
          <p:nvPr/>
        </p:nvSpPr>
        <p:spPr>
          <a:xfrm>
            <a:off x="3209652" y="1977316"/>
            <a:ext cx="60960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u="sng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https://www.yout-ube.com/watch?v=IXZJ2_psG3I</a:t>
            </a:r>
            <a:endParaRPr sz="24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620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21"/>
          <p:cNvSpPr txBox="1"/>
          <p:nvPr/>
        </p:nvSpPr>
        <p:spPr>
          <a:xfrm>
            <a:off x="9048522" y="509550"/>
            <a:ext cx="2552400" cy="1446900"/>
          </a:xfrm>
          <a:prstGeom prst="rect">
            <a:avLst/>
          </a:prstGeom>
          <a:solidFill>
            <a:srgbClr val="FEE599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نشاط فردي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5د</a:t>
            </a:r>
            <a:endParaRPr b="1" sz="4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21"/>
          <p:cNvSpPr/>
          <p:nvPr/>
        </p:nvSpPr>
        <p:spPr>
          <a:xfrm>
            <a:off x="1657251" y="2551837"/>
            <a:ext cx="8077299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5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هيا يا عبقري استخدم المسطرة لرسم زاوية قائمة </a:t>
            </a:r>
            <a:endParaRPr b="1" sz="5400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2" name="Google Shape;372;p22"/>
          <p:cNvGrpSpPr/>
          <p:nvPr/>
        </p:nvGrpSpPr>
        <p:grpSpPr>
          <a:xfrm>
            <a:off x="8309584" y="4690828"/>
            <a:ext cx="783327" cy="912644"/>
            <a:chOff x="2753638" y="1210916"/>
            <a:chExt cx="1044436" cy="1216859"/>
          </a:xfrm>
        </p:grpSpPr>
        <p:grpSp>
          <p:nvGrpSpPr>
            <p:cNvPr id="373" name="Google Shape;373;p22"/>
            <p:cNvGrpSpPr/>
            <p:nvPr/>
          </p:nvGrpSpPr>
          <p:grpSpPr>
            <a:xfrm>
              <a:off x="2753638" y="1210916"/>
              <a:ext cx="1044436" cy="1216859"/>
              <a:chOff x="5364088" y="3516664"/>
              <a:chExt cx="1656184" cy="1656184"/>
            </a:xfrm>
          </p:grpSpPr>
          <p:sp>
            <p:nvSpPr>
              <p:cNvPr id="374" name="Google Shape;374;p22"/>
              <p:cNvSpPr/>
              <p:nvPr/>
            </p:nvSpPr>
            <p:spPr>
              <a:xfrm>
                <a:off x="5364088" y="3516664"/>
                <a:ext cx="1656184" cy="1656184"/>
              </a:xfrm>
              <a:prstGeom prst="rtTriangle">
                <a:avLst/>
              </a:prstGeom>
              <a:noFill/>
              <a:ln cap="rnd" cmpd="sng" w="158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50"/>
                  <a:buFont typeface="Calibri"/>
                  <a:buNone/>
                </a:pPr>
                <a:r>
                  <a:t/>
                </a:r>
                <a:endParaRPr b="0" i="0" sz="1350" u="none" cap="none" strike="noStrike">
                  <a:solidFill>
                    <a:srgbClr val="FFFFFF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375" name="Google Shape;375;p22"/>
              <p:cNvSpPr/>
              <p:nvPr/>
            </p:nvSpPr>
            <p:spPr>
              <a:xfrm>
                <a:off x="5364798" y="4811220"/>
                <a:ext cx="288032" cy="360040"/>
              </a:xfrm>
              <a:prstGeom prst="rect">
                <a:avLst/>
              </a:prstGeom>
              <a:noFill/>
              <a:ln cap="rnd" cmpd="sng" w="158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50"/>
                  <a:buFont typeface="Calibri"/>
                  <a:buNone/>
                </a:pPr>
                <a:r>
                  <a:t/>
                </a:r>
                <a:endParaRPr b="0" i="0" sz="1350" u="none" cap="none" strike="noStrike">
                  <a:solidFill>
                    <a:srgbClr val="FFFFFF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sp>
          <p:nvSpPr>
            <p:cNvPr id="376" name="Google Shape;376;p22"/>
            <p:cNvSpPr txBox="1"/>
            <p:nvPr/>
          </p:nvSpPr>
          <p:spPr>
            <a:xfrm>
              <a:off x="2971926" y="1274309"/>
              <a:ext cx="722848" cy="4001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Garamond"/>
                <a:buNone/>
              </a:pPr>
              <a:r>
                <a:rPr b="0" i="0" lang="ar-EG" sz="1350" u="none" cap="none" strike="noStrike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الأداة  </a:t>
              </a:r>
              <a:endParaRPr/>
            </a:p>
          </p:txBody>
        </p:sp>
      </p:grpSp>
      <p:grpSp>
        <p:nvGrpSpPr>
          <p:cNvPr id="377" name="Google Shape;377;p22"/>
          <p:cNvGrpSpPr/>
          <p:nvPr/>
        </p:nvGrpSpPr>
        <p:grpSpPr>
          <a:xfrm>
            <a:off x="1641894" y="4436998"/>
            <a:ext cx="982994" cy="1420304"/>
            <a:chOff x="1259632" y="2852936"/>
            <a:chExt cx="3096344" cy="2646855"/>
          </a:xfrm>
        </p:grpSpPr>
        <p:cxnSp>
          <p:nvCxnSpPr>
            <p:cNvPr id="378" name="Google Shape;378;p22"/>
            <p:cNvCxnSpPr/>
            <p:nvPr/>
          </p:nvCxnSpPr>
          <p:spPr>
            <a:xfrm>
              <a:off x="1259632" y="5499791"/>
              <a:ext cx="3096344" cy="0"/>
            </a:xfrm>
            <a:prstGeom prst="straightConnector1">
              <a:avLst/>
            </a:prstGeom>
            <a:noFill/>
            <a:ln cap="rnd" cmpd="sng" w="38100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79" name="Google Shape;379;p22"/>
            <p:cNvCxnSpPr/>
            <p:nvPr/>
          </p:nvCxnSpPr>
          <p:spPr>
            <a:xfrm rot="10800000">
              <a:off x="1259632" y="2852936"/>
              <a:ext cx="0" cy="2646855"/>
            </a:xfrm>
            <a:prstGeom prst="straightConnector1">
              <a:avLst/>
            </a:prstGeom>
            <a:noFill/>
            <a:ln cap="rnd" cmpd="sng" w="38100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380" name="Google Shape;380;p22"/>
          <p:cNvGrpSpPr/>
          <p:nvPr/>
        </p:nvGrpSpPr>
        <p:grpSpPr>
          <a:xfrm>
            <a:off x="7428595" y="4795321"/>
            <a:ext cx="2219687" cy="1458162"/>
            <a:chOff x="5076056" y="2709482"/>
            <a:chExt cx="3384376" cy="2646856"/>
          </a:xfrm>
        </p:grpSpPr>
        <p:cxnSp>
          <p:nvCxnSpPr>
            <p:cNvPr id="381" name="Google Shape;381;p22"/>
            <p:cNvCxnSpPr/>
            <p:nvPr/>
          </p:nvCxnSpPr>
          <p:spPr>
            <a:xfrm>
              <a:off x="5364088" y="5356337"/>
              <a:ext cx="3096344" cy="0"/>
            </a:xfrm>
            <a:prstGeom prst="straightConnector1">
              <a:avLst/>
            </a:prstGeom>
            <a:noFill/>
            <a:ln cap="rnd" cmpd="sng" w="38100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82" name="Google Shape;382;p22"/>
            <p:cNvCxnSpPr/>
            <p:nvPr/>
          </p:nvCxnSpPr>
          <p:spPr>
            <a:xfrm rot="10800000">
              <a:off x="5076056" y="2709482"/>
              <a:ext cx="288032" cy="2646856"/>
            </a:xfrm>
            <a:prstGeom prst="straightConnector1">
              <a:avLst/>
            </a:prstGeom>
            <a:noFill/>
            <a:ln cap="rnd" cmpd="sng" w="38100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83" name="Google Shape;383;p22"/>
          <p:cNvSpPr txBox="1"/>
          <p:nvPr/>
        </p:nvSpPr>
        <p:spPr>
          <a:xfrm>
            <a:off x="1389954" y="2244776"/>
            <a:ext cx="155129" cy="5078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70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أ</a:t>
            </a:r>
            <a:endParaRPr/>
          </a:p>
        </p:txBody>
      </p:sp>
      <p:sp>
        <p:nvSpPr>
          <p:cNvPr id="384" name="Google Shape;384;p22"/>
          <p:cNvSpPr txBox="1"/>
          <p:nvPr/>
        </p:nvSpPr>
        <p:spPr>
          <a:xfrm>
            <a:off x="7690791" y="3206548"/>
            <a:ext cx="155129" cy="5078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70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ب</a:t>
            </a:r>
            <a:endParaRPr/>
          </a:p>
        </p:txBody>
      </p:sp>
      <p:sp>
        <p:nvSpPr>
          <p:cNvPr id="385" name="Google Shape;385;p22"/>
          <p:cNvSpPr txBox="1"/>
          <p:nvPr/>
        </p:nvSpPr>
        <p:spPr>
          <a:xfrm>
            <a:off x="7351031" y="5999568"/>
            <a:ext cx="155129" cy="5078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70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ج</a:t>
            </a:r>
            <a:endParaRPr/>
          </a:p>
        </p:txBody>
      </p:sp>
      <p:sp>
        <p:nvSpPr>
          <p:cNvPr id="386" name="Google Shape;386;p22"/>
          <p:cNvSpPr txBox="1"/>
          <p:nvPr/>
        </p:nvSpPr>
        <p:spPr>
          <a:xfrm>
            <a:off x="1343192" y="5717651"/>
            <a:ext cx="155129" cy="5078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70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س</a:t>
            </a:r>
            <a:endParaRPr/>
          </a:p>
        </p:txBody>
      </p:sp>
      <p:grpSp>
        <p:nvGrpSpPr>
          <p:cNvPr id="387" name="Google Shape;387;p22"/>
          <p:cNvGrpSpPr/>
          <p:nvPr/>
        </p:nvGrpSpPr>
        <p:grpSpPr>
          <a:xfrm>
            <a:off x="2804136" y="4256289"/>
            <a:ext cx="783327" cy="912644"/>
            <a:chOff x="2753638" y="1210916"/>
            <a:chExt cx="1044436" cy="1216859"/>
          </a:xfrm>
        </p:grpSpPr>
        <p:grpSp>
          <p:nvGrpSpPr>
            <p:cNvPr id="388" name="Google Shape;388;p22"/>
            <p:cNvGrpSpPr/>
            <p:nvPr/>
          </p:nvGrpSpPr>
          <p:grpSpPr>
            <a:xfrm>
              <a:off x="2753638" y="1210916"/>
              <a:ext cx="1044436" cy="1216859"/>
              <a:chOff x="5364088" y="3516664"/>
              <a:chExt cx="1656184" cy="1656184"/>
            </a:xfrm>
          </p:grpSpPr>
          <p:sp>
            <p:nvSpPr>
              <p:cNvPr id="389" name="Google Shape;389;p22"/>
              <p:cNvSpPr/>
              <p:nvPr/>
            </p:nvSpPr>
            <p:spPr>
              <a:xfrm>
                <a:off x="5364088" y="3516664"/>
                <a:ext cx="1656184" cy="1656184"/>
              </a:xfrm>
              <a:prstGeom prst="rtTriangle">
                <a:avLst/>
              </a:prstGeom>
              <a:noFill/>
              <a:ln cap="rnd" cmpd="sng" w="158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50"/>
                  <a:buFont typeface="Calibri"/>
                  <a:buNone/>
                </a:pPr>
                <a:r>
                  <a:t/>
                </a:r>
                <a:endParaRPr b="0" i="0" sz="1350" u="none" cap="none" strike="noStrike">
                  <a:solidFill>
                    <a:srgbClr val="FFFFFF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390" name="Google Shape;390;p22"/>
              <p:cNvSpPr/>
              <p:nvPr/>
            </p:nvSpPr>
            <p:spPr>
              <a:xfrm>
                <a:off x="5364798" y="4811220"/>
                <a:ext cx="288032" cy="360040"/>
              </a:xfrm>
              <a:prstGeom prst="rect">
                <a:avLst/>
              </a:prstGeom>
              <a:noFill/>
              <a:ln cap="rnd" cmpd="sng" w="158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50"/>
                  <a:buFont typeface="Calibri"/>
                  <a:buNone/>
                </a:pPr>
                <a:r>
                  <a:t/>
                </a:r>
                <a:endParaRPr b="0" i="0" sz="1350" u="none" cap="none" strike="noStrike">
                  <a:solidFill>
                    <a:srgbClr val="FFFFFF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sp>
          <p:nvSpPr>
            <p:cNvPr id="391" name="Google Shape;391;p22"/>
            <p:cNvSpPr txBox="1"/>
            <p:nvPr/>
          </p:nvSpPr>
          <p:spPr>
            <a:xfrm>
              <a:off x="2971926" y="1274309"/>
              <a:ext cx="722848" cy="4001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Garamond"/>
                <a:buNone/>
              </a:pPr>
              <a:r>
                <a:rPr b="0" i="0" lang="ar-EG" sz="1350" u="none" cap="none" strike="noStrike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الأداة  </a:t>
              </a:r>
              <a:endParaRPr/>
            </a:p>
          </p:txBody>
        </p:sp>
      </p:grpSp>
      <p:sp>
        <p:nvSpPr>
          <p:cNvPr id="392" name="Google Shape;392;p22"/>
          <p:cNvSpPr txBox="1"/>
          <p:nvPr/>
        </p:nvSpPr>
        <p:spPr>
          <a:xfrm>
            <a:off x="10201804" y="2762248"/>
            <a:ext cx="1237839" cy="30008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  <a:effectLst>
            <a:outerShdw blurRad="38100" rotWithShape="0" dir="5400000" dist="25400">
              <a:srgbClr val="000000">
                <a:alpha val="6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Garamond"/>
              <a:buNone/>
            </a:pPr>
            <a:r>
              <a:rPr b="1" i="0" lang="ar-EG" sz="135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أصغر  من القائمة  </a:t>
            </a:r>
            <a:endParaRPr/>
          </a:p>
        </p:txBody>
      </p:sp>
      <p:sp>
        <p:nvSpPr>
          <p:cNvPr id="393" name="Google Shape;393;p22"/>
          <p:cNvSpPr txBox="1"/>
          <p:nvPr/>
        </p:nvSpPr>
        <p:spPr>
          <a:xfrm>
            <a:off x="3376157" y="5732823"/>
            <a:ext cx="937598" cy="30008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  <a:effectLst>
            <a:outerShdw blurRad="38100" rotWithShape="0" dir="5400000" dist="25400">
              <a:srgbClr val="000000">
                <a:alpha val="6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Garamond"/>
              <a:buNone/>
            </a:pPr>
            <a:r>
              <a:rPr b="1" i="0" lang="ar-EG" sz="135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زاوية قائمة </a:t>
            </a:r>
            <a:endParaRPr/>
          </a:p>
        </p:txBody>
      </p:sp>
      <p:sp>
        <p:nvSpPr>
          <p:cNvPr id="394" name="Google Shape;394;p22"/>
          <p:cNvSpPr txBox="1"/>
          <p:nvPr/>
        </p:nvSpPr>
        <p:spPr>
          <a:xfrm>
            <a:off x="3376157" y="1617731"/>
            <a:ext cx="1151277" cy="30008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  <a:effectLst>
            <a:outerShdw blurRad="38100" rotWithShape="0" dir="5400000" dist="25400">
              <a:srgbClr val="000000">
                <a:alpha val="6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Garamond"/>
              <a:buNone/>
            </a:pPr>
            <a:r>
              <a:rPr b="1" i="0" lang="ar-EG" sz="135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أكبر  من القائمة  </a:t>
            </a:r>
            <a:endParaRPr/>
          </a:p>
        </p:txBody>
      </p:sp>
      <p:sp>
        <p:nvSpPr>
          <p:cNvPr id="395" name="Google Shape;395;p22"/>
          <p:cNvSpPr/>
          <p:nvPr/>
        </p:nvSpPr>
        <p:spPr>
          <a:xfrm>
            <a:off x="3076548" y="2774231"/>
            <a:ext cx="6840760" cy="37491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96" name="Google Shape;396;p22"/>
          <p:cNvSpPr txBox="1"/>
          <p:nvPr/>
        </p:nvSpPr>
        <p:spPr>
          <a:xfrm>
            <a:off x="10045361" y="5857302"/>
            <a:ext cx="1151277" cy="30008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  <a:effectLst>
            <a:outerShdw blurRad="38100" rotWithShape="0" dir="5400000" dist="25400">
              <a:srgbClr val="000000">
                <a:alpha val="6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Garamond"/>
              <a:buNone/>
            </a:pPr>
            <a:r>
              <a:rPr b="1" i="0" lang="ar-EG" sz="135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أكبر  من القائمة  </a:t>
            </a:r>
            <a:endParaRPr/>
          </a:p>
        </p:txBody>
      </p:sp>
      <p:grpSp>
        <p:nvGrpSpPr>
          <p:cNvPr id="397" name="Google Shape;397;p22"/>
          <p:cNvGrpSpPr/>
          <p:nvPr/>
        </p:nvGrpSpPr>
        <p:grpSpPr>
          <a:xfrm>
            <a:off x="1969439" y="778609"/>
            <a:ext cx="783327" cy="912644"/>
            <a:chOff x="2753638" y="1210916"/>
            <a:chExt cx="1044436" cy="1216859"/>
          </a:xfrm>
        </p:grpSpPr>
        <p:grpSp>
          <p:nvGrpSpPr>
            <p:cNvPr id="398" name="Google Shape;398;p22"/>
            <p:cNvGrpSpPr/>
            <p:nvPr/>
          </p:nvGrpSpPr>
          <p:grpSpPr>
            <a:xfrm>
              <a:off x="2753638" y="1210916"/>
              <a:ext cx="1044436" cy="1216859"/>
              <a:chOff x="5364088" y="3516664"/>
              <a:chExt cx="1656184" cy="1656184"/>
            </a:xfrm>
          </p:grpSpPr>
          <p:sp>
            <p:nvSpPr>
              <p:cNvPr id="399" name="Google Shape;399;p22"/>
              <p:cNvSpPr/>
              <p:nvPr/>
            </p:nvSpPr>
            <p:spPr>
              <a:xfrm>
                <a:off x="5364088" y="3516664"/>
                <a:ext cx="1656184" cy="1656184"/>
              </a:xfrm>
              <a:prstGeom prst="rtTriangle">
                <a:avLst/>
              </a:prstGeom>
              <a:noFill/>
              <a:ln cap="rnd" cmpd="sng" w="158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50"/>
                  <a:buFont typeface="Calibri"/>
                  <a:buNone/>
                </a:pPr>
                <a:r>
                  <a:t/>
                </a:r>
                <a:endParaRPr b="0" i="0" sz="1350" u="none" cap="none" strike="noStrike">
                  <a:solidFill>
                    <a:srgbClr val="FFFFFF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400" name="Google Shape;400;p22"/>
              <p:cNvSpPr/>
              <p:nvPr/>
            </p:nvSpPr>
            <p:spPr>
              <a:xfrm>
                <a:off x="5364798" y="4811220"/>
                <a:ext cx="288032" cy="360040"/>
              </a:xfrm>
              <a:prstGeom prst="rect">
                <a:avLst/>
              </a:prstGeom>
              <a:noFill/>
              <a:ln cap="rnd" cmpd="sng" w="158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50"/>
                  <a:buFont typeface="Calibri"/>
                  <a:buNone/>
                </a:pPr>
                <a:r>
                  <a:t/>
                </a:r>
                <a:endParaRPr b="0" i="0" sz="1350" u="none" cap="none" strike="noStrike">
                  <a:solidFill>
                    <a:srgbClr val="FFFFFF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sp>
          <p:nvSpPr>
            <p:cNvPr id="401" name="Google Shape;401;p22"/>
            <p:cNvSpPr txBox="1"/>
            <p:nvPr/>
          </p:nvSpPr>
          <p:spPr>
            <a:xfrm>
              <a:off x="2971926" y="1274309"/>
              <a:ext cx="722848" cy="4001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Garamond"/>
                <a:buNone/>
              </a:pPr>
              <a:r>
                <a:rPr b="0" i="0" lang="ar-EG" sz="1350" u="none" cap="none" strike="noStrike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الأداة  </a:t>
              </a:r>
              <a:endParaRPr/>
            </a:p>
          </p:txBody>
        </p:sp>
      </p:grpSp>
      <p:grpSp>
        <p:nvGrpSpPr>
          <p:cNvPr id="402" name="Google Shape;402;p22"/>
          <p:cNvGrpSpPr/>
          <p:nvPr/>
        </p:nvGrpSpPr>
        <p:grpSpPr>
          <a:xfrm>
            <a:off x="8973639" y="2047190"/>
            <a:ext cx="783327" cy="912644"/>
            <a:chOff x="2753638" y="1210916"/>
            <a:chExt cx="1044436" cy="1216859"/>
          </a:xfrm>
        </p:grpSpPr>
        <p:grpSp>
          <p:nvGrpSpPr>
            <p:cNvPr id="403" name="Google Shape;403;p22"/>
            <p:cNvGrpSpPr/>
            <p:nvPr/>
          </p:nvGrpSpPr>
          <p:grpSpPr>
            <a:xfrm>
              <a:off x="2753638" y="1210916"/>
              <a:ext cx="1044436" cy="1216859"/>
              <a:chOff x="5364088" y="3516664"/>
              <a:chExt cx="1656184" cy="1656184"/>
            </a:xfrm>
          </p:grpSpPr>
          <p:sp>
            <p:nvSpPr>
              <p:cNvPr id="404" name="Google Shape;404;p22"/>
              <p:cNvSpPr/>
              <p:nvPr/>
            </p:nvSpPr>
            <p:spPr>
              <a:xfrm>
                <a:off x="5364088" y="3516664"/>
                <a:ext cx="1656184" cy="1656184"/>
              </a:xfrm>
              <a:prstGeom prst="rtTriangle">
                <a:avLst/>
              </a:prstGeom>
              <a:noFill/>
              <a:ln cap="rnd" cmpd="sng" w="158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50"/>
                  <a:buFont typeface="Calibri"/>
                  <a:buNone/>
                </a:pPr>
                <a:r>
                  <a:t/>
                </a:r>
                <a:endParaRPr b="0" i="0" sz="1350" u="none" cap="none" strike="noStrike">
                  <a:solidFill>
                    <a:srgbClr val="FFFFFF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405" name="Google Shape;405;p22"/>
              <p:cNvSpPr/>
              <p:nvPr/>
            </p:nvSpPr>
            <p:spPr>
              <a:xfrm>
                <a:off x="5364798" y="4811220"/>
                <a:ext cx="288032" cy="360040"/>
              </a:xfrm>
              <a:prstGeom prst="rect">
                <a:avLst/>
              </a:prstGeom>
              <a:noFill/>
              <a:ln cap="rnd" cmpd="sng" w="158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50"/>
                  <a:buFont typeface="Calibri"/>
                  <a:buNone/>
                </a:pPr>
                <a:r>
                  <a:t/>
                </a:r>
                <a:endParaRPr b="0" i="0" sz="1350" u="none" cap="none" strike="noStrike">
                  <a:solidFill>
                    <a:srgbClr val="FFFFFF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sp>
          <p:nvSpPr>
            <p:cNvPr id="406" name="Google Shape;406;p22"/>
            <p:cNvSpPr txBox="1"/>
            <p:nvPr/>
          </p:nvSpPr>
          <p:spPr>
            <a:xfrm>
              <a:off x="2971926" y="1274309"/>
              <a:ext cx="722848" cy="4001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Garamond"/>
                <a:buNone/>
              </a:pPr>
              <a:r>
                <a:rPr b="0" i="0" lang="ar-EG" sz="1350" u="none" cap="none" strike="noStrike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الأداة  </a:t>
              </a:r>
              <a:endParaRPr/>
            </a:p>
          </p:txBody>
        </p:sp>
      </p:grpSp>
      <p:grpSp>
        <p:nvGrpSpPr>
          <p:cNvPr id="407" name="Google Shape;407;p22"/>
          <p:cNvGrpSpPr/>
          <p:nvPr/>
        </p:nvGrpSpPr>
        <p:grpSpPr>
          <a:xfrm>
            <a:off x="7874280" y="1940495"/>
            <a:ext cx="1509269" cy="1349729"/>
            <a:chOff x="3491880" y="2204864"/>
            <a:chExt cx="3096344" cy="2304256"/>
          </a:xfrm>
        </p:grpSpPr>
        <p:cxnSp>
          <p:nvCxnSpPr>
            <p:cNvPr id="408" name="Google Shape;408;p22"/>
            <p:cNvCxnSpPr/>
            <p:nvPr/>
          </p:nvCxnSpPr>
          <p:spPr>
            <a:xfrm>
              <a:off x="3491880" y="4509120"/>
              <a:ext cx="3096344" cy="0"/>
            </a:xfrm>
            <a:prstGeom prst="straightConnector1">
              <a:avLst/>
            </a:prstGeom>
            <a:noFill/>
            <a:ln cap="rnd" cmpd="sng" w="38100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09" name="Google Shape;409;p22"/>
            <p:cNvCxnSpPr/>
            <p:nvPr/>
          </p:nvCxnSpPr>
          <p:spPr>
            <a:xfrm flipH="1" rot="10800000">
              <a:off x="3491880" y="2204864"/>
              <a:ext cx="864096" cy="2304256"/>
            </a:xfrm>
            <a:prstGeom prst="straightConnector1">
              <a:avLst/>
            </a:prstGeom>
            <a:noFill/>
            <a:ln cap="rnd" cmpd="sng" w="38100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410" name="Google Shape;410;p22"/>
          <p:cNvSpPr txBox="1"/>
          <p:nvPr/>
        </p:nvSpPr>
        <p:spPr>
          <a:xfrm>
            <a:off x="6286978" y="622812"/>
            <a:ext cx="4801315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1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باستخدام  الأداة الاتى صنعتها  لقياس الزاوية  القائمة 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1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حدد  أي الزوايا التالية قياسها   أكبر من 90 ؟</a:t>
            </a:r>
            <a:endParaRPr/>
          </a:p>
        </p:txBody>
      </p:sp>
      <p:grpSp>
        <p:nvGrpSpPr>
          <p:cNvPr id="411" name="Google Shape;411;p22"/>
          <p:cNvGrpSpPr/>
          <p:nvPr/>
        </p:nvGrpSpPr>
        <p:grpSpPr>
          <a:xfrm>
            <a:off x="1184413" y="1601548"/>
            <a:ext cx="1614737" cy="674865"/>
            <a:chOff x="683568" y="1772816"/>
            <a:chExt cx="4032448" cy="2193839"/>
          </a:xfrm>
        </p:grpSpPr>
        <p:cxnSp>
          <p:nvCxnSpPr>
            <p:cNvPr id="412" name="Google Shape;412;p22"/>
            <p:cNvCxnSpPr/>
            <p:nvPr/>
          </p:nvCxnSpPr>
          <p:spPr>
            <a:xfrm>
              <a:off x="1619672" y="3966654"/>
              <a:ext cx="3096344" cy="0"/>
            </a:xfrm>
            <a:prstGeom prst="straightConnector1">
              <a:avLst/>
            </a:prstGeom>
            <a:noFill/>
            <a:ln cap="rnd" cmpd="sng" w="38100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13" name="Google Shape;413;p22"/>
            <p:cNvCxnSpPr/>
            <p:nvPr/>
          </p:nvCxnSpPr>
          <p:spPr>
            <a:xfrm rot="10800000">
              <a:off x="683568" y="1772816"/>
              <a:ext cx="936104" cy="2193839"/>
            </a:xfrm>
            <a:prstGeom prst="straightConnector1">
              <a:avLst/>
            </a:prstGeom>
            <a:noFill/>
            <a:ln cap="rnd" cmpd="sng" w="38100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Google Shape;41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9978" y="726213"/>
            <a:ext cx="6714746" cy="2635695"/>
          </a:xfrm>
          <a:prstGeom prst="rect">
            <a:avLst/>
          </a:prstGeom>
          <a:noFill/>
          <a:ln>
            <a:noFill/>
          </a:ln>
          <a:effectLst>
            <a:outerShdw blurRad="50800" rotWithShape="0" dir="16200000" dist="38100">
              <a:srgbClr val="000000">
                <a:alpha val="40000"/>
              </a:srgbClr>
            </a:outerShdw>
          </a:effectLst>
        </p:spPr>
      </p:pic>
      <p:sp>
        <p:nvSpPr>
          <p:cNvPr id="419" name="Google Shape;419;p23"/>
          <p:cNvSpPr/>
          <p:nvPr/>
        </p:nvSpPr>
        <p:spPr>
          <a:xfrm>
            <a:off x="7858776" y="3848286"/>
            <a:ext cx="1620180" cy="756084"/>
          </a:xfrm>
          <a:prstGeom prst="cloud">
            <a:avLst/>
          </a:prstGeom>
          <a:solidFill>
            <a:schemeClr val="accent1"/>
          </a:solidFill>
          <a:ln>
            <a:noFill/>
          </a:ln>
          <a:effectLst>
            <a:outerShdw blurRad="38100" rotWithShape="0" dir="5400000" dist="25400">
              <a:srgbClr val="000000">
                <a:alpha val="6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aramond"/>
              <a:buNone/>
            </a:pPr>
            <a:r>
              <a:rPr b="1" i="0" lang="ar-EG" sz="24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الترتيب  </a:t>
            </a:r>
            <a:endParaRPr/>
          </a:p>
        </p:txBody>
      </p:sp>
      <p:sp>
        <p:nvSpPr>
          <p:cNvPr id="420" name="Google Shape;420;p23"/>
          <p:cNvSpPr/>
          <p:nvPr/>
        </p:nvSpPr>
        <p:spPr>
          <a:xfrm>
            <a:off x="8608610" y="4760633"/>
            <a:ext cx="1026114" cy="54006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rnd" cmpd="sng" w="15875">
            <a:solidFill>
              <a:srgbClr val="DEB3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21" name="Google Shape;421;p23"/>
          <p:cNvSpPr/>
          <p:nvPr/>
        </p:nvSpPr>
        <p:spPr>
          <a:xfrm>
            <a:off x="3916338" y="4766388"/>
            <a:ext cx="1026114" cy="54006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rnd" cmpd="sng" w="15875">
            <a:solidFill>
              <a:srgbClr val="DEB3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22" name="Google Shape;422;p23"/>
          <p:cNvSpPr/>
          <p:nvPr/>
        </p:nvSpPr>
        <p:spPr>
          <a:xfrm>
            <a:off x="5069040" y="4757887"/>
            <a:ext cx="1026114" cy="54006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rnd" cmpd="sng" w="15875">
            <a:solidFill>
              <a:srgbClr val="DEB3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23" name="Google Shape;423;p23"/>
          <p:cNvSpPr/>
          <p:nvPr/>
        </p:nvSpPr>
        <p:spPr>
          <a:xfrm>
            <a:off x="6281235" y="4760633"/>
            <a:ext cx="1026114" cy="54006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rnd" cmpd="sng" w="15875">
            <a:solidFill>
              <a:srgbClr val="DEB3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24" name="Google Shape;424;p23"/>
          <p:cNvSpPr/>
          <p:nvPr/>
        </p:nvSpPr>
        <p:spPr>
          <a:xfrm>
            <a:off x="7474484" y="4760633"/>
            <a:ext cx="1026114" cy="54006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rnd" cmpd="sng" w="15875">
            <a:solidFill>
              <a:srgbClr val="DEB3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25" name="Google Shape;425;p23"/>
          <p:cNvSpPr/>
          <p:nvPr/>
        </p:nvSpPr>
        <p:spPr>
          <a:xfrm>
            <a:off x="10030476" y="348171"/>
            <a:ext cx="1620180" cy="756084"/>
          </a:xfrm>
          <a:prstGeom prst="cloud">
            <a:avLst/>
          </a:prstGeom>
          <a:blipFill rotWithShape="1">
            <a:blip r:embed="rId4">
              <a:alphaModFix/>
            </a:blip>
            <a:tile algn="tl" flip="none" tx="0" sx="100000" ty="0" sy="100000"/>
          </a:blipFill>
          <a:ln>
            <a:noFill/>
          </a:ln>
          <a:effectLst>
            <a:outerShdw blurRad="38100" rotWithShape="0" dir="5400000" dist="25400">
              <a:srgbClr val="000000">
                <a:alpha val="6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aramond"/>
              <a:buNone/>
            </a:pPr>
            <a:r>
              <a:rPr b="1" i="0" lang="ar-EG" sz="24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نشاط فردي  </a:t>
            </a:r>
            <a:endParaRPr/>
          </a:p>
        </p:txBody>
      </p:sp>
      <p:sp>
        <p:nvSpPr>
          <p:cNvPr id="426" name="Google Shape;426;p23"/>
          <p:cNvSpPr/>
          <p:nvPr/>
        </p:nvSpPr>
        <p:spPr>
          <a:xfrm>
            <a:off x="10172700" y="1666018"/>
            <a:ext cx="1801806" cy="1695890"/>
          </a:xfrm>
          <a:prstGeom prst="cloud">
            <a:avLst/>
          </a:prstGeom>
          <a:blipFill rotWithShape="1">
            <a:blip r:embed="rId4">
              <a:alphaModFix/>
            </a:blip>
            <a:tile algn="tl" flip="none" tx="0" sx="100000" ty="0" sy="100000"/>
          </a:blipFill>
          <a:ln>
            <a:noFill/>
          </a:ln>
          <a:effectLst>
            <a:outerShdw blurRad="38100" rotWithShape="0" dir="5400000" dist="25400">
              <a:srgbClr val="000000">
                <a:alpha val="6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aramond"/>
              <a:buNone/>
            </a:pPr>
            <a:r>
              <a:rPr b="1" i="0" lang="ar-EG" sz="24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كتاب التلميذ ص16 رقم 4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Google Shape;43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92217" y="1223964"/>
            <a:ext cx="4559566" cy="4410072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24"/>
          <p:cNvSpPr/>
          <p:nvPr/>
        </p:nvSpPr>
        <p:spPr>
          <a:xfrm>
            <a:off x="4354307" y="2629506"/>
            <a:ext cx="491658" cy="148977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rnd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33" name="Google Shape;433;p24"/>
          <p:cNvSpPr/>
          <p:nvPr/>
        </p:nvSpPr>
        <p:spPr>
          <a:xfrm>
            <a:off x="4088612" y="2384884"/>
            <a:ext cx="1458434" cy="1489770"/>
          </a:xfrm>
          <a:prstGeom prst="arc">
            <a:avLst>
              <a:gd fmla="val 15073495" name="adj1"/>
              <a:gd fmla="val 1090343" name="adj2"/>
            </a:avLst>
          </a:prstGeom>
          <a:noFill/>
          <a:ln cap="rnd" cmpd="sng" w="57150">
            <a:solidFill>
              <a:srgbClr val="000000"/>
            </a:solidFill>
            <a:prstDash val="dot"/>
            <a:round/>
            <a:headEnd len="sm" w="sm" type="none"/>
            <a:tailEnd len="med" w="med" type="triangl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34" name="Google Shape;434;p24"/>
          <p:cNvSpPr txBox="1"/>
          <p:nvPr/>
        </p:nvSpPr>
        <p:spPr>
          <a:xfrm>
            <a:off x="4845965" y="690104"/>
            <a:ext cx="379854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00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أدر  السهم  زاوية قائمة  جهة  اليمين </a:t>
            </a:r>
            <a:endParaRPr/>
          </a:p>
        </p:txBody>
      </p:sp>
      <p:sp>
        <p:nvSpPr>
          <p:cNvPr id="435" name="Google Shape;435;p24"/>
          <p:cNvSpPr txBox="1"/>
          <p:nvPr/>
        </p:nvSpPr>
        <p:spPr>
          <a:xfrm>
            <a:off x="4449146" y="625502"/>
            <a:ext cx="31771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800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أ</a:t>
            </a:r>
            <a:endParaRPr/>
          </a:p>
        </p:txBody>
      </p:sp>
      <p:sp>
        <p:nvSpPr>
          <p:cNvPr id="436" name="Google Shape;436;p24"/>
          <p:cNvSpPr txBox="1"/>
          <p:nvPr/>
        </p:nvSpPr>
        <p:spPr>
          <a:xfrm>
            <a:off x="1974501" y="3052893"/>
            <a:ext cx="39626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800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د</a:t>
            </a:r>
            <a:endParaRPr/>
          </a:p>
        </p:txBody>
      </p:sp>
      <p:sp>
        <p:nvSpPr>
          <p:cNvPr id="437" name="Google Shape;437;p24"/>
          <p:cNvSpPr txBox="1"/>
          <p:nvPr/>
        </p:nvSpPr>
        <p:spPr>
          <a:xfrm>
            <a:off x="4301001" y="5431627"/>
            <a:ext cx="54053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800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ج</a:t>
            </a:r>
            <a:endParaRPr/>
          </a:p>
        </p:txBody>
      </p:sp>
      <p:sp>
        <p:nvSpPr>
          <p:cNvPr id="438" name="Google Shape;438;p24"/>
          <p:cNvSpPr txBox="1"/>
          <p:nvPr/>
        </p:nvSpPr>
        <p:spPr>
          <a:xfrm>
            <a:off x="6958620" y="2958892"/>
            <a:ext cx="58381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800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ب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20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" name="Google Shape;44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5326" y="1356701"/>
            <a:ext cx="4559566" cy="4410072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25"/>
          <p:cNvSpPr/>
          <p:nvPr/>
        </p:nvSpPr>
        <p:spPr>
          <a:xfrm>
            <a:off x="5637416" y="2762243"/>
            <a:ext cx="491658" cy="148977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rnd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45" name="Google Shape;445;p25"/>
          <p:cNvSpPr/>
          <p:nvPr/>
        </p:nvSpPr>
        <p:spPr>
          <a:xfrm flipH="1">
            <a:off x="4908199" y="2630954"/>
            <a:ext cx="1458434" cy="1489770"/>
          </a:xfrm>
          <a:prstGeom prst="arc">
            <a:avLst>
              <a:gd fmla="val 15073495" name="adj1"/>
              <a:gd fmla="val 1090343" name="adj2"/>
            </a:avLst>
          </a:prstGeom>
          <a:noFill/>
          <a:ln cap="rnd" cmpd="sng" w="57150">
            <a:solidFill>
              <a:srgbClr val="000000"/>
            </a:solidFill>
            <a:prstDash val="dot"/>
            <a:round/>
            <a:headEnd len="sm" w="sm" type="none"/>
            <a:tailEnd len="med" w="med" type="triangl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46" name="Google Shape;446;p25"/>
          <p:cNvSpPr txBox="1"/>
          <p:nvPr/>
        </p:nvSpPr>
        <p:spPr>
          <a:xfrm>
            <a:off x="6333610" y="921311"/>
            <a:ext cx="344891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00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أدر  السهم  زاوية قائمة  جهة  اليسار </a:t>
            </a:r>
            <a:endParaRPr/>
          </a:p>
        </p:txBody>
      </p:sp>
      <p:sp>
        <p:nvSpPr>
          <p:cNvPr id="447" name="Google Shape;447;p25"/>
          <p:cNvSpPr txBox="1"/>
          <p:nvPr/>
        </p:nvSpPr>
        <p:spPr>
          <a:xfrm>
            <a:off x="5732255" y="758239"/>
            <a:ext cx="31771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800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أ</a:t>
            </a:r>
            <a:endParaRPr/>
          </a:p>
        </p:txBody>
      </p:sp>
      <p:sp>
        <p:nvSpPr>
          <p:cNvPr id="448" name="Google Shape;448;p25"/>
          <p:cNvSpPr txBox="1"/>
          <p:nvPr/>
        </p:nvSpPr>
        <p:spPr>
          <a:xfrm>
            <a:off x="3257610" y="3185630"/>
            <a:ext cx="39626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800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د</a:t>
            </a:r>
            <a:endParaRPr/>
          </a:p>
        </p:txBody>
      </p:sp>
      <p:sp>
        <p:nvSpPr>
          <p:cNvPr id="449" name="Google Shape;449;p25"/>
          <p:cNvSpPr txBox="1"/>
          <p:nvPr/>
        </p:nvSpPr>
        <p:spPr>
          <a:xfrm>
            <a:off x="5584110" y="5564364"/>
            <a:ext cx="54053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800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ج</a:t>
            </a:r>
            <a:endParaRPr/>
          </a:p>
        </p:txBody>
      </p:sp>
      <p:sp>
        <p:nvSpPr>
          <p:cNvPr id="450" name="Google Shape;450;p25"/>
          <p:cNvSpPr txBox="1"/>
          <p:nvPr/>
        </p:nvSpPr>
        <p:spPr>
          <a:xfrm>
            <a:off x="8241729" y="3091629"/>
            <a:ext cx="58381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800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ب</a:t>
            </a:r>
            <a:endParaRPr/>
          </a:p>
        </p:txBody>
      </p:sp>
      <p:sp>
        <p:nvSpPr>
          <p:cNvPr id="451" name="Google Shape;451;p25"/>
          <p:cNvSpPr txBox="1"/>
          <p:nvPr/>
        </p:nvSpPr>
        <p:spPr>
          <a:xfrm>
            <a:off x="1551324" y="5609824"/>
            <a:ext cx="302839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00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هل  يختلف  في الاستدارة 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00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بزاوية  90  يمينا أو يسارا ؟؟؟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20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6"/>
          <p:cNvSpPr txBox="1"/>
          <p:nvPr/>
        </p:nvSpPr>
        <p:spPr>
          <a:xfrm>
            <a:off x="5126910" y="5723844"/>
            <a:ext cx="54053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800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ج</a:t>
            </a:r>
            <a:endParaRPr/>
          </a:p>
        </p:txBody>
      </p:sp>
      <p:pic>
        <p:nvPicPr>
          <p:cNvPr id="457" name="Google Shape;45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3402" y="1539330"/>
            <a:ext cx="4559566" cy="4410072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26"/>
          <p:cNvSpPr/>
          <p:nvPr/>
        </p:nvSpPr>
        <p:spPr>
          <a:xfrm>
            <a:off x="5145492" y="2944872"/>
            <a:ext cx="491658" cy="148977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rnd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59" name="Google Shape;459;p26"/>
          <p:cNvSpPr/>
          <p:nvPr/>
        </p:nvSpPr>
        <p:spPr>
          <a:xfrm>
            <a:off x="4879797" y="2855972"/>
            <a:ext cx="1458434" cy="1489770"/>
          </a:xfrm>
          <a:prstGeom prst="arc">
            <a:avLst>
              <a:gd fmla="val 15073495" name="adj1"/>
              <a:gd fmla="val 6276957" name="adj2"/>
            </a:avLst>
          </a:prstGeom>
          <a:noFill/>
          <a:ln cap="rnd" cmpd="sng" w="57150">
            <a:solidFill>
              <a:srgbClr val="000000"/>
            </a:solidFill>
            <a:prstDash val="dot"/>
            <a:round/>
            <a:headEnd len="sm" w="sm" type="none"/>
            <a:tailEnd len="med" w="med" type="triangl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60" name="Google Shape;460;p26"/>
          <p:cNvSpPr txBox="1"/>
          <p:nvPr/>
        </p:nvSpPr>
        <p:spPr>
          <a:xfrm>
            <a:off x="5092186" y="522660"/>
            <a:ext cx="434351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00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أدر  السهم  زاويتان قائمتان =180  جهة  اليمين </a:t>
            </a:r>
            <a:endParaRPr/>
          </a:p>
        </p:txBody>
      </p:sp>
      <p:sp>
        <p:nvSpPr>
          <p:cNvPr id="461" name="Google Shape;461;p26"/>
          <p:cNvSpPr txBox="1"/>
          <p:nvPr/>
        </p:nvSpPr>
        <p:spPr>
          <a:xfrm>
            <a:off x="5240331" y="940868"/>
            <a:ext cx="31771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800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أ</a:t>
            </a:r>
            <a:endParaRPr/>
          </a:p>
        </p:txBody>
      </p:sp>
      <p:sp>
        <p:nvSpPr>
          <p:cNvPr id="462" name="Google Shape;462;p26"/>
          <p:cNvSpPr txBox="1"/>
          <p:nvPr/>
        </p:nvSpPr>
        <p:spPr>
          <a:xfrm>
            <a:off x="2765686" y="3368259"/>
            <a:ext cx="39626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800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د</a:t>
            </a:r>
            <a:endParaRPr/>
          </a:p>
        </p:txBody>
      </p:sp>
      <p:sp>
        <p:nvSpPr>
          <p:cNvPr id="463" name="Google Shape;463;p26"/>
          <p:cNvSpPr txBox="1"/>
          <p:nvPr/>
        </p:nvSpPr>
        <p:spPr>
          <a:xfrm>
            <a:off x="7749805" y="3274258"/>
            <a:ext cx="58381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800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ب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20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Google Shape;46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77120" y="1353949"/>
            <a:ext cx="4559566" cy="4410072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27"/>
          <p:cNvSpPr/>
          <p:nvPr/>
        </p:nvSpPr>
        <p:spPr>
          <a:xfrm>
            <a:off x="5239210" y="2759491"/>
            <a:ext cx="491658" cy="148977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rnd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70" name="Google Shape;470;p27"/>
          <p:cNvSpPr/>
          <p:nvPr/>
        </p:nvSpPr>
        <p:spPr>
          <a:xfrm flipH="1">
            <a:off x="4456687" y="2759490"/>
            <a:ext cx="1458434" cy="1489770"/>
          </a:xfrm>
          <a:prstGeom prst="arc">
            <a:avLst>
              <a:gd fmla="val 15073495" name="adj1"/>
              <a:gd fmla="val 6276957" name="adj2"/>
            </a:avLst>
          </a:prstGeom>
          <a:noFill/>
          <a:ln cap="rnd" cmpd="sng" w="57150">
            <a:solidFill>
              <a:srgbClr val="000000"/>
            </a:solidFill>
            <a:prstDash val="dot"/>
            <a:round/>
            <a:headEnd len="sm" w="sm" type="none"/>
            <a:tailEnd len="med" w="med" type="triangl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71" name="Google Shape;471;p27"/>
          <p:cNvSpPr txBox="1"/>
          <p:nvPr/>
        </p:nvSpPr>
        <p:spPr>
          <a:xfrm>
            <a:off x="5185904" y="394694"/>
            <a:ext cx="434351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00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أدر  السهم  زاويتان قائمتان =180  جهة  اليسار </a:t>
            </a:r>
            <a:endParaRPr/>
          </a:p>
        </p:txBody>
      </p:sp>
      <p:sp>
        <p:nvSpPr>
          <p:cNvPr id="472" name="Google Shape;472;p27"/>
          <p:cNvSpPr txBox="1"/>
          <p:nvPr/>
        </p:nvSpPr>
        <p:spPr>
          <a:xfrm>
            <a:off x="5334049" y="755487"/>
            <a:ext cx="31771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800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أ</a:t>
            </a:r>
            <a:endParaRPr/>
          </a:p>
        </p:txBody>
      </p:sp>
      <p:sp>
        <p:nvSpPr>
          <p:cNvPr id="473" name="Google Shape;473;p27"/>
          <p:cNvSpPr txBox="1"/>
          <p:nvPr/>
        </p:nvSpPr>
        <p:spPr>
          <a:xfrm>
            <a:off x="2859404" y="3182878"/>
            <a:ext cx="39626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800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د</a:t>
            </a:r>
            <a:endParaRPr/>
          </a:p>
        </p:txBody>
      </p:sp>
      <p:sp>
        <p:nvSpPr>
          <p:cNvPr id="474" name="Google Shape;474;p27"/>
          <p:cNvSpPr txBox="1"/>
          <p:nvPr/>
        </p:nvSpPr>
        <p:spPr>
          <a:xfrm>
            <a:off x="5185904" y="5561612"/>
            <a:ext cx="54053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800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ج</a:t>
            </a:r>
            <a:endParaRPr/>
          </a:p>
        </p:txBody>
      </p:sp>
      <p:sp>
        <p:nvSpPr>
          <p:cNvPr id="475" name="Google Shape;475;p27"/>
          <p:cNvSpPr txBox="1"/>
          <p:nvPr/>
        </p:nvSpPr>
        <p:spPr>
          <a:xfrm>
            <a:off x="7843523" y="3088877"/>
            <a:ext cx="58381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800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ب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20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4100" y="1504183"/>
            <a:ext cx="4559566" cy="4410072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28"/>
          <p:cNvSpPr/>
          <p:nvPr/>
        </p:nvSpPr>
        <p:spPr>
          <a:xfrm>
            <a:off x="5416190" y="2909725"/>
            <a:ext cx="491658" cy="148977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rnd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82" name="Google Shape;482;p28"/>
          <p:cNvSpPr/>
          <p:nvPr/>
        </p:nvSpPr>
        <p:spPr>
          <a:xfrm flipH="1" rot="-903372">
            <a:off x="4542957" y="2609426"/>
            <a:ext cx="2171046" cy="2179913"/>
          </a:xfrm>
          <a:prstGeom prst="arc">
            <a:avLst>
              <a:gd fmla="val 15073495" name="adj1"/>
              <a:gd fmla="val 14948159" name="adj2"/>
            </a:avLst>
          </a:prstGeom>
          <a:noFill/>
          <a:ln cap="rnd" cmpd="sng" w="57150">
            <a:solidFill>
              <a:srgbClr val="000000"/>
            </a:solidFill>
            <a:prstDash val="dot"/>
            <a:round/>
            <a:headEnd len="sm" w="sm" type="none"/>
            <a:tailEnd len="med" w="med" type="triangl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83" name="Google Shape;483;p28"/>
          <p:cNvSpPr txBox="1"/>
          <p:nvPr/>
        </p:nvSpPr>
        <p:spPr>
          <a:xfrm>
            <a:off x="6959872" y="970323"/>
            <a:ext cx="274652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00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أدر  السهم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00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  4زاويا قائمة  ( دورة كاملة ) 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00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 جهة  اليسار </a:t>
            </a:r>
            <a:endParaRPr/>
          </a:p>
        </p:txBody>
      </p:sp>
      <p:sp>
        <p:nvSpPr>
          <p:cNvPr id="484" name="Google Shape;484;p28"/>
          <p:cNvSpPr txBox="1"/>
          <p:nvPr/>
        </p:nvSpPr>
        <p:spPr>
          <a:xfrm>
            <a:off x="5511029" y="905721"/>
            <a:ext cx="31771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800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أ</a:t>
            </a:r>
            <a:endParaRPr/>
          </a:p>
        </p:txBody>
      </p:sp>
      <p:sp>
        <p:nvSpPr>
          <p:cNvPr id="485" name="Google Shape;485;p28"/>
          <p:cNvSpPr txBox="1"/>
          <p:nvPr/>
        </p:nvSpPr>
        <p:spPr>
          <a:xfrm>
            <a:off x="3036384" y="3333112"/>
            <a:ext cx="39626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800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د</a:t>
            </a:r>
            <a:endParaRPr/>
          </a:p>
        </p:txBody>
      </p:sp>
      <p:sp>
        <p:nvSpPr>
          <p:cNvPr id="486" name="Google Shape;486;p28"/>
          <p:cNvSpPr txBox="1"/>
          <p:nvPr/>
        </p:nvSpPr>
        <p:spPr>
          <a:xfrm>
            <a:off x="5362884" y="5711846"/>
            <a:ext cx="54053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800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ج</a:t>
            </a:r>
            <a:endParaRPr/>
          </a:p>
        </p:txBody>
      </p:sp>
      <p:sp>
        <p:nvSpPr>
          <p:cNvPr id="487" name="Google Shape;487;p28"/>
          <p:cNvSpPr txBox="1"/>
          <p:nvPr/>
        </p:nvSpPr>
        <p:spPr>
          <a:xfrm>
            <a:off x="8020503" y="3239111"/>
            <a:ext cx="58381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800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ب</a:t>
            </a:r>
            <a:endParaRPr/>
          </a:p>
        </p:txBody>
      </p:sp>
      <p:sp>
        <p:nvSpPr>
          <p:cNvPr id="488" name="Google Shape;488;p28"/>
          <p:cNvSpPr txBox="1"/>
          <p:nvPr/>
        </p:nvSpPr>
        <p:spPr>
          <a:xfrm>
            <a:off x="1414245" y="5588419"/>
            <a:ext cx="3028394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00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هل  يختلف  في الاستدارة 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00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بزاوية  360 يمينا أو يسارا 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00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هيا نرى بالصورة التالية   ؟؟؟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20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3" name="Google Shape;49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13094" y="1297706"/>
            <a:ext cx="4559566" cy="4410072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29"/>
          <p:cNvSpPr/>
          <p:nvPr/>
        </p:nvSpPr>
        <p:spPr>
          <a:xfrm>
            <a:off x="5475184" y="2703248"/>
            <a:ext cx="491658" cy="148977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rnd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95" name="Google Shape;495;p29"/>
          <p:cNvSpPr/>
          <p:nvPr/>
        </p:nvSpPr>
        <p:spPr>
          <a:xfrm flipH="1" rot="-903372">
            <a:off x="4601951" y="2402949"/>
            <a:ext cx="2171046" cy="2179913"/>
          </a:xfrm>
          <a:prstGeom prst="arc">
            <a:avLst>
              <a:gd fmla="val 15073495" name="adj1"/>
              <a:gd fmla="val 14948159" name="adj2"/>
            </a:avLst>
          </a:prstGeom>
          <a:noFill/>
          <a:ln cap="rnd" cmpd="sng" w="57150">
            <a:solidFill>
              <a:srgbClr val="000000"/>
            </a:solidFill>
            <a:prstDash val="dot"/>
            <a:round/>
            <a:headEnd len="med" w="med" type="triangl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96" name="Google Shape;496;p29"/>
          <p:cNvSpPr txBox="1"/>
          <p:nvPr/>
        </p:nvSpPr>
        <p:spPr>
          <a:xfrm>
            <a:off x="5966842" y="763846"/>
            <a:ext cx="379854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00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أدر  السهم  4 زاويا قائمة  جهة  اليمين </a:t>
            </a:r>
            <a:endParaRPr/>
          </a:p>
        </p:txBody>
      </p:sp>
      <p:sp>
        <p:nvSpPr>
          <p:cNvPr id="497" name="Google Shape;497;p29"/>
          <p:cNvSpPr txBox="1"/>
          <p:nvPr/>
        </p:nvSpPr>
        <p:spPr>
          <a:xfrm>
            <a:off x="5570023" y="699244"/>
            <a:ext cx="31771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800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أ</a:t>
            </a:r>
            <a:endParaRPr/>
          </a:p>
        </p:txBody>
      </p:sp>
      <p:sp>
        <p:nvSpPr>
          <p:cNvPr id="498" name="Google Shape;498;p29"/>
          <p:cNvSpPr txBox="1"/>
          <p:nvPr/>
        </p:nvSpPr>
        <p:spPr>
          <a:xfrm>
            <a:off x="3084572" y="3087243"/>
            <a:ext cx="39626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800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د</a:t>
            </a:r>
            <a:endParaRPr/>
          </a:p>
        </p:txBody>
      </p:sp>
      <p:sp>
        <p:nvSpPr>
          <p:cNvPr id="499" name="Google Shape;499;p29"/>
          <p:cNvSpPr txBox="1"/>
          <p:nvPr/>
        </p:nvSpPr>
        <p:spPr>
          <a:xfrm>
            <a:off x="5421878" y="5505369"/>
            <a:ext cx="54053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800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ج</a:t>
            </a:r>
            <a:endParaRPr/>
          </a:p>
        </p:txBody>
      </p:sp>
      <p:sp>
        <p:nvSpPr>
          <p:cNvPr id="500" name="Google Shape;500;p29"/>
          <p:cNvSpPr txBox="1"/>
          <p:nvPr/>
        </p:nvSpPr>
        <p:spPr>
          <a:xfrm>
            <a:off x="8079497" y="3032634"/>
            <a:ext cx="58381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800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ب</a:t>
            </a:r>
            <a:endParaRPr/>
          </a:p>
        </p:txBody>
      </p:sp>
      <p:sp>
        <p:nvSpPr>
          <p:cNvPr id="501" name="Google Shape;501;p29"/>
          <p:cNvSpPr txBox="1"/>
          <p:nvPr/>
        </p:nvSpPr>
        <p:spPr>
          <a:xfrm>
            <a:off x="728087" y="5566924"/>
            <a:ext cx="418052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00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هل  يختلف  في الاستدارة 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200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بزاوية  360 يمينا أو يسارا  ؟؟؟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20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30"/>
          <p:cNvSpPr txBox="1"/>
          <p:nvPr/>
        </p:nvSpPr>
        <p:spPr>
          <a:xfrm>
            <a:off x="9417504" y="1425850"/>
            <a:ext cx="1737617" cy="1446550"/>
          </a:xfrm>
          <a:prstGeom prst="rect">
            <a:avLst/>
          </a:prstGeom>
          <a:solidFill>
            <a:srgbClr val="FEE599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التقويم الختامي</a:t>
            </a:r>
            <a:endParaRPr b="1" sz="4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30"/>
          <p:cNvSpPr txBox="1"/>
          <p:nvPr/>
        </p:nvSpPr>
        <p:spPr>
          <a:xfrm>
            <a:off x="9417504" y="3249852"/>
            <a:ext cx="1808798" cy="1077218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كتاب التلميذ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صفحة 16</a:t>
            </a:r>
            <a:endParaRPr/>
          </a:p>
        </p:txBody>
      </p:sp>
      <p:pic>
        <p:nvPicPr>
          <p:cNvPr id="508" name="Google Shape;508;p30"/>
          <p:cNvPicPr preferRelativeResize="0"/>
          <p:nvPr/>
        </p:nvPicPr>
        <p:blipFill rotWithShape="1">
          <a:blip r:embed="rId3">
            <a:alphaModFix/>
          </a:blip>
          <a:srcRect b="0" l="0" r="0" t="32726"/>
          <a:stretch/>
        </p:blipFill>
        <p:spPr>
          <a:xfrm>
            <a:off x="1842053" y="1425850"/>
            <a:ext cx="6538573" cy="4006299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30"/>
          <p:cNvSpPr/>
          <p:nvPr/>
        </p:nvSpPr>
        <p:spPr>
          <a:xfrm>
            <a:off x="2070236" y="4146138"/>
            <a:ext cx="732300" cy="11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spAutoFit/>
          </a:bodyPr>
          <a:lstStyle/>
          <a:p>
            <a:pPr indent="-385763" lvl="2" marL="1071563" marR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713"/>
              <a:buFont typeface="Noto Sans Symbols"/>
              <a:buChar char="✔"/>
            </a:pPr>
            <a:r>
              <a:rPr b="1" i="0" lang="ar-EG" sz="3713" u="none" cap="none" strike="noStrike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endParaRPr b="1" i="0" sz="3713" u="none" cap="none" strike="noStrike">
              <a:solidFill>
                <a:srgbClr val="FF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Google Shape;51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240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31"/>
          <p:cNvSpPr txBox="1"/>
          <p:nvPr/>
        </p:nvSpPr>
        <p:spPr>
          <a:xfrm>
            <a:off x="9850718" y="485359"/>
            <a:ext cx="1737617" cy="769441"/>
          </a:xfrm>
          <a:prstGeom prst="rect">
            <a:avLst/>
          </a:prstGeom>
          <a:solidFill>
            <a:srgbClr val="FEE599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الواجب</a:t>
            </a:r>
            <a:endParaRPr/>
          </a:p>
        </p:txBody>
      </p:sp>
      <p:sp>
        <p:nvSpPr>
          <p:cNvPr id="516" name="Google Shape;516;p31"/>
          <p:cNvSpPr txBox="1"/>
          <p:nvPr/>
        </p:nvSpPr>
        <p:spPr>
          <a:xfrm>
            <a:off x="9815127" y="1348443"/>
            <a:ext cx="1808798" cy="156966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كتاب التلميذ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صفحة 14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EG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رقم 1</a:t>
            </a:r>
            <a:endParaRPr/>
          </a:p>
        </p:txBody>
      </p:sp>
      <p:pic>
        <p:nvPicPr>
          <p:cNvPr id="517" name="Google Shape;517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27523" y="564046"/>
            <a:ext cx="5936973" cy="57299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نسق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نسق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2020-12-19T18:10:19Z</dcterms:created>
  <dc:creator>نادية الشكيلي</dc:creator>
</cp:coreProperties>
</file>