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udio/x-wav" Extension="wav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1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1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1" id="1" initials="" lastIdx="3" name="خديجه عبدالله بن درويش"/>
</p:cmAuthorLst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commentAuthors" Target="commentAuthor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13T20:18:12.964" idx="1">
    <p:pos x="10" y="10"/>
    <p:text/>
    <p:extLst>
      <p:ext uri="{C676402C-5697-4E1C-873F-D02D1690AC5C}">
        <p15:threadingInfo xmlns:p15="http://schemas.microsoft.com/office/powerpoint/2012/main" timeZoneBias="-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13T20:18:12.964" idx="1">
    <p:pos x="10" y="10"/>
    <p:text/>
    <p:extLst>
      <p:ext uri="{C676402C-5697-4E1C-873F-D02D1690AC5C}">
        <p15:threadingInfo xmlns:p15="http://schemas.microsoft.com/office/powerpoint/2012/main" timeZoneBias="-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0BCD-F68D-448F-9F94-1DC2B07E8A97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627-6A29-40C3-AF22-82E50B58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48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0BCD-F68D-448F-9F94-1DC2B07E8A97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627-6A29-40C3-AF22-82E50B58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37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0BCD-F68D-448F-9F94-1DC2B07E8A97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627-6A29-40C3-AF22-82E50B58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78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0BCD-F68D-448F-9F94-1DC2B07E8A97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627-6A29-40C3-AF22-82E50B58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02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0BCD-F68D-448F-9F94-1DC2B07E8A97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627-6A29-40C3-AF22-82E50B58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967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0BCD-F68D-448F-9F94-1DC2B07E8A97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627-6A29-40C3-AF22-82E50B58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25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0BCD-F68D-448F-9F94-1DC2B07E8A97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627-6A29-40C3-AF22-82E50B58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10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0BCD-F68D-448F-9F94-1DC2B07E8A97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627-6A29-40C3-AF22-82E50B58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82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0BCD-F68D-448F-9F94-1DC2B07E8A97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627-6A29-40C3-AF22-82E50B58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148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0BCD-F68D-448F-9F94-1DC2B07E8A97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627-6A29-40C3-AF22-82E50B58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58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0BCD-F68D-448F-9F94-1DC2B07E8A97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627-6A29-40C3-AF22-82E50B58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03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80BCD-F68D-448F-9F94-1DC2B07E8A97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8B627-6A29-40C3-AF22-82E50B58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8019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comments" Target="../comments/comment2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FF20582-9356-403E-AC3B-7207EB8E8A9D}"/>
              </a:ext>
            </a:extLst>
          </p:cNvPr>
          <p:cNvSpPr/>
          <p:nvPr/>
        </p:nvSpPr>
        <p:spPr>
          <a:xfrm>
            <a:off x="185530" y="369276"/>
            <a:ext cx="5884308" cy="6362827"/>
          </a:xfrm>
          <a:prstGeom prst="roundRect">
            <a:avLst>
              <a:gd name="adj" fmla="val 3717"/>
            </a:avLst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652268E-718D-4BFE-9A67-FF1370DD7C6E}"/>
              </a:ext>
            </a:extLst>
          </p:cNvPr>
          <p:cNvSpPr/>
          <p:nvPr/>
        </p:nvSpPr>
        <p:spPr>
          <a:xfrm>
            <a:off x="6150742" y="369275"/>
            <a:ext cx="6041257" cy="6362828"/>
          </a:xfrm>
          <a:prstGeom prst="roundRect">
            <a:avLst>
              <a:gd name="adj" fmla="val 3717"/>
            </a:avLst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6C398583-4361-40AC-A09A-C9F798109225}"/>
              </a:ext>
            </a:extLst>
          </p:cNvPr>
          <p:cNvSpPr/>
          <p:nvPr/>
        </p:nvSpPr>
        <p:spPr>
          <a:xfrm>
            <a:off x="7048855" y="-104208"/>
            <a:ext cx="875174" cy="821306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69D893E9-4F04-47E6-9046-40F72AFF63A0}"/>
              </a:ext>
            </a:extLst>
          </p:cNvPr>
          <p:cNvSpPr/>
          <p:nvPr/>
        </p:nvSpPr>
        <p:spPr>
          <a:xfrm>
            <a:off x="9015931" y="164624"/>
            <a:ext cx="875174" cy="821306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FA0571C9-BF2B-42C9-8971-3F216CBC909B}"/>
              </a:ext>
            </a:extLst>
          </p:cNvPr>
          <p:cNvSpPr/>
          <p:nvPr/>
        </p:nvSpPr>
        <p:spPr>
          <a:xfrm>
            <a:off x="9967834" y="164624"/>
            <a:ext cx="875174" cy="821306"/>
          </a:xfrm>
          <a:prstGeom prst="roundRect">
            <a:avLst>
              <a:gd name="adj" fmla="val 0"/>
            </a:avLst>
          </a:prstGeom>
          <a:solidFill>
            <a:srgbClr val="92D05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BC5769FB-F3CE-4465-BBB2-88BB340C541B}"/>
              </a:ext>
            </a:extLst>
          </p:cNvPr>
          <p:cNvSpPr/>
          <p:nvPr/>
        </p:nvSpPr>
        <p:spPr>
          <a:xfrm>
            <a:off x="10910381" y="148688"/>
            <a:ext cx="875174" cy="821306"/>
          </a:xfrm>
          <a:prstGeom prst="roundRect">
            <a:avLst>
              <a:gd name="adj" fmla="val 0"/>
            </a:avLst>
          </a:prstGeom>
          <a:solidFill>
            <a:srgbClr val="7030A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B75E15-0323-4DBC-B855-730B90567A4E}"/>
              </a:ext>
            </a:extLst>
          </p:cNvPr>
          <p:cNvSpPr/>
          <p:nvPr/>
        </p:nvSpPr>
        <p:spPr>
          <a:xfrm>
            <a:off x="351178" y="526051"/>
            <a:ext cx="5678401" cy="5936274"/>
          </a:xfrm>
          <a:prstGeom prst="roundRect">
            <a:avLst>
              <a:gd name="adj" fmla="val 0"/>
            </a:avLst>
          </a:prstGeom>
          <a:solidFill>
            <a:srgbClr val="EEEEEE"/>
          </a:solidFill>
          <a:ln>
            <a:solidFill>
              <a:srgbClr val="E5E5E5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743DF8A-DAC2-4228-99BE-F1397F1AA7D4}"/>
              </a:ext>
            </a:extLst>
          </p:cNvPr>
          <p:cNvSpPr/>
          <p:nvPr/>
        </p:nvSpPr>
        <p:spPr>
          <a:xfrm>
            <a:off x="6233032" y="539198"/>
            <a:ext cx="5773438" cy="5949524"/>
          </a:xfrm>
          <a:custGeom>
            <a:avLst/>
            <a:gdLst>
              <a:gd name="connsiteX0" fmla="*/ 0 w 4236721"/>
              <a:gd name="connsiteY0" fmla="*/ 0 h 5753100"/>
              <a:gd name="connsiteX1" fmla="*/ 410225 w 4236721"/>
              <a:gd name="connsiteY1" fmla="*/ 0 h 5753100"/>
              <a:gd name="connsiteX2" fmla="*/ 410225 w 4236721"/>
              <a:gd name="connsiteY2" fmla="*/ 110300 h 5753100"/>
              <a:gd name="connsiteX3" fmla="*/ 1285399 w 4236721"/>
              <a:gd name="connsiteY3" fmla="*/ 110300 h 5753100"/>
              <a:gd name="connsiteX4" fmla="*/ 1285399 w 4236721"/>
              <a:gd name="connsiteY4" fmla="*/ 0 h 5753100"/>
              <a:gd name="connsiteX5" fmla="*/ 4236721 w 4236721"/>
              <a:gd name="connsiteY5" fmla="*/ 0 h 5753100"/>
              <a:gd name="connsiteX6" fmla="*/ 4236721 w 4236721"/>
              <a:gd name="connsiteY6" fmla="*/ 5753100 h 5753100"/>
              <a:gd name="connsiteX7" fmla="*/ 0 w 4236721"/>
              <a:gd name="connsiteY7" fmla="*/ 5753100 h 575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36721" h="5753100">
                <a:moveTo>
                  <a:pt x="0" y="0"/>
                </a:moveTo>
                <a:lnTo>
                  <a:pt x="410225" y="0"/>
                </a:lnTo>
                <a:lnTo>
                  <a:pt x="410225" y="110300"/>
                </a:lnTo>
                <a:lnTo>
                  <a:pt x="1285399" y="110300"/>
                </a:lnTo>
                <a:lnTo>
                  <a:pt x="1285399" y="0"/>
                </a:lnTo>
                <a:lnTo>
                  <a:pt x="4236721" y="0"/>
                </a:lnTo>
                <a:lnTo>
                  <a:pt x="4236721" y="5753100"/>
                </a:lnTo>
                <a:lnTo>
                  <a:pt x="0" y="57531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74B43D8-5547-4107-943E-53E8A578E48D}"/>
              </a:ext>
            </a:extLst>
          </p:cNvPr>
          <p:cNvGrpSpPr/>
          <p:nvPr/>
        </p:nvGrpSpPr>
        <p:grpSpPr>
          <a:xfrm>
            <a:off x="5808660" y="870284"/>
            <a:ext cx="609520" cy="5094860"/>
            <a:chOff x="5808660" y="870284"/>
            <a:chExt cx="609520" cy="509486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F8171CB-A044-4495-9C76-499478646FEF}"/>
                </a:ext>
              </a:extLst>
            </p:cNvPr>
            <p:cNvGrpSpPr/>
            <p:nvPr/>
          </p:nvGrpSpPr>
          <p:grpSpPr>
            <a:xfrm>
              <a:off x="5808660" y="870284"/>
              <a:ext cx="609520" cy="152948"/>
              <a:chOff x="5793283" y="870284"/>
              <a:chExt cx="609520" cy="15294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7DF0C5A9-0DC1-4516-8BC0-7E3DF9F00088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3FDC497-BF16-422C-ADAA-066A7E3B2557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EAF95FA4-A24D-4477-B476-84A2665DF452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C372D790-4608-493F-A04D-0C087B41E625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A959B029-620C-4CDE-8638-6D84684FBD96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F14E29C-630A-4232-8E09-0DBABFF80ABA}"/>
                </a:ext>
              </a:extLst>
            </p:cNvPr>
            <p:cNvGrpSpPr/>
            <p:nvPr/>
          </p:nvGrpSpPr>
          <p:grpSpPr>
            <a:xfrm>
              <a:off x="5808660" y="1282110"/>
              <a:ext cx="609520" cy="152948"/>
              <a:chOff x="5793283" y="870284"/>
              <a:chExt cx="609520" cy="152948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7628AD56-8D1C-4180-BA85-433DB8766540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04157DEB-456F-4B39-83A6-02DE43735C08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5CA3EC80-9D6A-4AE9-B385-8132D1620259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6DAAF944-B5D9-4A71-9540-D57C4B9AEF45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614D89AC-CCF5-4341-8933-4B2E06304590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D58B6D0-6B61-461E-BA25-FBBC655FBEB3}"/>
                </a:ext>
              </a:extLst>
            </p:cNvPr>
            <p:cNvGrpSpPr/>
            <p:nvPr/>
          </p:nvGrpSpPr>
          <p:grpSpPr>
            <a:xfrm>
              <a:off x="5808660" y="1693936"/>
              <a:ext cx="609520" cy="152948"/>
              <a:chOff x="5793283" y="870284"/>
              <a:chExt cx="609520" cy="15294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295ADAFF-18D8-4B43-9C36-19A50D56EE75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D6C6296-1D19-4A39-BB0C-CEBDD153C2F8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837920B9-280D-4597-B5E3-C6FFF93B1B3D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D4C3A8BD-8F29-4D52-BC04-099056F7D95F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5B4A56B6-BD65-4447-BBD9-B1F64353FB72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5841E0D-EDF8-4E3B-995C-68F58552ADE9}"/>
                </a:ext>
              </a:extLst>
            </p:cNvPr>
            <p:cNvGrpSpPr/>
            <p:nvPr/>
          </p:nvGrpSpPr>
          <p:grpSpPr>
            <a:xfrm>
              <a:off x="5808660" y="2105762"/>
              <a:ext cx="609520" cy="152948"/>
              <a:chOff x="5793283" y="870284"/>
              <a:chExt cx="609520" cy="152948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34854B8-7296-4829-B85B-F53F2238D86A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8966C220-C5F4-438C-A568-4DFF77A1A9F6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A981A3C-1E00-40DD-959D-322947B3C924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31" name="Rectangle: Rounded Corners 30">
                  <a:extLst>
                    <a:ext uri="{FF2B5EF4-FFF2-40B4-BE49-F238E27FC236}">
                      <a16:creationId xmlns:a16="http://schemas.microsoft.com/office/drawing/2014/main" id="{26A9D1DD-5CA1-4258-82E1-C1D05F5C016E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id="{CC824339-8175-4CDD-B062-C59CDA488F5F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3D036D9-35A2-4DBD-8FB7-49826CD5CAA1}"/>
                </a:ext>
              </a:extLst>
            </p:cNvPr>
            <p:cNvGrpSpPr/>
            <p:nvPr/>
          </p:nvGrpSpPr>
          <p:grpSpPr>
            <a:xfrm>
              <a:off x="5808660" y="2517588"/>
              <a:ext cx="609520" cy="152948"/>
              <a:chOff x="5793283" y="870284"/>
              <a:chExt cx="609520" cy="152948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DBD9E21E-4429-4DE4-B8A7-759B97640C8A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B54C4596-7480-4B36-BD87-2CD6E584797B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4434BA4-43E0-4034-B389-EB4F0DB98A6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37" name="Rectangle: Rounded Corners 36">
                  <a:extLst>
                    <a:ext uri="{FF2B5EF4-FFF2-40B4-BE49-F238E27FC236}">
                      <a16:creationId xmlns:a16="http://schemas.microsoft.com/office/drawing/2014/main" id="{E9774A72-85C8-4CDB-B3E5-0E54B5A1DAF7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Rectangle: Rounded Corners 37">
                  <a:extLst>
                    <a:ext uri="{FF2B5EF4-FFF2-40B4-BE49-F238E27FC236}">
                      <a16:creationId xmlns:a16="http://schemas.microsoft.com/office/drawing/2014/main" id="{5D0C0C5E-4424-48F2-A04F-B1935D6D0179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6DBC52E-3D40-4F47-A88E-ABDE8735F041}"/>
                </a:ext>
              </a:extLst>
            </p:cNvPr>
            <p:cNvGrpSpPr/>
            <p:nvPr/>
          </p:nvGrpSpPr>
          <p:grpSpPr>
            <a:xfrm>
              <a:off x="5808660" y="2929414"/>
              <a:ext cx="609520" cy="152948"/>
              <a:chOff x="5793283" y="870284"/>
              <a:chExt cx="609520" cy="152948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BBFC164D-96C4-42FC-909C-70602EF33678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6CBC3157-546D-456E-8260-410D49DD8350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27510D3-FA5D-4282-89D1-99B376491071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791D557B-2993-438D-AB4A-052F3DE77AEA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2377357F-2328-4E28-B408-13A314AE183C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B3E074A-B590-47A2-9F0A-F526472DBD5F}"/>
                </a:ext>
              </a:extLst>
            </p:cNvPr>
            <p:cNvGrpSpPr/>
            <p:nvPr/>
          </p:nvGrpSpPr>
          <p:grpSpPr>
            <a:xfrm>
              <a:off x="5808660" y="3341240"/>
              <a:ext cx="609520" cy="152948"/>
              <a:chOff x="5793283" y="870284"/>
              <a:chExt cx="609520" cy="152948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1EED4FCA-ED65-47EF-B95B-F7BD379C52B0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3469BE45-1D99-4045-8590-947C88961794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5EF357D-0546-4342-BAE4-A3FBAB0D8D05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B2785B5F-F030-44F1-B898-BC19FB9C7EFF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0324873C-EEBE-4526-96CE-FACAE1D93CFC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B7D523D-A018-48B7-AE8A-B6BBE7A93C3E}"/>
                </a:ext>
              </a:extLst>
            </p:cNvPr>
            <p:cNvGrpSpPr/>
            <p:nvPr/>
          </p:nvGrpSpPr>
          <p:grpSpPr>
            <a:xfrm>
              <a:off x="5808660" y="3753066"/>
              <a:ext cx="609520" cy="152948"/>
              <a:chOff x="5793283" y="870284"/>
              <a:chExt cx="609520" cy="152948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40A302E5-52F4-4A96-9473-C772E7E56EFD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669B4864-1D1E-4FC9-B90D-48660779B8B5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52A3B7E-195F-4A7A-9E80-6807D8CC025A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9142197D-A0DA-43B4-BD3F-F6DA136B0647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Rectangle: Rounded Corners 55">
                  <a:extLst>
                    <a:ext uri="{FF2B5EF4-FFF2-40B4-BE49-F238E27FC236}">
                      <a16:creationId xmlns:a16="http://schemas.microsoft.com/office/drawing/2014/main" id="{3B2B0362-3892-482B-9625-D6C4699D15D1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2A74295-CCC3-4D70-8A78-2401856A8922}"/>
                </a:ext>
              </a:extLst>
            </p:cNvPr>
            <p:cNvGrpSpPr/>
            <p:nvPr/>
          </p:nvGrpSpPr>
          <p:grpSpPr>
            <a:xfrm>
              <a:off x="5808660" y="4164892"/>
              <a:ext cx="609520" cy="152948"/>
              <a:chOff x="5793283" y="870284"/>
              <a:chExt cx="609520" cy="152948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0634C38-0051-410B-838B-CC37C44925B3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C867F2E4-AB3A-4B90-85A0-957858DC78EB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35F9B2A9-B5F5-4EA1-A1BB-59BF8B497B9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406756C3-7525-41A1-A53D-A5CFED246631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Rectangle: Rounded Corners 61">
                  <a:extLst>
                    <a:ext uri="{FF2B5EF4-FFF2-40B4-BE49-F238E27FC236}">
                      <a16:creationId xmlns:a16="http://schemas.microsoft.com/office/drawing/2014/main" id="{19A8A866-3897-4640-B0E5-4012D125FA34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5FE29CE8-AD5E-4A3D-9564-B420FDDACA13}"/>
                </a:ext>
              </a:extLst>
            </p:cNvPr>
            <p:cNvGrpSpPr/>
            <p:nvPr/>
          </p:nvGrpSpPr>
          <p:grpSpPr>
            <a:xfrm>
              <a:off x="5808660" y="4576718"/>
              <a:ext cx="609520" cy="152948"/>
              <a:chOff x="5793283" y="870284"/>
              <a:chExt cx="609520" cy="152948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74587D69-4493-4824-BA9D-F2CA7423B52D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95C2E3D9-E977-4486-B030-6BA5A79C74CD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7A658B12-5215-421C-A89C-7425A7FA3C38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67" name="Rectangle: Rounded Corners 66">
                  <a:extLst>
                    <a:ext uri="{FF2B5EF4-FFF2-40B4-BE49-F238E27FC236}">
                      <a16:creationId xmlns:a16="http://schemas.microsoft.com/office/drawing/2014/main" id="{7D0770EB-2990-4E25-8524-589E5DAD57BC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ectangle: Rounded Corners 67">
                  <a:extLst>
                    <a:ext uri="{FF2B5EF4-FFF2-40B4-BE49-F238E27FC236}">
                      <a16:creationId xmlns:a16="http://schemas.microsoft.com/office/drawing/2014/main" id="{E57A80F5-3275-4BC7-8F53-47359ABD5664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6097AE39-ECEE-4003-B921-1A3839AF623E}"/>
                </a:ext>
              </a:extLst>
            </p:cNvPr>
            <p:cNvGrpSpPr/>
            <p:nvPr/>
          </p:nvGrpSpPr>
          <p:grpSpPr>
            <a:xfrm>
              <a:off x="5808660" y="4988544"/>
              <a:ext cx="609520" cy="152948"/>
              <a:chOff x="5793283" y="870284"/>
              <a:chExt cx="609520" cy="152948"/>
            </a:xfrm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55A5E813-81A0-4343-9B43-2F602E906375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8D3C55AA-6C51-485B-9B4B-13C0F1CAE5E0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78152EB4-AE12-4DD3-A967-C08E0EA53362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73" name="Rectangle: Rounded Corners 72">
                  <a:extLst>
                    <a:ext uri="{FF2B5EF4-FFF2-40B4-BE49-F238E27FC236}">
                      <a16:creationId xmlns:a16="http://schemas.microsoft.com/office/drawing/2014/main" id="{84B34C67-A7DE-454E-A761-7D6413226790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Rectangle: Rounded Corners 73">
                  <a:extLst>
                    <a:ext uri="{FF2B5EF4-FFF2-40B4-BE49-F238E27FC236}">
                      <a16:creationId xmlns:a16="http://schemas.microsoft.com/office/drawing/2014/main" id="{A42F140D-9674-4EA1-8831-F90729C20DC4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0FAC75C9-25E1-42EC-B411-CDB2A85C93D5}"/>
                </a:ext>
              </a:extLst>
            </p:cNvPr>
            <p:cNvGrpSpPr/>
            <p:nvPr/>
          </p:nvGrpSpPr>
          <p:grpSpPr>
            <a:xfrm>
              <a:off x="5808660" y="5400370"/>
              <a:ext cx="609520" cy="152948"/>
              <a:chOff x="5793283" y="870284"/>
              <a:chExt cx="609520" cy="152948"/>
            </a:xfrm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F4432236-A631-42AB-B95F-84C245E1BD6B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C13D7DB2-E2C1-459B-8F53-1DBBC7B86300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CCD7A5B4-94C0-448B-9520-2089D7BCE70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79" name="Rectangle: Rounded Corners 78">
                  <a:extLst>
                    <a:ext uri="{FF2B5EF4-FFF2-40B4-BE49-F238E27FC236}">
                      <a16:creationId xmlns:a16="http://schemas.microsoft.com/office/drawing/2014/main" id="{41B096B5-F781-4374-B4EA-A1E02DD7BCF9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: Rounded Corners 79">
                  <a:extLst>
                    <a:ext uri="{FF2B5EF4-FFF2-40B4-BE49-F238E27FC236}">
                      <a16:creationId xmlns:a16="http://schemas.microsoft.com/office/drawing/2014/main" id="{13C4B27D-335E-4EB3-AE0A-182F7C6520E8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CFC1DF8A-35E1-4279-9B72-140FDF29E7B3}"/>
                </a:ext>
              </a:extLst>
            </p:cNvPr>
            <p:cNvGrpSpPr/>
            <p:nvPr/>
          </p:nvGrpSpPr>
          <p:grpSpPr>
            <a:xfrm>
              <a:off x="5808660" y="5812196"/>
              <a:ext cx="609520" cy="152948"/>
              <a:chOff x="5793283" y="870284"/>
              <a:chExt cx="609520" cy="152948"/>
            </a:xfrm>
          </p:grpSpPr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5778A8CC-D4A6-417E-AF70-A282811EF26C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D189CCB7-612A-44BB-B604-9C9CEDBDC281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E4C4C07B-EAA7-44ED-8821-16F4F05A9F9A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85" name="Rectangle: Rounded Corners 84">
                  <a:extLst>
                    <a:ext uri="{FF2B5EF4-FFF2-40B4-BE49-F238E27FC236}">
                      <a16:creationId xmlns:a16="http://schemas.microsoft.com/office/drawing/2014/main" id="{52DA6DB8-0556-4641-92CD-0B63C7F625A2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: Rounded Corners 85">
                  <a:extLst>
                    <a:ext uri="{FF2B5EF4-FFF2-40B4-BE49-F238E27FC236}">
                      <a16:creationId xmlns:a16="http://schemas.microsoft.com/office/drawing/2014/main" id="{8CE1D8F5-63E8-41AC-881C-A2E430ED4D96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415429D-9756-4269-8065-D34B347810FC}"/>
              </a:ext>
            </a:extLst>
          </p:cNvPr>
          <p:cNvSpPr/>
          <p:nvPr/>
        </p:nvSpPr>
        <p:spPr>
          <a:xfrm>
            <a:off x="304800" y="6068385"/>
            <a:ext cx="5684520" cy="2404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55EFB1E-3004-4154-80F4-846958364CD0}"/>
              </a:ext>
            </a:extLst>
          </p:cNvPr>
          <p:cNvSpPr/>
          <p:nvPr/>
        </p:nvSpPr>
        <p:spPr>
          <a:xfrm>
            <a:off x="6219666" y="6136536"/>
            <a:ext cx="5773438" cy="2446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E4EBD9-27B1-441B-99C0-7C3557A89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E7952-178D-498B-A523-A7EA7F12D5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مستطيل 90">
            <a:extLst>
              <a:ext uri="{FF2B5EF4-FFF2-40B4-BE49-F238E27FC236}">
                <a16:creationId xmlns:a16="http://schemas.microsoft.com/office/drawing/2014/main" id="{ADE4BD66-6573-4C7E-853E-CE6B2CC2F503}"/>
              </a:ext>
            </a:extLst>
          </p:cNvPr>
          <p:cNvSpPr/>
          <p:nvPr/>
        </p:nvSpPr>
        <p:spPr>
          <a:xfrm>
            <a:off x="9119751" y="1785874"/>
            <a:ext cx="171951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2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مهارة القراءة :</a:t>
            </a:r>
            <a:endParaRPr lang="ar-SA" sz="2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5" name="صورة 94">
            <a:extLst>
              <a:ext uri="{FF2B5EF4-FFF2-40B4-BE49-F238E27FC236}">
                <a16:creationId xmlns:a16="http://schemas.microsoft.com/office/drawing/2014/main" id="{BF453AC1-C3B0-49E6-9213-DC1A97117C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5" t="14804" r="7191" b="15311"/>
          <a:stretch/>
        </p:blipFill>
        <p:spPr>
          <a:xfrm>
            <a:off x="7759337" y="1520083"/>
            <a:ext cx="1439091" cy="921781"/>
          </a:xfrm>
          <a:prstGeom prst="rect">
            <a:avLst/>
          </a:prstGeom>
        </p:spPr>
      </p:pic>
      <p:sp>
        <p:nvSpPr>
          <p:cNvPr id="103" name="مستطيل 102">
            <a:extLst>
              <a:ext uri="{FF2B5EF4-FFF2-40B4-BE49-F238E27FC236}">
                <a16:creationId xmlns:a16="http://schemas.microsoft.com/office/drawing/2014/main" id="{97202EB4-F5FF-40B1-839C-ACE61E09CD19}"/>
              </a:ext>
            </a:extLst>
          </p:cNvPr>
          <p:cNvSpPr/>
          <p:nvPr/>
        </p:nvSpPr>
        <p:spPr>
          <a:xfrm>
            <a:off x="7628708" y="2708181"/>
            <a:ext cx="328167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36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Akhbar MT" pitchFamily="2" charset="-78"/>
              </a:rPr>
              <a:t>عنوان الدرس : </a:t>
            </a:r>
            <a:r>
              <a:rPr lang="ar-OM" sz="36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Akhbar MT" pitchFamily="2" charset="-78"/>
              </a:rPr>
              <a:t>مغامرة إلى قرية الغمب</a:t>
            </a:r>
            <a:endParaRPr lang="ar-SA" sz="3600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Akhbar MT" pitchFamily="2" charset="-78"/>
            </a:endParaRPr>
          </a:p>
        </p:txBody>
      </p:sp>
      <p:sp>
        <p:nvSpPr>
          <p:cNvPr id="98" name="مستطيل 97">
            <a:extLst>
              <a:ext uri="{FF2B5EF4-FFF2-40B4-BE49-F238E27FC236}">
                <a16:creationId xmlns:a16="http://schemas.microsoft.com/office/drawing/2014/main" id="{2B6D7A41-A7E7-407E-BCDA-04C1D6C28B36}"/>
              </a:ext>
            </a:extLst>
          </p:cNvPr>
          <p:cNvSpPr/>
          <p:nvPr/>
        </p:nvSpPr>
        <p:spPr>
          <a:xfrm>
            <a:off x="4020956" y="1064145"/>
            <a:ext cx="171951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2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تابع :</a:t>
            </a:r>
            <a:endParaRPr lang="ar-SA" sz="2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5818A3A0-C6BD-4884-96F9-8B8471BE83A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4935" y="603683"/>
            <a:ext cx="5284596" cy="5740861"/>
          </a:xfrm>
          <a:prstGeom prst="rect">
            <a:avLst/>
          </a:prstGeom>
        </p:spPr>
      </p:pic>
      <p:pic>
        <p:nvPicPr>
          <p:cNvPr id="93" name="صورة 92">
            <a:extLst>
              <a:ext uri="{FF2B5EF4-FFF2-40B4-BE49-F238E27FC236}">
                <a16:creationId xmlns:a16="http://schemas.microsoft.com/office/drawing/2014/main" id="{28AC4D5B-A36B-4507-97CA-9F78454E7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618" y="1023232"/>
            <a:ext cx="5054135" cy="5076002"/>
          </a:xfrm>
          <a:prstGeom prst="rect">
            <a:avLst/>
          </a:prstGeom>
        </p:spPr>
      </p:pic>
      <p:pic>
        <p:nvPicPr>
          <p:cNvPr id="94" name="صورة 93">
            <a:extLst>
              <a:ext uri="{FF2B5EF4-FFF2-40B4-BE49-F238E27FC236}">
                <a16:creationId xmlns:a16="http://schemas.microsoft.com/office/drawing/2014/main" id="{EBB5B73B-7B37-4063-A03A-AD78D7897B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5244" y="1711914"/>
            <a:ext cx="1438781" cy="926672"/>
          </a:xfrm>
          <a:prstGeom prst="rect">
            <a:avLst/>
          </a:prstGeom>
        </p:spPr>
      </p:pic>
      <p:sp>
        <p:nvSpPr>
          <p:cNvPr id="96" name="مربع نص 95">
            <a:extLst>
              <a:ext uri="{FF2B5EF4-FFF2-40B4-BE49-F238E27FC236}">
                <a16:creationId xmlns:a16="http://schemas.microsoft.com/office/drawing/2014/main" id="{38E00D66-0F4E-4FD6-8261-EB36BFEC0B0C}"/>
              </a:ext>
            </a:extLst>
          </p:cNvPr>
          <p:cNvSpPr txBox="1"/>
          <p:nvPr/>
        </p:nvSpPr>
        <p:spPr>
          <a:xfrm>
            <a:off x="7754799" y="2325733"/>
            <a:ext cx="272990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600" dirty="0">
                <a:solidFill>
                  <a:schemeClr val="accent4">
                    <a:lumMod val="75000"/>
                  </a:schemeClr>
                </a:solidFill>
              </a:rPr>
              <a:t>قراءة /مغامرة في قرية الغمب </a:t>
            </a:r>
          </a:p>
        </p:txBody>
      </p:sp>
    </p:spTree>
    <p:extLst>
      <p:ext uri="{BB962C8B-B14F-4D97-AF65-F5344CB8AC3E}">
        <p14:creationId xmlns:p14="http://schemas.microsoft.com/office/powerpoint/2010/main" val="201520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E4D9D359-325A-4740-A857-093B121B3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F04F6342-F603-4746-974F-551EE2D00680}"/>
              </a:ext>
            </a:extLst>
          </p:cNvPr>
          <p:cNvSpPr txBox="1"/>
          <p:nvPr/>
        </p:nvSpPr>
        <p:spPr>
          <a:xfrm>
            <a:off x="2156178" y="270933"/>
            <a:ext cx="833120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/>
              <a:t>أهداف الدرس :</a:t>
            </a:r>
          </a:p>
          <a:p>
            <a:r>
              <a:rPr lang="ar-OM"/>
              <a:t>1-يستمع إلى قراءة التص استماعا جيدا .</a:t>
            </a:r>
          </a:p>
          <a:p>
            <a:r>
              <a:rPr lang="ar-OM"/>
              <a:t>2- يقرأ الدرس قراءة صحيحة خالية من الأخطاء.</a:t>
            </a:r>
          </a:p>
          <a:p>
            <a:r>
              <a:rPr lang="ar-OM"/>
              <a:t>3-يوضح معاني المفردات الصعبة توضيحا صحيحا .</a:t>
            </a:r>
          </a:p>
          <a:p>
            <a:r>
              <a:rPr lang="ar-OM"/>
              <a:t>4-يجيب عن الأسئلة شفويا إجابة صحيحة</a:t>
            </a:r>
            <a:endParaRPr lang="ar-OM" dirty="0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15D828C3-8FE5-4D86-AA29-8B07482BA8F7}"/>
              </a:ext>
            </a:extLst>
          </p:cNvPr>
          <p:cNvSpPr txBox="1"/>
          <p:nvPr/>
        </p:nvSpPr>
        <p:spPr>
          <a:xfrm>
            <a:off x="3635022" y="143069"/>
            <a:ext cx="6852356" cy="199813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OM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1AD180DD-ADF1-45EC-93CD-BDF4C2BB920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6178" y="251842"/>
            <a:ext cx="8700875" cy="2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282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FF20582-9356-403E-AC3B-7207EB8E8A9D}"/>
              </a:ext>
            </a:extLst>
          </p:cNvPr>
          <p:cNvSpPr/>
          <p:nvPr/>
        </p:nvSpPr>
        <p:spPr>
          <a:xfrm>
            <a:off x="185530" y="369276"/>
            <a:ext cx="5884308" cy="6362827"/>
          </a:xfrm>
          <a:prstGeom prst="roundRect">
            <a:avLst>
              <a:gd name="adj" fmla="val 3717"/>
            </a:avLst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652268E-718D-4BFE-9A67-FF1370DD7C6E}"/>
              </a:ext>
            </a:extLst>
          </p:cNvPr>
          <p:cNvSpPr/>
          <p:nvPr/>
        </p:nvSpPr>
        <p:spPr>
          <a:xfrm>
            <a:off x="6150742" y="369275"/>
            <a:ext cx="6041257" cy="6362828"/>
          </a:xfrm>
          <a:prstGeom prst="roundRect">
            <a:avLst>
              <a:gd name="adj" fmla="val 3717"/>
            </a:avLst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6C398583-4361-40AC-A09A-C9F798109225}"/>
              </a:ext>
            </a:extLst>
          </p:cNvPr>
          <p:cNvSpPr/>
          <p:nvPr/>
        </p:nvSpPr>
        <p:spPr>
          <a:xfrm>
            <a:off x="6978221" y="-132700"/>
            <a:ext cx="875174" cy="821306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69D893E9-4F04-47E6-9046-40F72AFF63A0}"/>
              </a:ext>
            </a:extLst>
          </p:cNvPr>
          <p:cNvSpPr/>
          <p:nvPr/>
        </p:nvSpPr>
        <p:spPr>
          <a:xfrm>
            <a:off x="9015931" y="164624"/>
            <a:ext cx="875174" cy="821306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FA0571C9-BF2B-42C9-8971-3F216CBC909B}"/>
              </a:ext>
            </a:extLst>
          </p:cNvPr>
          <p:cNvSpPr/>
          <p:nvPr/>
        </p:nvSpPr>
        <p:spPr>
          <a:xfrm>
            <a:off x="9967834" y="164624"/>
            <a:ext cx="875174" cy="821306"/>
          </a:xfrm>
          <a:prstGeom prst="roundRect">
            <a:avLst>
              <a:gd name="adj" fmla="val 0"/>
            </a:avLst>
          </a:prstGeom>
          <a:solidFill>
            <a:srgbClr val="92D05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BC5769FB-F3CE-4465-BBB2-88BB340C541B}"/>
              </a:ext>
            </a:extLst>
          </p:cNvPr>
          <p:cNvSpPr/>
          <p:nvPr/>
        </p:nvSpPr>
        <p:spPr>
          <a:xfrm>
            <a:off x="10910381" y="148688"/>
            <a:ext cx="875174" cy="821306"/>
          </a:xfrm>
          <a:prstGeom prst="roundRect">
            <a:avLst>
              <a:gd name="adj" fmla="val 0"/>
            </a:avLst>
          </a:prstGeom>
          <a:solidFill>
            <a:srgbClr val="7030A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B75E15-0323-4DBC-B855-730B90567A4E}"/>
              </a:ext>
            </a:extLst>
          </p:cNvPr>
          <p:cNvSpPr/>
          <p:nvPr/>
        </p:nvSpPr>
        <p:spPr>
          <a:xfrm>
            <a:off x="204756" y="511609"/>
            <a:ext cx="5678401" cy="5936274"/>
          </a:xfrm>
          <a:prstGeom prst="roundRect">
            <a:avLst>
              <a:gd name="adj" fmla="val 0"/>
            </a:avLst>
          </a:prstGeom>
          <a:solidFill>
            <a:srgbClr val="EEEEEE"/>
          </a:solidFill>
          <a:ln>
            <a:solidFill>
              <a:srgbClr val="E5E5E5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743DF8A-DAC2-4228-99BE-F1397F1AA7D4}"/>
              </a:ext>
            </a:extLst>
          </p:cNvPr>
          <p:cNvSpPr/>
          <p:nvPr/>
        </p:nvSpPr>
        <p:spPr>
          <a:xfrm>
            <a:off x="6265232" y="482124"/>
            <a:ext cx="5773438" cy="5949524"/>
          </a:xfrm>
          <a:custGeom>
            <a:avLst/>
            <a:gdLst>
              <a:gd name="connsiteX0" fmla="*/ 0 w 4236721"/>
              <a:gd name="connsiteY0" fmla="*/ 0 h 5753100"/>
              <a:gd name="connsiteX1" fmla="*/ 410225 w 4236721"/>
              <a:gd name="connsiteY1" fmla="*/ 0 h 5753100"/>
              <a:gd name="connsiteX2" fmla="*/ 410225 w 4236721"/>
              <a:gd name="connsiteY2" fmla="*/ 110300 h 5753100"/>
              <a:gd name="connsiteX3" fmla="*/ 1285399 w 4236721"/>
              <a:gd name="connsiteY3" fmla="*/ 110300 h 5753100"/>
              <a:gd name="connsiteX4" fmla="*/ 1285399 w 4236721"/>
              <a:gd name="connsiteY4" fmla="*/ 0 h 5753100"/>
              <a:gd name="connsiteX5" fmla="*/ 4236721 w 4236721"/>
              <a:gd name="connsiteY5" fmla="*/ 0 h 5753100"/>
              <a:gd name="connsiteX6" fmla="*/ 4236721 w 4236721"/>
              <a:gd name="connsiteY6" fmla="*/ 5753100 h 5753100"/>
              <a:gd name="connsiteX7" fmla="*/ 0 w 4236721"/>
              <a:gd name="connsiteY7" fmla="*/ 5753100 h 575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36721" h="5753100">
                <a:moveTo>
                  <a:pt x="0" y="0"/>
                </a:moveTo>
                <a:lnTo>
                  <a:pt x="410225" y="0"/>
                </a:lnTo>
                <a:lnTo>
                  <a:pt x="410225" y="110300"/>
                </a:lnTo>
                <a:lnTo>
                  <a:pt x="1285399" y="110300"/>
                </a:lnTo>
                <a:lnTo>
                  <a:pt x="1285399" y="0"/>
                </a:lnTo>
                <a:lnTo>
                  <a:pt x="4236721" y="0"/>
                </a:lnTo>
                <a:lnTo>
                  <a:pt x="4236721" y="5753100"/>
                </a:lnTo>
                <a:lnTo>
                  <a:pt x="0" y="57531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74B43D8-5547-4107-943E-53E8A578E48D}"/>
              </a:ext>
            </a:extLst>
          </p:cNvPr>
          <p:cNvGrpSpPr/>
          <p:nvPr/>
        </p:nvGrpSpPr>
        <p:grpSpPr>
          <a:xfrm>
            <a:off x="5808660" y="870284"/>
            <a:ext cx="609520" cy="5094860"/>
            <a:chOff x="5808660" y="870284"/>
            <a:chExt cx="609520" cy="509486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F8171CB-A044-4495-9C76-499478646FEF}"/>
                </a:ext>
              </a:extLst>
            </p:cNvPr>
            <p:cNvGrpSpPr/>
            <p:nvPr/>
          </p:nvGrpSpPr>
          <p:grpSpPr>
            <a:xfrm>
              <a:off x="5808660" y="870284"/>
              <a:ext cx="609520" cy="152948"/>
              <a:chOff x="5793283" y="870284"/>
              <a:chExt cx="609520" cy="15294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7DF0C5A9-0DC1-4516-8BC0-7E3DF9F00088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3FDC497-BF16-422C-ADAA-066A7E3B2557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EAF95FA4-A24D-4477-B476-84A2665DF452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C372D790-4608-493F-A04D-0C087B41E625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A959B029-620C-4CDE-8638-6D84684FBD96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F14E29C-630A-4232-8E09-0DBABFF80ABA}"/>
                </a:ext>
              </a:extLst>
            </p:cNvPr>
            <p:cNvGrpSpPr/>
            <p:nvPr/>
          </p:nvGrpSpPr>
          <p:grpSpPr>
            <a:xfrm>
              <a:off x="5808660" y="1282110"/>
              <a:ext cx="609520" cy="152948"/>
              <a:chOff x="5793283" y="870284"/>
              <a:chExt cx="609520" cy="152948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7628AD56-8D1C-4180-BA85-433DB8766540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04157DEB-456F-4B39-83A6-02DE43735C08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5CA3EC80-9D6A-4AE9-B385-8132D1620259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6DAAF944-B5D9-4A71-9540-D57C4B9AEF45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614D89AC-CCF5-4341-8933-4B2E06304590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D58B6D0-6B61-461E-BA25-FBBC655FBEB3}"/>
                </a:ext>
              </a:extLst>
            </p:cNvPr>
            <p:cNvGrpSpPr/>
            <p:nvPr/>
          </p:nvGrpSpPr>
          <p:grpSpPr>
            <a:xfrm>
              <a:off x="5808660" y="1693936"/>
              <a:ext cx="609520" cy="152948"/>
              <a:chOff x="5793283" y="870284"/>
              <a:chExt cx="609520" cy="15294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295ADAFF-18D8-4B43-9C36-19A50D56EE75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D6C6296-1D19-4A39-BB0C-CEBDD153C2F8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837920B9-280D-4597-B5E3-C6FFF93B1B3D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D4C3A8BD-8F29-4D52-BC04-099056F7D95F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5B4A56B6-BD65-4447-BBD9-B1F64353FB72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5841E0D-EDF8-4E3B-995C-68F58552ADE9}"/>
                </a:ext>
              </a:extLst>
            </p:cNvPr>
            <p:cNvGrpSpPr/>
            <p:nvPr/>
          </p:nvGrpSpPr>
          <p:grpSpPr>
            <a:xfrm>
              <a:off x="5808660" y="2105762"/>
              <a:ext cx="609520" cy="152948"/>
              <a:chOff x="5793283" y="870284"/>
              <a:chExt cx="609520" cy="152948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34854B8-7296-4829-B85B-F53F2238D86A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8966C220-C5F4-438C-A568-4DFF77A1A9F6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A981A3C-1E00-40DD-959D-322947B3C924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31" name="Rectangle: Rounded Corners 30">
                  <a:extLst>
                    <a:ext uri="{FF2B5EF4-FFF2-40B4-BE49-F238E27FC236}">
                      <a16:creationId xmlns:a16="http://schemas.microsoft.com/office/drawing/2014/main" id="{26A9D1DD-5CA1-4258-82E1-C1D05F5C016E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id="{CC824339-8175-4CDD-B062-C59CDA488F5F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3D036D9-35A2-4DBD-8FB7-49826CD5CAA1}"/>
                </a:ext>
              </a:extLst>
            </p:cNvPr>
            <p:cNvGrpSpPr/>
            <p:nvPr/>
          </p:nvGrpSpPr>
          <p:grpSpPr>
            <a:xfrm>
              <a:off x="5808660" y="2517588"/>
              <a:ext cx="609520" cy="152948"/>
              <a:chOff x="5793283" y="870284"/>
              <a:chExt cx="609520" cy="152948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DBD9E21E-4429-4DE4-B8A7-759B97640C8A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B54C4596-7480-4B36-BD87-2CD6E584797B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4434BA4-43E0-4034-B389-EB4F0DB98A6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37" name="Rectangle: Rounded Corners 36">
                  <a:extLst>
                    <a:ext uri="{FF2B5EF4-FFF2-40B4-BE49-F238E27FC236}">
                      <a16:creationId xmlns:a16="http://schemas.microsoft.com/office/drawing/2014/main" id="{E9774A72-85C8-4CDB-B3E5-0E54B5A1DAF7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Rectangle: Rounded Corners 37">
                  <a:extLst>
                    <a:ext uri="{FF2B5EF4-FFF2-40B4-BE49-F238E27FC236}">
                      <a16:creationId xmlns:a16="http://schemas.microsoft.com/office/drawing/2014/main" id="{5D0C0C5E-4424-48F2-A04F-B1935D6D0179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6DBC52E-3D40-4F47-A88E-ABDE8735F041}"/>
                </a:ext>
              </a:extLst>
            </p:cNvPr>
            <p:cNvGrpSpPr/>
            <p:nvPr/>
          </p:nvGrpSpPr>
          <p:grpSpPr>
            <a:xfrm>
              <a:off x="5808660" y="2929414"/>
              <a:ext cx="609520" cy="152948"/>
              <a:chOff x="5793283" y="870284"/>
              <a:chExt cx="609520" cy="152948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BBFC164D-96C4-42FC-909C-70602EF33678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6CBC3157-546D-456E-8260-410D49DD8350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27510D3-FA5D-4282-89D1-99B376491071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791D557B-2993-438D-AB4A-052F3DE77AEA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2377357F-2328-4E28-B408-13A314AE183C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B3E074A-B590-47A2-9F0A-F526472DBD5F}"/>
                </a:ext>
              </a:extLst>
            </p:cNvPr>
            <p:cNvGrpSpPr/>
            <p:nvPr/>
          </p:nvGrpSpPr>
          <p:grpSpPr>
            <a:xfrm>
              <a:off x="5808660" y="3341240"/>
              <a:ext cx="609520" cy="152948"/>
              <a:chOff x="5793283" y="870284"/>
              <a:chExt cx="609520" cy="152948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1EED4FCA-ED65-47EF-B95B-F7BD379C52B0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3469BE45-1D99-4045-8590-947C88961794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5EF357D-0546-4342-BAE4-A3FBAB0D8D05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B2785B5F-F030-44F1-B898-BC19FB9C7EFF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0324873C-EEBE-4526-96CE-FACAE1D93CFC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B7D523D-A018-48B7-AE8A-B6BBE7A93C3E}"/>
                </a:ext>
              </a:extLst>
            </p:cNvPr>
            <p:cNvGrpSpPr/>
            <p:nvPr/>
          </p:nvGrpSpPr>
          <p:grpSpPr>
            <a:xfrm>
              <a:off x="5808660" y="3753066"/>
              <a:ext cx="609520" cy="152948"/>
              <a:chOff x="5793283" y="870284"/>
              <a:chExt cx="609520" cy="152948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40A302E5-52F4-4A96-9473-C772E7E56EFD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669B4864-1D1E-4FC9-B90D-48660779B8B5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52A3B7E-195F-4A7A-9E80-6807D8CC025A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9142197D-A0DA-43B4-BD3F-F6DA136B0647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Rectangle: Rounded Corners 55">
                  <a:extLst>
                    <a:ext uri="{FF2B5EF4-FFF2-40B4-BE49-F238E27FC236}">
                      <a16:creationId xmlns:a16="http://schemas.microsoft.com/office/drawing/2014/main" id="{3B2B0362-3892-482B-9625-D6C4699D15D1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2A74295-CCC3-4D70-8A78-2401856A8922}"/>
                </a:ext>
              </a:extLst>
            </p:cNvPr>
            <p:cNvGrpSpPr/>
            <p:nvPr/>
          </p:nvGrpSpPr>
          <p:grpSpPr>
            <a:xfrm>
              <a:off x="5808660" y="4164892"/>
              <a:ext cx="609520" cy="152948"/>
              <a:chOff x="5793283" y="870284"/>
              <a:chExt cx="609520" cy="152948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0634C38-0051-410B-838B-CC37C44925B3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C867F2E4-AB3A-4B90-85A0-957858DC78EB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35F9B2A9-B5F5-4EA1-A1BB-59BF8B497B9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406756C3-7525-41A1-A53D-A5CFED246631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Rectangle: Rounded Corners 61">
                  <a:extLst>
                    <a:ext uri="{FF2B5EF4-FFF2-40B4-BE49-F238E27FC236}">
                      <a16:creationId xmlns:a16="http://schemas.microsoft.com/office/drawing/2014/main" id="{19A8A866-3897-4640-B0E5-4012D125FA34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5FE29CE8-AD5E-4A3D-9564-B420FDDACA13}"/>
                </a:ext>
              </a:extLst>
            </p:cNvPr>
            <p:cNvGrpSpPr/>
            <p:nvPr/>
          </p:nvGrpSpPr>
          <p:grpSpPr>
            <a:xfrm>
              <a:off x="5808660" y="4576718"/>
              <a:ext cx="609520" cy="152948"/>
              <a:chOff x="5793283" y="870284"/>
              <a:chExt cx="609520" cy="152948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74587D69-4493-4824-BA9D-F2CA7423B52D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95C2E3D9-E977-4486-B030-6BA5A79C74CD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7A658B12-5215-421C-A89C-7425A7FA3C38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67" name="Rectangle: Rounded Corners 66">
                  <a:extLst>
                    <a:ext uri="{FF2B5EF4-FFF2-40B4-BE49-F238E27FC236}">
                      <a16:creationId xmlns:a16="http://schemas.microsoft.com/office/drawing/2014/main" id="{7D0770EB-2990-4E25-8524-589E5DAD57BC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ectangle: Rounded Corners 67">
                  <a:extLst>
                    <a:ext uri="{FF2B5EF4-FFF2-40B4-BE49-F238E27FC236}">
                      <a16:creationId xmlns:a16="http://schemas.microsoft.com/office/drawing/2014/main" id="{E57A80F5-3275-4BC7-8F53-47359ABD5664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6097AE39-ECEE-4003-B921-1A3839AF623E}"/>
                </a:ext>
              </a:extLst>
            </p:cNvPr>
            <p:cNvGrpSpPr/>
            <p:nvPr/>
          </p:nvGrpSpPr>
          <p:grpSpPr>
            <a:xfrm>
              <a:off x="5808660" y="4988544"/>
              <a:ext cx="609520" cy="152948"/>
              <a:chOff x="5793283" y="870284"/>
              <a:chExt cx="609520" cy="152948"/>
            </a:xfrm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55A5E813-81A0-4343-9B43-2F602E906375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8D3C55AA-6C51-485B-9B4B-13C0F1CAE5E0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78152EB4-AE12-4DD3-A967-C08E0EA53362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73" name="Rectangle: Rounded Corners 72">
                  <a:extLst>
                    <a:ext uri="{FF2B5EF4-FFF2-40B4-BE49-F238E27FC236}">
                      <a16:creationId xmlns:a16="http://schemas.microsoft.com/office/drawing/2014/main" id="{84B34C67-A7DE-454E-A761-7D6413226790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Rectangle: Rounded Corners 73">
                  <a:extLst>
                    <a:ext uri="{FF2B5EF4-FFF2-40B4-BE49-F238E27FC236}">
                      <a16:creationId xmlns:a16="http://schemas.microsoft.com/office/drawing/2014/main" id="{A42F140D-9674-4EA1-8831-F90729C20DC4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0FAC75C9-25E1-42EC-B411-CDB2A85C93D5}"/>
                </a:ext>
              </a:extLst>
            </p:cNvPr>
            <p:cNvGrpSpPr/>
            <p:nvPr/>
          </p:nvGrpSpPr>
          <p:grpSpPr>
            <a:xfrm>
              <a:off x="5808660" y="5400370"/>
              <a:ext cx="609520" cy="152948"/>
              <a:chOff x="5793283" y="870284"/>
              <a:chExt cx="609520" cy="152948"/>
            </a:xfrm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F4432236-A631-42AB-B95F-84C245E1BD6B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C13D7DB2-E2C1-459B-8F53-1DBBC7B86300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CCD7A5B4-94C0-448B-9520-2089D7BCE70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79" name="Rectangle: Rounded Corners 78">
                  <a:extLst>
                    <a:ext uri="{FF2B5EF4-FFF2-40B4-BE49-F238E27FC236}">
                      <a16:creationId xmlns:a16="http://schemas.microsoft.com/office/drawing/2014/main" id="{41B096B5-F781-4374-B4EA-A1E02DD7BCF9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: Rounded Corners 79">
                  <a:extLst>
                    <a:ext uri="{FF2B5EF4-FFF2-40B4-BE49-F238E27FC236}">
                      <a16:creationId xmlns:a16="http://schemas.microsoft.com/office/drawing/2014/main" id="{13C4B27D-335E-4EB3-AE0A-182F7C6520E8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CFC1DF8A-35E1-4279-9B72-140FDF29E7B3}"/>
                </a:ext>
              </a:extLst>
            </p:cNvPr>
            <p:cNvGrpSpPr/>
            <p:nvPr/>
          </p:nvGrpSpPr>
          <p:grpSpPr>
            <a:xfrm>
              <a:off x="5808660" y="5812196"/>
              <a:ext cx="609520" cy="152948"/>
              <a:chOff x="5793283" y="870284"/>
              <a:chExt cx="609520" cy="152948"/>
            </a:xfrm>
          </p:grpSpPr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5778A8CC-D4A6-417E-AF70-A282811EF26C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D189CCB7-612A-44BB-B604-9C9CEDBDC281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E4C4C07B-EAA7-44ED-8821-16F4F05A9F9A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85" name="Rectangle: Rounded Corners 84">
                  <a:extLst>
                    <a:ext uri="{FF2B5EF4-FFF2-40B4-BE49-F238E27FC236}">
                      <a16:creationId xmlns:a16="http://schemas.microsoft.com/office/drawing/2014/main" id="{52DA6DB8-0556-4641-92CD-0B63C7F625A2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: Rounded Corners 85">
                  <a:extLst>
                    <a:ext uri="{FF2B5EF4-FFF2-40B4-BE49-F238E27FC236}">
                      <a16:creationId xmlns:a16="http://schemas.microsoft.com/office/drawing/2014/main" id="{8CE1D8F5-63E8-41AC-881C-A2E430ED4D96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415429D-9756-4269-8065-D34B347810FC}"/>
              </a:ext>
            </a:extLst>
          </p:cNvPr>
          <p:cNvSpPr/>
          <p:nvPr/>
        </p:nvSpPr>
        <p:spPr>
          <a:xfrm>
            <a:off x="304800" y="6068385"/>
            <a:ext cx="5684520" cy="2404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55EFB1E-3004-4154-80F4-846958364CD0}"/>
              </a:ext>
            </a:extLst>
          </p:cNvPr>
          <p:cNvSpPr/>
          <p:nvPr/>
        </p:nvSpPr>
        <p:spPr>
          <a:xfrm>
            <a:off x="6219666" y="6136536"/>
            <a:ext cx="5773438" cy="2446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2FACF6-F8BA-4133-8CFF-A4923655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E7952-178D-498B-A523-A7EA7F12D5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A1EADE5-9173-4015-83B0-6441BAB1487E}"/>
              </a:ext>
            </a:extLst>
          </p:cNvPr>
          <p:cNvSpPr txBox="1"/>
          <p:nvPr/>
        </p:nvSpPr>
        <p:spPr>
          <a:xfrm>
            <a:off x="6554536" y="840207"/>
            <a:ext cx="531557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هيا لنتعرف </a:t>
            </a:r>
            <a:r>
              <a:rPr kumimoji="0" lang="ar-OM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...على معاني الكلمات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27F48F3-3C84-4105-9ECF-EB3C11B3A3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51"/>
          <a:stretch/>
        </p:blipFill>
        <p:spPr>
          <a:xfrm>
            <a:off x="6792686" y="1609648"/>
            <a:ext cx="4992869" cy="4408145"/>
          </a:xfrm>
          <a:prstGeom prst="rect">
            <a:avLst/>
          </a:prstGeom>
        </p:spPr>
      </p:pic>
      <p:pic>
        <p:nvPicPr>
          <p:cNvPr id="91" name="صورة 90">
            <a:extLst>
              <a:ext uri="{FF2B5EF4-FFF2-40B4-BE49-F238E27FC236}">
                <a16:creationId xmlns:a16="http://schemas.microsoft.com/office/drawing/2014/main" id="{68E8945B-6F8B-430D-9A9B-9A87DE3BF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70" y="688607"/>
            <a:ext cx="4722946" cy="5329186"/>
          </a:xfrm>
          <a:prstGeom prst="rect">
            <a:avLst/>
          </a:prstGeom>
        </p:spPr>
      </p:pic>
      <p:sp>
        <p:nvSpPr>
          <p:cNvPr id="97" name="TextBox 99">
            <a:extLst>
              <a:ext uri="{FF2B5EF4-FFF2-40B4-BE49-F238E27FC236}">
                <a16:creationId xmlns:a16="http://schemas.microsoft.com/office/drawing/2014/main" id="{0C0A852E-2033-42B4-80C0-999702C64BF9}"/>
              </a:ext>
            </a:extLst>
          </p:cNvPr>
          <p:cNvSpPr txBox="1"/>
          <p:nvPr/>
        </p:nvSpPr>
        <p:spPr>
          <a:xfrm>
            <a:off x="2057964" y="3213555"/>
            <a:ext cx="3030582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أختار الإجابة الصحيحة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63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9441">
        <p15:prstTrans prst="pageCurlDouble" invX="1"/>
      </p:transition>
    </mc:Choice>
    <mc:Fallback xmlns="">
      <p:transition spd="slow" advTm="9441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798679D-1AEB-4D3D-9FCE-6E313E4D11B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16311" y="142233"/>
            <a:ext cx="2133600" cy="2143125"/>
          </a:xfrm>
          <a:prstGeom prst="rect">
            <a:avLst/>
          </a:prstGeom>
        </p:spPr>
      </p:pic>
      <p:sp>
        <p:nvSpPr>
          <p:cNvPr id="5" name="ANSWER A"/>
          <p:cNvSpPr/>
          <p:nvPr/>
        </p:nvSpPr>
        <p:spPr>
          <a:xfrm>
            <a:off x="7902750" y="4975873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تُغطِّينا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6" name="ANSWER B"/>
          <p:cNvSpPr/>
          <p:nvPr/>
        </p:nvSpPr>
        <p:spPr>
          <a:xfrm>
            <a:off x="8016550" y="3107944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تَغْرُبُ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7" name="ANSWER D"/>
          <p:cNvSpPr/>
          <p:nvPr/>
        </p:nvSpPr>
        <p:spPr>
          <a:xfrm>
            <a:off x="1527882" y="3261153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تعطينا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8" name="ANSWER C"/>
          <p:cNvSpPr/>
          <p:nvPr/>
        </p:nvSpPr>
        <p:spPr>
          <a:xfrm>
            <a:off x="1527882" y="5130355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تَذْهَبُ عَنَّا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10" name="QUESTION">
            <a:extLst>
              <a:ext uri="{FF2B5EF4-FFF2-40B4-BE49-F238E27FC236}">
                <a16:creationId xmlns:a16="http://schemas.microsoft.com/office/drawing/2014/main" id="{D5D413E4-BFEF-4F29-928F-A6C4163B9E6E}"/>
              </a:ext>
            </a:extLst>
          </p:cNvPr>
          <p:cNvSpPr/>
          <p:nvPr/>
        </p:nvSpPr>
        <p:spPr>
          <a:xfrm>
            <a:off x="1431856" y="1587744"/>
            <a:ext cx="7913512" cy="122349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000" b="1" dirty="0">
                <a:solidFill>
                  <a:schemeClr val="bg1"/>
                </a:solidFill>
              </a:rPr>
              <a:t>كانَتْ أَشِعَّةُ الشَّمْسِ تَغْمُرُنا...كلمة </a:t>
            </a:r>
            <a:r>
              <a:rPr lang="ar-OM" sz="4000" b="1" dirty="0">
                <a:solidFill>
                  <a:schemeClr val="bg1"/>
                </a:solidFill>
                <a:highlight>
                  <a:srgbClr val="FFFF00"/>
                </a:highlight>
              </a:rPr>
              <a:t>تَغْمُرُنا</a:t>
            </a:r>
            <a:r>
              <a:rPr lang="ar-OM" sz="4000" b="1" dirty="0">
                <a:solidFill>
                  <a:schemeClr val="bg1"/>
                </a:solidFill>
              </a:rPr>
              <a:t> تعني:</a:t>
            </a:r>
            <a:endParaRPr lang="en-US" sz="4000" b="1" dirty="0">
              <a:solidFill>
                <a:schemeClr val="bg1"/>
              </a:solidFill>
            </a:endParaRPr>
          </a:p>
        </p:txBody>
      </p:sp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0C0D8009-5301-4922-B946-CC2E69596C22}"/>
              </a:ext>
            </a:extLst>
          </p:cNvPr>
          <p:cNvCxnSpPr>
            <a:cxnSpLocks/>
          </p:cNvCxnSpPr>
          <p:nvPr/>
        </p:nvCxnSpPr>
        <p:spPr>
          <a:xfrm flipH="1">
            <a:off x="8935656" y="6123008"/>
            <a:ext cx="1504709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17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92"/>
    </mc:Choice>
    <mc:Fallback xmlns="">
      <p:transition spd="slow" advTm="274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</p:bldLst>
  </p:timing>
  <p:extLst mod="1">
    <p:ext uri="{E180D4A7-C9FB-4DFB-919C-405C955672EB}">
      <p14:showEvtLst xmlns:p14="http://schemas.microsoft.com/office/powerpoint/2010/main">
        <p14:triggerEvt type="onClick" time="23134" objId="8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186A4EDA-8D68-4537-9C9A-6943E66F9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2226" y="0"/>
            <a:ext cx="6191250" cy="3990975"/>
          </a:xfrm>
          <a:prstGeom prst="rect">
            <a:avLst/>
          </a:prstGeom>
        </p:spPr>
      </p:pic>
      <p:sp>
        <p:nvSpPr>
          <p:cNvPr id="5" name="ANSWER A"/>
          <p:cNvSpPr/>
          <p:nvPr/>
        </p:nvSpPr>
        <p:spPr>
          <a:xfrm>
            <a:off x="1527882" y="3415287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ar-OM" sz="4400" b="1" dirty="0">
                <a:solidFill>
                  <a:srgbClr val="002060"/>
                </a:solidFill>
              </a:rPr>
              <a:t>تحمينا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6" name="ANSWER B"/>
          <p:cNvSpPr/>
          <p:nvPr/>
        </p:nvSpPr>
        <p:spPr>
          <a:xfrm>
            <a:off x="1527882" y="5182209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ar-OM" sz="4400" b="1" dirty="0">
                <a:solidFill>
                  <a:srgbClr val="002060"/>
                </a:solidFill>
              </a:rPr>
              <a:t>تقترب منا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7" name="ANSWER D"/>
          <p:cNvSpPr/>
          <p:nvPr/>
        </p:nvSpPr>
        <p:spPr>
          <a:xfrm>
            <a:off x="8016550" y="5142899"/>
            <a:ext cx="2741234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ar-OM" sz="4400" b="1" dirty="0">
                <a:solidFill>
                  <a:srgbClr val="002060"/>
                </a:solidFill>
              </a:rPr>
              <a:t>تبتعد عنا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8" name="ANSWER C"/>
          <p:cNvSpPr/>
          <p:nvPr/>
        </p:nvSpPr>
        <p:spPr>
          <a:xfrm>
            <a:off x="7944549" y="3415287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ar-OM" sz="4400" b="1" dirty="0">
                <a:solidFill>
                  <a:srgbClr val="002060"/>
                </a:solidFill>
              </a:rPr>
              <a:t>تحيط بنا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11" name="QUESTION">
            <a:extLst>
              <a:ext uri="{FF2B5EF4-FFF2-40B4-BE49-F238E27FC236}">
                <a16:creationId xmlns:a16="http://schemas.microsoft.com/office/drawing/2014/main" id="{F9B1BB0D-5FAA-4CF6-98D7-969F575F81F4}"/>
              </a:ext>
            </a:extLst>
          </p:cNvPr>
          <p:cNvSpPr/>
          <p:nvPr/>
        </p:nvSpPr>
        <p:spPr>
          <a:xfrm>
            <a:off x="3525945" y="2133602"/>
            <a:ext cx="5305778" cy="140077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000" b="1" dirty="0">
                <a:solidFill>
                  <a:schemeClr val="bg1"/>
                </a:solidFill>
                <a:highlight>
                  <a:srgbClr val="FFFF00"/>
                </a:highlight>
              </a:rPr>
              <a:t>الجبال تُطَوِّقُنا</a:t>
            </a:r>
            <a:r>
              <a:rPr lang="ar-OM" sz="4000" b="1" dirty="0">
                <a:solidFill>
                  <a:schemeClr val="bg1"/>
                </a:solidFill>
              </a:rPr>
              <a:t> ... تعني:</a:t>
            </a:r>
            <a:endParaRPr lang="en-US" sz="4000" b="1" dirty="0">
              <a:solidFill>
                <a:schemeClr val="bg1"/>
              </a:solidFill>
            </a:endParaRPr>
          </a:p>
        </p:txBody>
      </p:sp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31169946-03E2-4AA2-90B2-D11ED9DDDC7E}"/>
              </a:ext>
            </a:extLst>
          </p:cNvPr>
          <p:cNvCxnSpPr/>
          <p:nvPr/>
        </p:nvCxnSpPr>
        <p:spPr>
          <a:xfrm flipH="1">
            <a:off x="8611564" y="4606723"/>
            <a:ext cx="150470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04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46"/>
    </mc:Choice>
    <mc:Fallback xmlns="">
      <p:transition spd="slow" advTm="19746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triggerEvt type="onClick" time="15775" objId="8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F01FF587-2409-4756-946E-6597B74DD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6089" y="203200"/>
            <a:ext cx="6423378" cy="2599972"/>
          </a:xfrm>
          <a:prstGeom prst="rect">
            <a:avLst/>
          </a:prstGeom>
        </p:spPr>
      </p:pic>
      <p:sp>
        <p:nvSpPr>
          <p:cNvPr id="5" name="ANSWER A"/>
          <p:cNvSpPr/>
          <p:nvPr/>
        </p:nvSpPr>
        <p:spPr>
          <a:xfrm>
            <a:off x="7944549" y="3112791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لينة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6" name="ANSWER B"/>
          <p:cNvSpPr/>
          <p:nvPr/>
        </p:nvSpPr>
        <p:spPr>
          <a:xfrm>
            <a:off x="1527882" y="4986509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ar-OM" sz="4400" b="1" dirty="0">
                <a:solidFill>
                  <a:srgbClr val="002060"/>
                </a:solidFill>
              </a:rPr>
              <a:t>متمزقة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7" name="ANSWER D"/>
          <p:cNvSpPr/>
          <p:nvPr/>
        </p:nvSpPr>
        <p:spPr>
          <a:xfrm>
            <a:off x="8016550" y="4986509"/>
            <a:ext cx="2741234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ar-OM" sz="4400" b="1" dirty="0">
                <a:solidFill>
                  <a:srgbClr val="002060"/>
                </a:solidFill>
              </a:rPr>
              <a:t>ضعيفة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8" name="ANSWER C"/>
          <p:cNvSpPr/>
          <p:nvPr/>
        </p:nvSpPr>
        <p:spPr>
          <a:xfrm>
            <a:off x="1527882" y="3174501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ar-OM" sz="4400" b="1" dirty="0">
                <a:solidFill>
                  <a:srgbClr val="002060"/>
                </a:solidFill>
              </a:rPr>
              <a:t>قوية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12" name="QUESTION">
            <a:extLst>
              <a:ext uri="{FF2B5EF4-FFF2-40B4-BE49-F238E27FC236}">
                <a16:creationId xmlns:a16="http://schemas.microsoft.com/office/drawing/2014/main" id="{C9AB2067-1E70-44EE-8DD4-70C0175568DF}"/>
              </a:ext>
            </a:extLst>
          </p:cNvPr>
          <p:cNvSpPr/>
          <p:nvPr/>
        </p:nvSpPr>
        <p:spPr>
          <a:xfrm>
            <a:off x="3052354" y="1451416"/>
            <a:ext cx="6087292" cy="12234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000" b="1" dirty="0">
                <a:solidFill>
                  <a:schemeClr val="bg1"/>
                </a:solidFill>
              </a:rPr>
              <a:t>جبال صلدة...  </a:t>
            </a:r>
            <a:r>
              <a:rPr lang="ar-OM" sz="4000" b="1" dirty="0">
                <a:solidFill>
                  <a:schemeClr val="bg1"/>
                </a:solidFill>
                <a:highlight>
                  <a:srgbClr val="FFFF00"/>
                </a:highlight>
              </a:rPr>
              <a:t>صلدة</a:t>
            </a:r>
            <a:r>
              <a:rPr lang="ar-OM" sz="4000" b="1" dirty="0">
                <a:solidFill>
                  <a:schemeClr val="bg1"/>
                </a:solidFill>
              </a:rPr>
              <a:t> تعني:</a:t>
            </a:r>
            <a:endParaRPr lang="en-US" sz="4000" b="1" dirty="0">
              <a:solidFill>
                <a:schemeClr val="bg1"/>
              </a:solidFill>
            </a:endParaRPr>
          </a:p>
        </p:txBody>
      </p:sp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73BE9209-DA0F-4D20-8265-33812D2E6351}"/>
              </a:ext>
            </a:extLst>
          </p:cNvPr>
          <p:cNvCxnSpPr/>
          <p:nvPr/>
        </p:nvCxnSpPr>
        <p:spPr>
          <a:xfrm flipH="1">
            <a:off x="1828800" y="4267200"/>
            <a:ext cx="155786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29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QUESTION">
            <a:extLst>
              <a:ext uri="{FF2B5EF4-FFF2-40B4-BE49-F238E27FC236}">
                <a16:creationId xmlns:a16="http://schemas.microsoft.com/office/drawing/2014/main" id="{D5D413E4-BFEF-4F29-928F-A6C4163B9E6E}"/>
              </a:ext>
            </a:extLst>
          </p:cNvPr>
          <p:cNvSpPr/>
          <p:nvPr/>
        </p:nvSpPr>
        <p:spPr>
          <a:xfrm>
            <a:off x="1668923" y="1577108"/>
            <a:ext cx="7913512" cy="122349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600" b="1" dirty="0">
                <a:solidFill>
                  <a:schemeClr val="bg1"/>
                </a:solidFill>
              </a:rPr>
              <a:t>تتراءى لأعيينا...كلمة </a:t>
            </a:r>
            <a:r>
              <a:rPr lang="ar-OM" sz="3600" b="1" dirty="0">
                <a:solidFill>
                  <a:schemeClr val="bg1"/>
                </a:solidFill>
                <a:highlight>
                  <a:srgbClr val="FFFF00"/>
                </a:highlight>
              </a:rPr>
              <a:t>تتراءى</a:t>
            </a:r>
            <a:r>
              <a:rPr lang="ar-OM" sz="3600" b="1" dirty="0">
                <a:solidFill>
                  <a:schemeClr val="bg1"/>
                </a:solidFill>
              </a:rPr>
              <a:t> تعني: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73D279B1-5D63-4B8C-89AE-96D156626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99" y="506033"/>
            <a:ext cx="2609565" cy="2486860"/>
          </a:xfrm>
          <a:prstGeom prst="rect">
            <a:avLst/>
          </a:prstGeom>
        </p:spPr>
      </p:pic>
      <p:sp>
        <p:nvSpPr>
          <p:cNvPr id="5" name="ANSWER A"/>
          <p:cNvSpPr/>
          <p:nvPr/>
        </p:nvSpPr>
        <p:spPr>
          <a:xfrm>
            <a:off x="1527882" y="3185185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تسير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6" name="ANSWER B"/>
          <p:cNvSpPr/>
          <p:nvPr/>
        </p:nvSpPr>
        <p:spPr>
          <a:xfrm>
            <a:off x="8016550" y="3107944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تختفي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7" name="ANSWER D"/>
          <p:cNvSpPr/>
          <p:nvPr/>
        </p:nvSpPr>
        <p:spPr>
          <a:xfrm>
            <a:off x="1527882" y="5066112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تعطي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8" name="ANSWER C"/>
          <p:cNvSpPr/>
          <p:nvPr/>
        </p:nvSpPr>
        <p:spPr>
          <a:xfrm>
            <a:off x="8016550" y="5043484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تظهر</a:t>
            </a:r>
            <a:endParaRPr lang="en-US" sz="4400" b="1" dirty="0">
              <a:solidFill>
                <a:srgbClr val="002060"/>
              </a:solidFill>
            </a:endParaRPr>
          </a:p>
        </p:txBody>
      </p:sp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4276C98A-E77E-454C-A7EE-353D0B0F1601}"/>
              </a:ext>
            </a:extLst>
          </p:cNvPr>
          <p:cNvCxnSpPr/>
          <p:nvPr/>
        </p:nvCxnSpPr>
        <p:spPr>
          <a:xfrm flipH="1">
            <a:off x="8805333" y="6220178"/>
            <a:ext cx="156915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82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ED323C6-47C3-4F23-B0BE-E91C6B9533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2668" y="462844"/>
            <a:ext cx="8895116" cy="2370933"/>
          </a:xfrm>
          <a:prstGeom prst="rect">
            <a:avLst/>
          </a:prstGeom>
        </p:spPr>
      </p:pic>
      <p:sp>
        <p:nvSpPr>
          <p:cNvPr id="5" name="ANSWER A"/>
          <p:cNvSpPr/>
          <p:nvPr/>
        </p:nvSpPr>
        <p:spPr>
          <a:xfrm>
            <a:off x="1527882" y="3185185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ar-OM" sz="4400" b="1" dirty="0">
                <a:solidFill>
                  <a:srgbClr val="002060"/>
                </a:solidFill>
              </a:rPr>
              <a:t>المتوسط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6" name="ANSWER B"/>
          <p:cNvSpPr/>
          <p:nvPr/>
        </p:nvSpPr>
        <p:spPr>
          <a:xfrm>
            <a:off x="1527882" y="4986509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ar-OM" sz="4400" b="1" dirty="0">
                <a:solidFill>
                  <a:srgbClr val="002060"/>
                </a:solidFill>
              </a:rPr>
              <a:t>القليل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7" name="ANSWER D"/>
          <p:cNvSpPr/>
          <p:nvPr/>
        </p:nvSpPr>
        <p:spPr>
          <a:xfrm>
            <a:off x="8016550" y="4986509"/>
            <a:ext cx="2741234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الصغير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8" name="ANSWER C"/>
          <p:cNvSpPr/>
          <p:nvPr/>
        </p:nvSpPr>
        <p:spPr>
          <a:xfrm>
            <a:off x="7872548" y="3145875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الكثير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11" name="QUESTION">
            <a:extLst>
              <a:ext uri="{FF2B5EF4-FFF2-40B4-BE49-F238E27FC236}">
                <a16:creationId xmlns:a16="http://schemas.microsoft.com/office/drawing/2014/main" id="{F9B1BB0D-5FAA-4CF6-98D7-969F575F81F4}"/>
              </a:ext>
            </a:extLst>
          </p:cNvPr>
          <p:cNvSpPr/>
          <p:nvPr/>
        </p:nvSpPr>
        <p:spPr>
          <a:xfrm>
            <a:off x="2233749" y="1610284"/>
            <a:ext cx="8268789" cy="122349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تحت ظلها الوارف.. كلمة</a:t>
            </a:r>
            <a:r>
              <a:rPr lang="ar-OM" sz="4000" b="1" dirty="0">
                <a:solidFill>
                  <a:schemeClr val="bg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 الوارف  </a:t>
            </a:r>
            <a:r>
              <a:rPr lang="ar-OM" sz="4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تعني :</a:t>
            </a:r>
            <a:endParaRPr lang="en-US" sz="4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FDE2A3E3-67BF-4B96-B616-6B6449C41D9F}"/>
              </a:ext>
            </a:extLst>
          </p:cNvPr>
          <p:cNvCxnSpPr/>
          <p:nvPr/>
        </p:nvCxnSpPr>
        <p:spPr>
          <a:xfrm flipH="1">
            <a:off x="8726311" y="4301067"/>
            <a:ext cx="1580445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61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662A2EA-E320-484B-A36C-3B94B3D064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44" y="632178"/>
            <a:ext cx="9681780" cy="2239827"/>
          </a:xfrm>
          <a:prstGeom prst="rect">
            <a:avLst/>
          </a:prstGeom>
        </p:spPr>
      </p:pic>
      <p:sp>
        <p:nvSpPr>
          <p:cNvPr id="5" name="ANSWER A"/>
          <p:cNvSpPr/>
          <p:nvPr/>
        </p:nvSpPr>
        <p:spPr>
          <a:xfrm>
            <a:off x="7944549" y="3112791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تعمقوا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6" name="ANSWER B"/>
          <p:cNvSpPr/>
          <p:nvPr/>
        </p:nvSpPr>
        <p:spPr>
          <a:xfrm>
            <a:off x="1527882" y="4986509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ar-OM" sz="4400" b="1" dirty="0">
                <a:solidFill>
                  <a:srgbClr val="002060"/>
                </a:solidFill>
              </a:rPr>
              <a:t>ساروا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7" name="ANSWER D"/>
          <p:cNvSpPr/>
          <p:nvPr/>
        </p:nvSpPr>
        <p:spPr>
          <a:xfrm>
            <a:off x="8016550" y="4986509"/>
            <a:ext cx="2741234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ar-OM" sz="4400" b="1" dirty="0">
                <a:solidFill>
                  <a:srgbClr val="002060"/>
                </a:solidFill>
              </a:rPr>
              <a:t>أتوا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8" name="ANSWER C"/>
          <p:cNvSpPr/>
          <p:nvPr/>
        </p:nvSpPr>
        <p:spPr>
          <a:xfrm>
            <a:off x="1527882" y="3174501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ar-OM" sz="4400" b="1" dirty="0">
                <a:solidFill>
                  <a:srgbClr val="002060"/>
                </a:solidFill>
              </a:rPr>
              <a:t>نزلوا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12" name="QUESTION">
            <a:extLst>
              <a:ext uri="{FF2B5EF4-FFF2-40B4-BE49-F238E27FC236}">
                <a16:creationId xmlns:a16="http://schemas.microsoft.com/office/drawing/2014/main" id="{C9AB2067-1E70-44EE-8DD4-70C0175568DF}"/>
              </a:ext>
            </a:extLst>
          </p:cNvPr>
          <p:cNvSpPr/>
          <p:nvPr/>
        </p:nvSpPr>
        <p:spPr>
          <a:xfrm>
            <a:off x="666044" y="1535290"/>
            <a:ext cx="9681780" cy="133671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000" b="1" dirty="0">
                <a:solidFill>
                  <a:schemeClr val="bg1"/>
                </a:solidFill>
              </a:rPr>
              <a:t>توغلوا بعيدا ... كلمة </a:t>
            </a:r>
            <a:r>
              <a:rPr lang="ar-OM" sz="4000" b="1" dirty="0">
                <a:solidFill>
                  <a:schemeClr val="bg1"/>
                </a:solidFill>
                <a:highlight>
                  <a:srgbClr val="FFFF00"/>
                </a:highlight>
              </a:rPr>
              <a:t>توغلوا</a:t>
            </a:r>
            <a:r>
              <a:rPr lang="ar-OM" sz="4000" b="1" dirty="0">
                <a:solidFill>
                  <a:schemeClr val="bg1"/>
                </a:solidFill>
              </a:rPr>
              <a:t> تعني:</a:t>
            </a:r>
            <a:endParaRPr lang="en-US" sz="4000" b="1" dirty="0">
              <a:solidFill>
                <a:schemeClr val="bg1"/>
              </a:solidFill>
            </a:endParaRPr>
          </a:p>
        </p:txBody>
      </p:sp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17F71273-2DA7-4B55-9424-AE7AF78B813C}"/>
              </a:ext>
            </a:extLst>
          </p:cNvPr>
          <p:cNvCxnSpPr/>
          <p:nvPr/>
        </p:nvCxnSpPr>
        <p:spPr>
          <a:xfrm flipH="1">
            <a:off x="8918222" y="4323644"/>
            <a:ext cx="142960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05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SWER A"/>
          <p:cNvSpPr/>
          <p:nvPr/>
        </p:nvSpPr>
        <p:spPr>
          <a:xfrm>
            <a:off x="7778882" y="3145875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متفرقة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6" name="ANSWER B"/>
          <p:cNvSpPr/>
          <p:nvPr/>
        </p:nvSpPr>
        <p:spPr>
          <a:xfrm>
            <a:off x="1527882" y="4986509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مزينة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7" name="ANSWER D"/>
          <p:cNvSpPr/>
          <p:nvPr/>
        </p:nvSpPr>
        <p:spPr>
          <a:xfrm>
            <a:off x="7922884" y="4986509"/>
            <a:ext cx="2741234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متمزقة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8" name="ANSWER C"/>
          <p:cNvSpPr/>
          <p:nvPr/>
        </p:nvSpPr>
        <p:spPr>
          <a:xfrm>
            <a:off x="1527882" y="3207988"/>
            <a:ext cx="2885236" cy="15712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4400" b="1" dirty="0">
                <a:solidFill>
                  <a:srgbClr val="002060"/>
                </a:solidFill>
              </a:rPr>
              <a:t>مغطاة</a:t>
            </a:r>
            <a:endParaRPr lang="en-US" sz="4400" b="1" dirty="0">
              <a:solidFill>
                <a:srgbClr val="002060"/>
              </a:solidFill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9ADBACA9-F3A4-482E-B780-8DBDC82174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37"/>
          <a:stretch/>
        </p:blipFill>
        <p:spPr>
          <a:xfrm>
            <a:off x="4090055" y="218394"/>
            <a:ext cx="4011889" cy="2615383"/>
          </a:xfrm>
          <a:prstGeom prst="rect">
            <a:avLst/>
          </a:prstGeom>
        </p:spPr>
      </p:pic>
      <p:sp>
        <p:nvSpPr>
          <p:cNvPr id="11" name="QUESTION">
            <a:extLst>
              <a:ext uri="{FF2B5EF4-FFF2-40B4-BE49-F238E27FC236}">
                <a16:creationId xmlns:a16="http://schemas.microsoft.com/office/drawing/2014/main" id="{F9B1BB0D-5FAA-4CF6-98D7-969F575F81F4}"/>
              </a:ext>
            </a:extLst>
          </p:cNvPr>
          <p:cNvSpPr/>
          <p:nvPr/>
        </p:nvSpPr>
        <p:spPr>
          <a:xfrm>
            <a:off x="2220687" y="1652970"/>
            <a:ext cx="8268789" cy="122349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OM" sz="36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مكتسية بأشجار النخيل ... كلمة </a:t>
            </a:r>
            <a:r>
              <a:rPr lang="ar-OM" sz="3600" b="1" dirty="0" err="1">
                <a:solidFill>
                  <a:schemeClr val="bg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مكتسية</a:t>
            </a:r>
            <a:r>
              <a:rPr lang="ar-OM" sz="36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تعني</a:t>
            </a:r>
            <a:r>
              <a:rPr lang="ar-OM" sz="36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:</a:t>
            </a:r>
            <a:endParaRPr lang="en-US" sz="36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3" name="رابط مستقيم 2">
            <a:extLst>
              <a:ext uri="{FF2B5EF4-FFF2-40B4-BE49-F238E27FC236}">
                <a16:creationId xmlns:a16="http://schemas.microsoft.com/office/drawing/2014/main" id="{C758DD7B-0A62-476A-A16E-3579A05879D8}"/>
              </a:ext>
            </a:extLst>
          </p:cNvPr>
          <p:cNvCxnSpPr/>
          <p:nvPr/>
        </p:nvCxnSpPr>
        <p:spPr>
          <a:xfrm flipH="1">
            <a:off x="2065867" y="4402667"/>
            <a:ext cx="187395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55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CC82CD35-58F2-400E-834A-4D9ECAE9E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96" y="175970"/>
            <a:ext cx="12053104" cy="6682029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922D07C9-2391-4321-8CBE-D2CCD04F5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294" y="4530014"/>
            <a:ext cx="5773412" cy="177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0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87B9D195-6926-4AF4-B68F-11985226C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44" y="112889"/>
            <a:ext cx="12033955" cy="6745111"/>
          </a:xfrm>
          <a:prstGeom prst="rect">
            <a:avLst/>
          </a:prstGeom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id="{412EB2B7-73ED-44EA-9BFA-312A1C9DB3A7}"/>
              </a:ext>
            </a:extLst>
          </p:cNvPr>
          <p:cNvSpPr/>
          <p:nvPr/>
        </p:nvSpPr>
        <p:spPr>
          <a:xfrm>
            <a:off x="3115734" y="2393246"/>
            <a:ext cx="6479822" cy="733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>
                <a:ln w="38100">
                  <a:solidFill>
                    <a:schemeClr val="tx1"/>
                  </a:solidFill>
                </a:ln>
              </a:rPr>
              <a:t>1-من </a:t>
            </a:r>
            <a:r>
              <a:rPr lang="ar-OM" sz="4400" dirty="0"/>
              <a:t>أين بدأت المغامرة </a:t>
            </a:r>
            <a:r>
              <a:rPr lang="ar-OM" dirty="0"/>
              <a:t>؟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6DCCD37F-CB61-4BE0-BEFF-72510858FFBB}"/>
              </a:ext>
            </a:extLst>
          </p:cNvPr>
          <p:cNvSpPr/>
          <p:nvPr/>
        </p:nvSpPr>
        <p:spPr>
          <a:xfrm>
            <a:off x="3115734" y="3187891"/>
            <a:ext cx="6479822" cy="103011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200" dirty="0"/>
              <a:t>2-لماذا كان المغامرون يسابقون الوقت للوصول إلى القرية </a:t>
            </a:r>
            <a:r>
              <a:rPr lang="ar-OM" dirty="0"/>
              <a:t>؟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CF164B6E-7117-49EA-89D8-A869BBF07C33}"/>
              </a:ext>
            </a:extLst>
          </p:cNvPr>
          <p:cNvSpPr/>
          <p:nvPr/>
        </p:nvSpPr>
        <p:spPr>
          <a:xfrm>
            <a:off x="3115734" y="4278871"/>
            <a:ext cx="6479822" cy="11234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dirty="0"/>
              <a:t>3-علل / كانت خطوات المغامرين إلى القرية ثقيلة ؟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4F49F98-FAF8-4544-952E-F164A63E6298}"/>
              </a:ext>
            </a:extLst>
          </p:cNvPr>
          <p:cNvSpPr txBox="1"/>
          <p:nvPr/>
        </p:nvSpPr>
        <p:spPr>
          <a:xfrm>
            <a:off x="3115734" y="5524015"/>
            <a:ext cx="6479822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OM" sz="3200" dirty="0"/>
              <a:t>4-استخرج من الفقرة الأولى ما يدل على أن</a:t>
            </a:r>
          </a:p>
          <a:p>
            <a:pPr algn="r"/>
            <a:r>
              <a:rPr lang="ar-OM" sz="3200" dirty="0"/>
              <a:t>المغامرون كانوا يبتعدون عن نقطة البداية </a:t>
            </a:r>
            <a:r>
              <a:rPr lang="ar-OM" dirty="0"/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854809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A918EB9-5F4D-4826-A92C-F78401EFC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مخطط انسيابي: شريط مثقب 1">
            <a:extLst>
              <a:ext uri="{FF2B5EF4-FFF2-40B4-BE49-F238E27FC236}">
                <a16:creationId xmlns:a16="http://schemas.microsoft.com/office/drawing/2014/main" id="{61BE0EB0-0680-49F8-9B06-F61C5F9D7009}"/>
              </a:ext>
            </a:extLst>
          </p:cNvPr>
          <p:cNvSpPr/>
          <p:nvPr/>
        </p:nvSpPr>
        <p:spPr>
          <a:xfrm>
            <a:off x="6392090" y="455025"/>
            <a:ext cx="5312229" cy="2129246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600" dirty="0"/>
              <a:t>5- دلل من الفقرة الثانية على أن قرية الغمب تقع على البحر </a:t>
            </a:r>
            <a:r>
              <a:rPr lang="ar-OM" dirty="0"/>
              <a:t>؟</a:t>
            </a:r>
          </a:p>
        </p:txBody>
      </p:sp>
      <p:sp>
        <p:nvSpPr>
          <p:cNvPr id="4" name="مخطط انسيابي: شريط مثقب 3">
            <a:extLst>
              <a:ext uri="{FF2B5EF4-FFF2-40B4-BE49-F238E27FC236}">
                <a16:creationId xmlns:a16="http://schemas.microsoft.com/office/drawing/2014/main" id="{97E42FD1-38D7-469E-AEC9-FD6B643C16DD}"/>
              </a:ext>
            </a:extLst>
          </p:cNvPr>
          <p:cNvSpPr/>
          <p:nvPr/>
        </p:nvSpPr>
        <p:spPr>
          <a:xfrm>
            <a:off x="897523" y="504010"/>
            <a:ext cx="5120640" cy="2129246"/>
          </a:xfrm>
          <a:prstGeom prst="flowChartPunchedTap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4000" dirty="0"/>
              <a:t>6- ما الأدوات التي كان يحملها المغامرون معهم ؟</a:t>
            </a:r>
          </a:p>
        </p:txBody>
      </p:sp>
      <p:sp>
        <p:nvSpPr>
          <p:cNvPr id="5" name="مخطط انسيابي: شريط مثقب 4">
            <a:extLst>
              <a:ext uri="{FF2B5EF4-FFF2-40B4-BE49-F238E27FC236}">
                <a16:creationId xmlns:a16="http://schemas.microsoft.com/office/drawing/2014/main" id="{640EFABB-4835-4EDD-B903-584CF7519135}"/>
              </a:ext>
            </a:extLst>
          </p:cNvPr>
          <p:cNvSpPr/>
          <p:nvPr/>
        </p:nvSpPr>
        <p:spPr>
          <a:xfrm>
            <a:off x="783771" y="2633256"/>
            <a:ext cx="5700302" cy="2129246"/>
          </a:xfrm>
          <a:prstGeom prst="flowChartPunchedTap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/>
              <a:t>7- لماذا  أنفصل بعض المغامرون عن الباقين ؟ ماذا حدث لهم ؟لو كنت مكانهم هل ستفعل مثلهم ؟ ولماذا ؟ </a:t>
            </a:r>
          </a:p>
        </p:txBody>
      </p:sp>
      <p:sp>
        <p:nvSpPr>
          <p:cNvPr id="6" name="مخطط انسيابي: شريط مثقب 5">
            <a:extLst>
              <a:ext uri="{FF2B5EF4-FFF2-40B4-BE49-F238E27FC236}">
                <a16:creationId xmlns:a16="http://schemas.microsoft.com/office/drawing/2014/main" id="{B6729836-6C47-46EC-9C8A-563F8517D1D7}"/>
              </a:ext>
            </a:extLst>
          </p:cNvPr>
          <p:cNvSpPr/>
          <p:nvPr/>
        </p:nvSpPr>
        <p:spPr>
          <a:xfrm>
            <a:off x="6858000" y="2633256"/>
            <a:ext cx="4550229" cy="212924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/>
              <a:t>8-متى وصل المغامرون إلى قرية الغمب ؟ وما المسافة التي قطعوها </a:t>
            </a:r>
            <a:r>
              <a:rPr lang="ar-OM" dirty="0"/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39010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80F91AAB-9DA3-4E31-8FDF-4DB284B4E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C319A67A-D17E-428C-8DC0-E25EE924A240}"/>
              </a:ext>
            </a:extLst>
          </p:cNvPr>
          <p:cNvSpPr/>
          <p:nvPr/>
        </p:nvSpPr>
        <p:spPr>
          <a:xfrm>
            <a:off x="3082834" y="3429000"/>
            <a:ext cx="8294915" cy="3010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/>
              <a:t>9- صف كيف كان صباح الغمب كما رآه المغامرون ؟</a:t>
            </a:r>
          </a:p>
          <a:p>
            <a:pPr algn="ctr"/>
            <a:endParaRPr lang="ar-OM" sz="3600" dirty="0"/>
          </a:p>
          <a:p>
            <a:pPr algn="ctr"/>
            <a:r>
              <a:rPr lang="ar-OM" sz="3600" dirty="0"/>
              <a:t>10 – باعتقادك ما الصفات التي يجب أن يتميز به المغامر ؟</a:t>
            </a:r>
          </a:p>
        </p:txBody>
      </p:sp>
    </p:spTree>
    <p:extLst>
      <p:ext uri="{BB962C8B-B14F-4D97-AF65-F5344CB8AC3E}">
        <p14:creationId xmlns:p14="http://schemas.microsoft.com/office/powerpoint/2010/main" val="2136339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FF20582-9356-403E-AC3B-7207EB8E8A9D}"/>
              </a:ext>
            </a:extLst>
          </p:cNvPr>
          <p:cNvSpPr/>
          <p:nvPr/>
        </p:nvSpPr>
        <p:spPr>
          <a:xfrm>
            <a:off x="185530" y="369276"/>
            <a:ext cx="5884308" cy="6362827"/>
          </a:xfrm>
          <a:prstGeom prst="roundRect">
            <a:avLst>
              <a:gd name="adj" fmla="val 3717"/>
            </a:avLst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652268E-718D-4BFE-9A67-FF1370DD7C6E}"/>
              </a:ext>
            </a:extLst>
          </p:cNvPr>
          <p:cNvSpPr/>
          <p:nvPr/>
        </p:nvSpPr>
        <p:spPr>
          <a:xfrm>
            <a:off x="6150742" y="369275"/>
            <a:ext cx="6041257" cy="6362828"/>
          </a:xfrm>
          <a:prstGeom prst="roundRect">
            <a:avLst>
              <a:gd name="adj" fmla="val 3717"/>
            </a:avLst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6C398583-4361-40AC-A09A-C9F798109225}"/>
              </a:ext>
            </a:extLst>
          </p:cNvPr>
          <p:cNvSpPr/>
          <p:nvPr/>
        </p:nvSpPr>
        <p:spPr>
          <a:xfrm>
            <a:off x="6978221" y="-132700"/>
            <a:ext cx="875174" cy="821306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69D893E9-4F04-47E6-9046-40F72AFF63A0}"/>
              </a:ext>
            </a:extLst>
          </p:cNvPr>
          <p:cNvSpPr/>
          <p:nvPr/>
        </p:nvSpPr>
        <p:spPr>
          <a:xfrm>
            <a:off x="9015931" y="164624"/>
            <a:ext cx="875174" cy="821306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FA0571C9-BF2B-42C9-8971-3F216CBC909B}"/>
              </a:ext>
            </a:extLst>
          </p:cNvPr>
          <p:cNvSpPr/>
          <p:nvPr/>
        </p:nvSpPr>
        <p:spPr>
          <a:xfrm>
            <a:off x="9967834" y="164624"/>
            <a:ext cx="875174" cy="821306"/>
          </a:xfrm>
          <a:prstGeom prst="roundRect">
            <a:avLst>
              <a:gd name="adj" fmla="val 0"/>
            </a:avLst>
          </a:prstGeom>
          <a:solidFill>
            <a:srgbClr val="92D05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BC5769FB-F3CE-4465-BBB2-88BB340C541B}"/>
              </a:ext>
            </a:extLst>
          </p:cNvPr>
          <p:cNvSpPr/>
          <p:nvPr/>
        </p:nvSpPr>
        <p:spPr>
          <a:xfrm>
            <a:off x="10910381" y="148688"/>
            <a:ext cx="875174" cy="821306"/>
          </a:xfrm>
          <a:prstGeom prst="roundRect">
            <a:avLst>
              <a:gd name="adj" fmla="val 0"/>
            </a:avLst>
          </a:prstGeom>
          <a:solidFill>
            <a:srgbClr val="7030A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B75E15-0323-4DBC-B855-730B90567A4E}"/>
              </a:ext>
            </a:extLst>
          </p:cNvPr>
          <p:cNvSpPr/>
          <p:nvPr/>
        </p:nvSpPr>
        <p:spPr>
          <a:xfrm>
            <a:off x="204756" y="511609"/>
            <a:ext cx="5678401" cy="5936274"/>
          </a:xfrm>
          <a:prstGeom prst="roundRect">
            <a:avLst>
              <a:gd name="adj" fmla="val 0"/>
            </a:avLst>
          </a:prstGeom>
          <a:solidFill>
            <a:srgbClr val="EEEEEE"/>
          </a:solidFill>
          <a:ln>
            <a:solidFill>
              <a:srgbClr val="E5E5E5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743DF8A-DAC2-4228-99BE-F1397F1AA7D4}"/>
              </a:ext>
            </a:extLst>
          </p:cNvPr>
          <p:cNvSpPr/>
          <p:nvPr/>
        </p:nvSpPr>
        <p:spPr>
          <a:xfrm>
            <a:off x="6233032" y="429715"/>
            <a:ext cx="5773438" cy="5949524"/>
          </a:xfrm>
          <a:custGeom>
            <a:avLst/>
            <a:gdLst>
              <a:gd name="connsiteX0" fmla="*/ 0 w 4236721"/>
              <a:gd name="connsiteY0" fmla="*/ 0 h 5753100"/>
              <a:gd name="connsiteX1" fmla="*/ 410225 w 4236721"/>
              <a:gd name="connsiteY1" fmla="*/ 0 h 5753100"/>
              <a:gd name="connsiteX2" fmla="*/ 410225 w 4236721"/>
              <a:gd name="connsiteY2" fmla="*/ 110300 h 5753100"/>
              <a:gd name="connsiteX3" fmla="*/ 1285399 w 4236721"/>
              <a:gd name="connsiteY3" fmla="*/ 110300 h 5753100"/>
              <a:gd name="connsiteX4" fmla="*/ 1285399 w 4236721"/>
              <a:gd name="connsiteY4" fmla="*/ 0 h 5753100"/>
              <a:gd name="connsiteX5" fmla="*/ 4236721 w 4236721"/>
              <a:gd name="connsiteY5" fmla="*/ 0 h 5753100"/>
              <a:gd name="connsiteX6" fmla="*/ 4236721 w 4236721"/>
              <a:gd name="connsiteY6" fmla="*/ 5753100 h 5753100"/>
              <a:gd name="connsiteX7" fmla="*/ 0 w 4236721"/>
              <a:gd name="connsiteY7" fmla="*/ 5753100 h 575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36721" h="5753100">
                <a:moveTo>
                  <a:pt x="0" y="0"/>
                </a:moveTo>
                <a:lnTo>
                  <a:pt x="410225" y="0"/>
                </a:lnTo>
                <a:lnTo>
                  <a:pt x="410225" y="110300"/>
                </a:lnTo>
                <a:lnTo>
                  <a:pt x="1285399" y="110300"/>
                </a:lnTo>
                <a:lnTo>
                  <a:pt x="1285399" y="0"/>
                </a:lnTo>
                <a:lnTo>
                  <a:pt x="4236721" y="0"/>
                </a:lnTo>
                <a:lnTo>
                  <a:pt x="4236721" y="5753100"/>
                </a:lnTo>
                <a:lnTo>
                  <a:pt x="0" y="57531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74B43D8-5547-4107-943E-53E8A578E48D}"/>
              </a:ext>
            </a:extLst>
          </p:cNvPr>
          <p:cNvGrpSpPr/>
          <p:nvPr/>
        </p:nvGrpSpPr>
        <p:grpSpPr>
          <a:xfrm>
            <a:off x="5808660" y="870284"/>
            <a:ext cx="609520" cy="5094860"/>
            <a:chOff x="5808660" y="870284"/>
            <a:chExt cx="609520" cy="509486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F8171CB-A044-4495-9C76-499478646FEF}"/>
                </a:ext>
              </a:extLst>
            </p:cNvPr>
            <p:cNvGrpSpPr/>
            <p:nvPr/>
          </p:nvGrpSpPr>
          <p:grpSpPr>
            <a:xfrm>
              <a:off x="5808660" y="870284"/>
              <a:ext cx="609520" cy="152948"/>
              <a:chOff x="5793283" y="870284"/>
              <a:chExt cx="609520" cy="15294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7DF0C5A9-0DC1-4516-8BC0-7E3DF9F00088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3FDC497-BF16-422C-ADAA-066A7E3B2557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EAF95FA4-A24D-4477-B476-84A2665DF452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C372D790-4608-493F-A04D-0C087B41E625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A959B029-620C-4CDE-8638-6D84684FBD96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F14E29C-630A-4232-8E09-0DBABFF80ABA}"/>
                </a:ext>
              </a:extLst>
            </p:cNvPr>
            <p:cNvGrpSpPr/>
            <p:nvPr/>
          </p:nvGrpSpPr>
          <p:grpSpPr>
            <a:xfrm>
              <a:off x="5808660" y="1282110"/>
              <a:ext cx="609520" cy="152948"/>
              <a:chOff x="5793283" y="870284"/>
              <a:chExt cx="609520" cy="152948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7628AD56-8D1C-4180-BA85-433DB8766540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04157DEB-456F-4B39-83A6-02DE43735C08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5CA3EC80-9D6A-4AE9-B385-8132D1620259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6DAAF944-B5D9-4A71-9540-D57C4B9AEF45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614D89AC-CCF5-4341-8933-4B2E06304590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D58B6D0-6B61-461E-BA25-FBBC655FBEB3}"/>
                </a:ext>
              </a:extLst>
            </p:cNvPr>
            <p:cNvGrpSpPr/>
            <p:nvPr/>
          </p:nvGrpSpPr>
          <p:grpSpPr>
            <a:xfrm>
              <a:off x="5808660" y="1693936"/>
              <a:ext cx="609520" cy="152948"/>
              <a:chOff x="5793283" y="870284"/>
              <a:chExt cx="609520" cy="15294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295ADAFF-18D8-4B43-9C36-19A50D56EE75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D6C6296-1D19-4A39-BB0C-CEBDD153C2F8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837920B9-280D-4597-B5E3-C6FFF93B1B3D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D4C3A8BD-8F29-4D52-BC04-099056F7D95F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5B4A56B6-BD65-4447-BBD9-B1F64353FB72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5841E0D-EDF8-4E3B-995C-68F58552ADE9}"/>
                </a:ext>
              </a:extLst>
            </p:cNvPr>
            <p:cNvGrpSpPr/>
            <p:nvPr/>
          </p:nvGrpSpPr>
          <p:grpSpPr>
            <a:xfrm>
              <a:off x="5808660" y="2105762"/>
              <a:ext cx="609520" cy="152948"/>
              <a:chOff x="5793283" y="870284"/>
              <a:chExt cx="609520" cy="152948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34854B8-7296-4829-B85B-F53F2238D86A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8966C220-C5F4-438C-A568-4DFF77A1A9F6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A981A3C-1E00-40DD-959D-322947B3C924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31" name="Rectangle: Rounded Corners 30">
                  <a:extLst>
                    <a:ext uri="{FF2B5EF4-FFF2-40B4-BE49-F238E27FC236}">
                      <a16:creationId xmlns:a16="http://schemas.microsoft.com/office/drawing/2014/main" id="{26A9D1DD-5CA1-4258-82E1-C1D05F5C016E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id="{CC824339-8175-4CDD-B062-C59CDA488F5F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3D036D9-35A2-4DBD-8FB7-49826CD5CAA1}"/>
                </a:ext>
              </a:extLst>
            </p:cNvPr>
            <p:cNvGrpSpPr/>
            <p:nvPr/>
          </p:nvGrpSpPr>
          <p:grpSpPr>
            <a:xfrm>
              <a:off x="5808660" y="2517588"/>
              <a:ext cx="609520" cy="152948"/>
              <a:chOff x="5793283" y="870284"/>
              <a:chExt cx="609520" cy="152948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DBD9E21E-4429-4DE4-B8A7-759B97640C8A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B54C4596-7480-4B36-BD87-2CD6E584797B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4434BA4-43E0-4034-B389-EB4F0DB98A6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37" name="Rectangle: Rounded Corners 36">
                  <a:extLst>
                    <a:ext uri="{FF2B5EF4-FFF2-40B4-BE49-F238E27FC236}">
                      <a16:creationId xmlns:a16="http://schemas.microsoft.com/office/drawing/2014/main" id="{E9774A72-85C8-4CDB-B3E5-0E54B5A1DAF7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Rectangle: Rounded Corners 37">
                  <a:extLst>
                    <a:ext uri="{FF2B5EF4-FFF2-40B4-BE49-F238E27FC236}">
                      <a16:creationId xmlns:a16="http://schemas.microsoft.com/office/drawing/2014/main" id="{5D0C0C5E-4424-48F2-A04F-B1935D6D0179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6DBC52E-3D40-4F47-A88E-ABDE8735F041}"/>
                </a:ext>
              </a:extLst>
            </p:cNvPr>
            <p:cNvGrpSpPr/>
            <p:nvPr/>
          </p:nvGrpSpPr>
          <p:grpSpPr>
            <a:xfrm>
              <a:off x="5808660" y="2929414"/>
              <a:ext cx="609520" cy="152948"/>
              <a:chOff x="5793283" y="870284"/>
              <a:chExt cx="609520" cy="152948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BBFC164D-96C4-42FC-909C-70602EF33678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6CBC3157-546D-456E-8260-410D49DD8350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27510D3-FA5D-4282-89D1-99B376491071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791D557B-2993-438D-AB4A-052F3DE77AEA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2377357F-2328-4E28-B408-13A314AE183C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B3E074A-B590-47A2-9F0A-F526472DBD5F}"/>
                </a:ext>
              </a:extLst>
            </p:cNvPr>
            <p:cNvGrpSpPr/>
            <p:nvPr/>
          </p:nvGrpSpPr>
          <p:grpSpPr>
            <a:xfrm>
              <a:off x="5808660" y="3341240"/>
              <a:ext cx="609520" cy="152948"/>
              <a:chOff x="5793283" y="870284"/>
              <a:chExt cx="609520" cy="152948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1EED4FCA-ED65-47EF-B95B-F7BD379C52B0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3469BE45-1D99-4045-8590-947C88961794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5EF357D-0546-4342-BAE4-A3FBAB0D8D05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B2785B5F-F030-44F1-B898-BC19FB9C7EFF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0324873C-EEBE-4526-96CE-FACAE1D93CFC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B7D523D-A018-48B7-AE8A-B6BBE7A93C3E}"/>
                </a:ext>
              </a:extLst>
            </p:cNvPr>
            <p:cNvGrpSpPr/>
            <p:nvPr/>
          </p:nvGrpSpPr>
          <p:grpSpPr>
            <a:xfrm>
              <a:off x="5808660" y="3753066"/>
              <a:ext cx="609520" cy="152948"/>
              <a:chOff x="5793283" y="870284"/>
              <a:chExt cx="609520" cy="152948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40A302E5-52F4-4A96-9473-C772E7E56EFD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669B4864-1D1E-4FC9-B90D-48660779B8B5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52A3B7E-195F-4A7A-9E80-6807D8CC025A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9142197D-A0DA-43B4-BD3F-F6DA136B0647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Rectangle: Rounded Corners 55">
                  <a:extLst>
                    <a:ext uri="{FF2B5EF4-FFF2-40B4-BE49-F238E27FC236}">
                      <a16:creationId xmlns:a16="http://schemas.microsoft.com/office/drawing/2014/main" id="{3B2B0362-3892-482B-9625-D6C4699D15D1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2A74295-CCC3-4D70-8A78-2401856A8922}"/>
                </a:ext>
              </a:extLst>
            </p:cNvPr>
            <p:cNvGrpSpPr/>
            <p:nvPr/>
          </p:nvGrpSpPr>
          <p:grpSpPr>
            <a:xfrm>
              <a:off x="5808660" y="4164892"/>
              <a:ext cx="609520" cy="152948"/>
              <a:chOff x="5793283" y="870284"/>
              <a:chExt cx="609520" cy="152948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0634C38-0051-410B-838B-CC37C44925B3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C867F2E4-AB3A-4B90-85A0-957858DC78EB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35F9B2A9-B5F5-4EA1-A1BB-59BF8B497B9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406756C3-7525-41A1-A53D-A5CFED246631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Rectangle: Rounded Corners 61">
                  <a:extLst>
                    <a:ext uri="{FF2B5EF4-FFF2-40B4-BE49-F238E27FC236}">
                      <a16:creationId xmlns:a16="http://schemas.microsoft.com/office/drawing/2014/main" id="{19A8A866-3897-4640-B0E5-4012D125FA34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5FE29CE8-AD5E-4A3D-9564-B420FDDACA13}"/>
                </a:ext>
              </a:extLst>
            </p:cNvPr>
            <p:cNvGrpSpPr/>
            <p:nvPr/>
          </p:nvGrpSpPr>
          <p:grpSpPr>
            <a:xfrm>
              <a:off x="5808660" y="4576718"/>
              <a:ext cx="609520" cy="152948"/>
              <a:chOff x="5793283" y="870284"/>
              <a:chExt cx="609520" cy="152948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74587D69-4493-4824-BA9D-F2CA7423B52D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95C2E3D9-E977-4486-B030-6BA5A79C74CD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7A658B12-5215-421C-A89C-7425A7FA3C38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67" name="Rectangle: Rounded Corners 66">
                  <a:extLst>
                    <a:ext uri="{FF2B5EF4-FFF2-40B4-BE49-F238E27FC236}">
                      <a16:creationId xmlns:a16="http://schemas.microsoft.com/office/drawing/2014/main" id="{7D0770EB-2990-4E25-8524-589E5DAD57BC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ectangle: Rounded Corners 67">
                  <a:extLst>
                    <a:ext uri="{FF2B5EF4-FFF2-40B4-BE49-F238E27FC236}">
                      <a16:creationId xmlns:a16="http://schemas.microsoft.com/office/drawing/2014/main" id="{E57A80F5-3275-4BC7-8F53-47359ABD5664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6097AE39-ECEE-4003-B921-1A3839AF623E}"/>
                </a:ext>
              </a:extLst>
            </p:cNvPr>
            <p:cNvGrpSpPr/>
            <p:nvPr/>
          </p:nvGrpSpPr>
          <p:grpSpPr>
            <a:xfrm>
              <a:off x="5808660" y="4988544"/>
              <a:ext cx="609520" cy="152948"/>
              <a:chOff x="5793283" y="870284"/>
              <a:chExt cx="609520" cy="152948"/>
            </a:xfrm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55A5E813-81A0-4343-9B43-2F602E906375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8D3C55AA-6C51-485B-9B4B-13C0F1CAE5E0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78152EB4-AE12-4DD3-A967-C08E0EA53362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73" name="Rectangle: Rounded Corners 72">
                  <a:extLst>
                    <a:ext uri="{FF2B5EF4-FFF2-40B4-BE49-F238E27FC236}">
                      <a16:creationId xmlns:a16="http://schemas.microsoft.com/office/drawing/2014/main" id="{84B34C67-A7DE-454E-A761-7D6413226790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Rectangle: Rounded Corners 73">
                  <a:extLst>
                    <a:ext uri="{FF2B5EF4-FFF2-40B4-BE49-F238E27FC236}">
                      <a16:creationId xmlns:a16="http://schemas.microsoft.com/office/drawing/2014/main" id="{A42F140D-9674-4EA1-8831-F90729C20DC4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0FAC75C9-25E1-42EC-B411-CDB2A85C93D5}"/>
                </a:ext>
              </a:extLst>
            </p:cNvPr>
            <p:cNvGrpSpPr/>
            <p:nvPr/>
          </p:nvGrpSpPr>
          <p:grpSpPr>
            <a:xfrm>
              <a:off x="5808660" y="5400370"/>
              <a:ext cx="609520" cy="152948"/>
              <a:chOff x="5793283" y="870284"/>
              <a:chExt cx="609520" cy="152948"/>
            </a:xfrm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F4432236-A631-42AB-B95F-84C245E1BD6B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C13D7DB2-E2C1-459B-8F53-1DBBC7B86300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CCD7A5B4-94C0-448B-9520-2089D7BCE70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79" name="Rectangle: Rounded Corners 78">
                  <a:extLst>
                    <a:ext uri="{FF2B5EF4-FFF2-40B4-BE49-F238E27FC236}">
                      <a16:creationId xmlns:a16="http://schemas.microsoft.com/office/drawing/2014/main" id="{41B096B5-F781-4374-B4EA-A1E02DD7BCF9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: Rounded Corners 79">
                  <a:extLst>
                    <a:ext uri="{FF2B5EF4-FFF2-40B4-BE49-F238E27FC236}">
                      <a16:creationId xmlns:a16="http://schemas.microsoft.com/office/drawing/2014/main" id="{13C4B27D-335E-4EB3-AE0A-182F7C6520E8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CFC1DF8A-35E1-4279-9B72-140FDF29E7B3}"/>
                </a:ext>
              </a:extLst>
            </p:cNvPr>
            <p:cNvGrpSpPr/>
            <p:nvPr/>
          </p:nvGrpSpPr>
          <p:grpSpPr>
            <a:xfrm>
              <a:off x="5808660" y="5812196"/>
              <a:ext cx="609520" cy="152948"/>
              <a:chOff x="5793283" y="870284"/>
              <a:chExt cx="609520" cy="152948"/>
            </a:xfrm>
          </p:grpSpPr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5778A8CC-D4A6-417E-AF70-A282811EF26C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D189CCB7-612A-44BB-B604-9C9CEDBDC281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E4C4C07B-EAA7-44ED-8821-16F4F05A9F9A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85" name="Rectangle: Rounded Corners 84">
                  <a:extLst>
                    <a:ext uri="{FF2B5EF4-FFF2-40B4-BE49-F238E27FC236}">
                      <a16:creationId xmlns:a16="http://schemas.microsoft.com/office/drawing/2014/main" id="{52DA6DB8-0556-4641-92CD-0B63C7F625A2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: Rounded Corners 85">
                  <a:extLst>
                    <a:ext uri="{FF2B5EF4-FFF2-40B4-BE49-F238E27FC236}">
                      <a16:creationId xmlns:a16="http://schemas.microsoft.com/office/drawing/2014/main" id="{8CE1D8F5-63E8-41AC-881C-A2E430ED4D96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415429D-9756-4269-8065-D34B347810FC}"/>
              </a:ext>
            </a:extLst>
          </p:cNvPr>
          <p:cNvSpPr/>
          <p:nvPr/>
        </p:nvSpPr>
        <p:spPr>
          <a:xfrm>
            <a:off x="304800" y="6068385"/>
            <a:ext cx="5684520" cy="2404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55EFB1E-3004-4154-80F4-846958364CD0}"/>
              </a:ext>
            </a:extLst>
          </p:cNvPr>
          <p:cNvSpPr/>
          <p:nvPr/>
        </p:nvSpPr>
        <p:spPr>
          <a:xfrm>
            <a:off x="6219666" y="6136536"/>
            <a:ext cx="5773438" cy="2446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2FACF6-F8BA-4133-8CFF-A4923655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E7952-178D-498B-A523-A7EA7F12D5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A1EADE5-9173-4015-83B0-6441BAB1487E}"/>
              </a:ext>
            </a:extLst>
          </p:cNvPr>
          <p:cNvSpPr txBox="1"/>
          <p:nvPr/>
        </p:nvSpPr>
        <p:spPr>
          <a:xfrm>
            <a:off x="6554536" y="840207"/>
            <a:ext cx="531557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OM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OM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ستخرج...</a:t>
            </a:r>
            <a:r>
              <a:rPr kumimoji="0" lang="ar-OM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OM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من الدرس ما يلي: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TextBox 99">
            <a:extLst>
              <a:ext uri="{FF2B5EF4-FFF2-40B4-BE49-F238E27FC236}">
                <a16:creationId xmlns:a16="http://schemas.microsoft.com/office/drawing/2014/main" id="{0C0A852E-2033-42B4-80C0-999702C64BF9}"/>
              </a:ext>
            </a:extLst>
          </p:cNvPr>
          <p:cNvSpPr txBox="1"/>
          <p:nvPr/>
        </p:nvSpPr>
        <p:spPr>
          <a:xfrm>
            <a:off x="2057964" y="3213555"/>
            <a:ext cx="3030582" cy="12003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أختار الإجابة الصحيحة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E85A23F5-5BDB-47BF-BB5A-FB9A91BCB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41068" y="1741851"/>
            <a:ext cx="4282263" cy="4207971"/>
          </a:xfrm>
          <a:prstGeom prst="rect">
            <a:avLst/>
          </a:prstGeom>
        </p:spPr>
      </p:pic>
      <p:sp>
        <p:nvSpPr>
          <p:cNvPr id="98" name="QUESTION">
            <a:extLst>
              <a:ext uri="{FF2B5EF4-FFF2-40B4-BE49-F238E27FC236}">
                <a16:creationId xmlns:a16="http://schemas.microsoft.com/office/drawing/2014/main" id="{F58833B1-E332-4BBF-8576-9CF7C5532FB4}"/>
              </a:ext>
            </a:extLst>
          </p:cNvPr>
          <p:cNvSpPr/>
          <p:nvPr/>
        </p:nvSpPr>
        <p:spPr>
          <a:xfrm>
            <a:off x="828987" y="509327"/>
            <a:ext cx="2679920" cy="122349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600" b="1" dirty="0">
                <a:solidFill>
                  <a:schemeClr val="tx1"/>
                </a:solidFill>
              </a:rPr>
              <a:t>جملة فعلية </a:t>
            </a:r>
            <a:endParaRPr lang="en-US" sz="3600" b="1" dirty="0">
              <a:solidFill>
                <a:schemeClr val="tx1"/>
              </a:solidFill>
            </a:endParaRPr>
          </a:p>
        </p:txBody>
      </p:sp>
      <p:pic>
        <p:nvPicPr>
          <p:cNvPr id="99" name="صورة 98">
            <a:extLst>
              <a:ext uri="{FF2B5EF4-FFF2-40B4-BE49-F238E27FC236}">
                <a16:creationId xmlns:a16="http://schemas.microsoft.com/office/drawing/2014/main" id="{42DFEB48-AE40-4590-ABAF-700634E461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907" y="511609"/>
            <a:ext cx="1854926" cy="12212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1" name="صورة 100">
            <a:extLst>
              <a:ext uri="{FF2B5EF4-FFF2-40B4-BE49-F238E27FC236}">
                <a16:creationId xmlns:a16="http://schemas.microsoft.com/office/drawing/2014/main" id="{18128A3B-6249-4582-8349-559628D54B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907" y="2070378"/>
            <a:ext cx="1972491" cy="14722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" name="صورة 101">
            <a:extLst>
              <a:ext uri="{FF2B5EF4-FFF2-40B4-BE49-F238E27FC236}">
                <a16:creationId xmlns:a16="http://schemas.microsoft.com/office/drawing/2014/main" id="{E1409017-FF69-42ED-A33D-2E096438FE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907" y="3880150"/>
            <a:ext cx="1940125" cy="13438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" name="صورة 102">
            <a:extLst>
              <a:ext uri="{FF2B5EF4-FFF2-40B4-BE49-F238E27FC236}">
                <a16:creationId xmlns:a16="http://schemas.microsoft.com/office/drawing/2014/main" id="{6E9ECA00-9DE0-43FA-B7E6-CD5AE431DB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97" y="5435919"/>
            <a:ext cx="1845335" cy="1223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4" name="QUESTION">
            <a:extLst>
              <a:ext uri="{FF2B5EF4-FFF2-40B4-BE49-F238E27FC236}">
                <a16:creationId xmlns:a16="http://schemas.microsoft.com/office/drawing/2014/main" id="{6455F340-E655-4155-8AB4-43CC23661A19}"/>
              </a:ext>
            </a:extLst>
          </p:cNvPr>
          <p:cNvSpPr/>
          <p:nvPr/>
        </p:nvSpPr>
        <p:spPr>
          <a:xfrm>
            <a:off x="828987" y="2194738"/>
            <a:ext cx="2679920" cy="122349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200" b="1" dirty="0">
                <a:solidFill>
                  <a:schemeClr val="tx1"/>
                </a:solidFill>
              </a:rPr>
              <a:t>جملة تحتوي على حرف الجر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06" name="QUESTION">
            <a:extLst>
              <a:ext uri="{FF2B5EF4-FFF2-40B4-BE49-F238E27FC236}">
                <a16:creationId xmlns:a16="http://schemas.microsoft.com/office/drawing/2014/main" id="{34496618-3886-4D8F-9983-07F9F3455E51}"/>
              </a:ext>
            </a:extLst>
          </p:cNvPr>
          <p:cNvSpPr/>
          <p:nvPr/>
        </p:nvSpPr>
        <p:spPr>
          <a:xfrm>
            <a:off x="828987" y="3940314"/>
            <a:ext cx="2679920" cy="122349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200" b="1" dirty="0">
                <a:solidFill>
                  <a:schemeClr val="tx1"/>
                </a:solidFill>
              </a:rPr>
              <a:t>جملة تحتوي على اسم الإشارة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07" name="QUESTION">
            <a:extLst>
              <a:ext uri="{FF2B5EF4-FFF2-40B4-BE49-F238E27FC236}">
                <a16:creationId xmlns:a16="http://schemas.microsoft.com/office/drawing/2014/main" id="{F86994A3-1883-40B8-8F25-3A162F4AE818}"/>
              </a:ext>
            </a:extLst>
          </p:cNvPr>
          <p:cNvSpPr/>
          <p:nvPr/>
        </p:nvSpPr>
        <p:spPr>
          <a:xfrm>
            <a:off x="786599" y="5379510"/>
            <a:ext cx="2679920" cy="1223493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200" b="1" dirty="0">
                <a:solidFill>
                  <a:schemeClr val="tx1"/>
                </a:solidFill>
              </a:rPr>
              <a:t>جملة ظرف زمان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93" name="فقاعة الكلام: مستطيلة مستديرة الزوايا 92">
            <a:extLst>
              <a:ext uri="{FF2B5EF4-FFF2-40B4-BE49-F238E27FC236}">
                <a16:creationId xmlns:a16="http://schemas.microsoft.com/office/drawing/2014/main" id="{65EB98E0-7A11-4021-BDF0-FB2BDA64E3DE}"/>
              </a:ext>
            </a:extLst>
          </p:cNvPr>
          <p:cNvSpPr/>
          <p:nvPr/>
        </p:nvSpPr>
        <p:spPr>
          <a:xfrm>
            <a:off x="6507388" y="4978974"/>
            <a:ext cx="2037120" cy="1119804"/>
          </a:xfrm>
          <a:prstGeom prst="wedgeRoundRectCallout">
            <a:avLst>
              <a:gd name="adj1" fmla="val 84126"/>
              <a:gd name="adj2" fmla="val -3547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800" b="1" dirty="0"/>
              <a:t>مهارات تم دراستها سابقًا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872709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FF20582-9356-403E-AC3B-7207EB8E8A9D}"/>
              </a:ext>
            </a:extLst>
          </p:cNvPr>
          <p:cNvSpPr/>
          <p:nvPr/>
        </p:nvSpPr>
        <p:spPr>
          <a:xfrm>
            <a:off x="185530" y="369276"/>
            <a:ext cx="5884308" cy="6362827"/>
          </a:xfrm>
          <a:prstGeom prst="roundRect">
            <a:avLst>
              <a:gd name="adj" fmla="val 3717"/>
            </a:avLst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652268E-718D-4BFE-9A67-FF1370DD7C6E}"/>
              </a:ext>
            </a:extLst>
          </p:cNvPr>
          <p:cNvSpPr/>
          <p:nvPr/>
        </p:nvSpPr>
        <p:spPr>
          <a:xfrm>
            <a:off x="6150742" y="369275"/>
            <a:ext cx="6041257" cy="6362828"/>
          </a:xfrm>
          <a:prstGeom prst="roundRect">
            <a:avLst>
              <a:gd name="adj" fmla="val 3717"/>
            </a:avLst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6C398583-4361-40AC-A09A-C9F798109225}"/>
              </a:ext>
            </a:extLst>
          </p:cNvPr>
          <p:cNvSpPr/>
          <p:nvPr/>
        </p:nvSpPr>
        <p:spPr>
          <a:xfrm>
            <a:off x="6978221" y="-132700"/>
            <a:ext cx="875174" cy="821306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69D893E9-4F04-47E6-9046-40F72AFF63A0}"/>
              </a:ext>
            </a:extLst>
          </p:cNvPr>
          <p:cNvSpPr/>
          <p:nvPr/>
        </p:nvSpPr>
        <p:spPr>
          <a:xfrm>
            <a:off x="9015931" y="164624"/>
            <a:ext cx="875174" cy="821306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FA0571C9-BF2B-42C9-8971-3F216CBC909B}"/>
              </a:ext>
            </a:extLst>
          </p:cNvPr>
          <p:cNvSpPr/>
          <p:nvPr/>
        </p:nvSpPr>
        <p:spPr>
          <a:xfrm>
            <a:off x="9967834" y="164624"/>
            <a:ext cx="875174" cy="821306"/>
          </a:xfrm>
          <a:prstGeom prst="roundRect">
            <a:avLst>
              <a:gd name="adj" fmla="val 0"/>
            </a:avLst>
          </a:prstGeom>
          <a:solidFill>
            <a:srgbClr val="92D05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BC5769FB-F3CE-4465-BBB2-88BB340C541B}"/>
              </a:ext>
            </a:extLst>
          </p:cNvPr>
          <p:cNvSpPr/>
          <p:nvPr/>
        </p:nvSpPr>
        <p:spPr>
          <a:xfrm>
            <a:off x="10910381" y="148688"/>
            <a:ext cx="875174" cy="821306"/>
          </a:xfrm>
          <a:prstGeom prst="roundRect">
            <a:avLst>
              <a:gd name="adj" fmla="val 0"/>
            </a:avLst>
          </a:prstGeom>
          <a:solidFill>
            <a:srgbClr val="7030A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B75E15-0323-4DBC-B855-730B90567A4E}"/>
              </a:ext>
            </a:extLst>
          </p:cNvPr>
          <p:cNvSpPr/>
          <p:nvPr/>
        </p:nvSpPr>
        <p:spPr>
          <a:xfrm>
            <a:off x="204756" y="511609"/>
            <a:ext cx="5678401" cy="5936274"/>
          </a:xfrm>
          <a:prstGeom prst="roundRect">
            <a:avLst>
              <a:gd name="adj" fmla="val 0"/>
            </a:avLst>
          </a:prstGeom>
          <a:solidFill>
            <a:srgbClr val="EEEEEE"/>
          </a:solidFill>
          <a:ln>
            <a:solidFill>
              <a:srgbClr val="E5E5E5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743DF8A-DAC2-4228-99BE-F1397F1AA7D4}"/>
              </a:ext>
            </a:extLst>
          </p:cNvPr>
          <p:cNvSpPr/>
          <p:nvPr/>
        </p:nvSpPr>
        <p:spPr>
          <a:xfrm>
            <a:off x="6233032" y="429715"/>
            <a:ext cx="5773438" cy="5949524"/>
          </a:xfrm>
          <a:custGeom>
            <a:avLst/>
            <a:gdLst>
              <a:gd name="connsiteX0" fmla="*/ 0 w 4236721"/>
              <a:gd name="connsiteY0" fmla="*/ 0 h 5753100"/>
              <a:gd name="connsiteX1" fmla="*/ 410225 w 4236721"/>
              <a:gd name="connsiteY1" fmla="*/ 0 h 5753100"/>
              <a:gd name="connsiteX2" fmla="*/ 410225 w 4236721"/>
              <a:gd name="connsiteY2" fmla="*/ 110300 h 5753100"/>
              <a:gd name="connsiteX3" fmla="*/ 1285399 w 4236721"/>
              <a:gd name="connsiteY3" fmla="*/ 110300 h 5753100"/>
              <a:gd name="connsiteX4" fmla="*/ 1285399 w 4236721"/>
              <a:gd name="connsiteY4" fmla="*/ 0 h 5753100"/>
              <a:gd name="connsiteX5" fmla="*/ 4236721 w 4236721"/>
              <a:gd name="connsiteY5" fmla="*/ 0 h 5753100"/>
              <a:gd name="connsiteX6" fmla="*/ 4236721 w 4236721"/>
              <a:gd name="connsiteY6" fmla="*/ 5753100 h 5753100"/>
              <a:gd name="connsiteX7" fmla="*/ 0 w 4236721"/>
              <a:gd name="connsiteY7" fmla="*/ 5753100 h 575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36721" h="5753100">
                <a:moveTo>
                  <a:pt x="0" y="0"/>
                </a:moveTo>
                <a:lnTo>
                  <a:pt x="410225" y="0"/>
                </a:lnTo>
                <a:lnTo>
                  <a:pt x="410225" y="110300"/>
                </a:lnTo>
                <a:lnTo>
                  <a:pt x="1285399" y="110300"/>
                </a:lnTo>
                <a:lnTo>
                  <a:pt x="1285399" y="0"/>
                </a:lnTo>
                <a:lnTo>
                  <a:pt x="4236721" y="0"/>
                </a:lnTo>
                <a:lnTo>
                  <a:pt x="4236721" y="5753100"/>
                </a:lnTo>
                <a:lnTo>
                  <a:pt x="0" y="57531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74B43D8-5547-4107-943E-53E8A578E48D}"/>
              </a:ext>
            </a:extLst>
          </p:cNvPr>
          <p:cNvGrpSpPr/>
          <p:nvPr/>
        </p:nvGrpSpPr>
        <p:grpSpPr>
          <a:xfrm>
            <a:off x="5808660" y="870284"/>
            <a:ext cx="609520" cy="5094860"/>
            <a:chOff x="5808660" y="870284"/>
            <a:chExt cx="609520" cy="509486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F8171CB-A044-4495-9C76-499478646FEF}"/>
                </a:ext>
              </a:extLst>
            </p:cNvPr>
            <p:cNvGrpSpPr/>
            <p:nvPr/>
          </p:nvGrpSpPr>
          <p:grpSpPr>
            <a:xfrm>
              <a:off x="5808660" y="870284"/>
              <a:ext cx="609520" cy="152948"/>
              <a:chOff x="5793283" y="870284"/>
              <a:chExt cx="609520" cy="15294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7DF0C5A9-0DC1-4516-8BC0-7E3DF9F00088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3FDC497-BF16-422C-ADAA-066A7E3B2557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EAF95FA4-A24D-4477-B476-84A2665DF452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C372D790-4608-493F-A04D-0C087B41E625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A959B029-620C-4CDE-8638-6D84684FBD96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F14E29C-630A-4232-8E09-0DBABFF80ABA}"/>
                </a:ext>
              </a:extLst>
            </p:cNvPr>
            <p:cNvGrpSpPr/>
            <p:nvPr/>
          </p:nvGrpSpPr>
          <p:grpSpPr>
            <a:xfrm>
              <a:off x="5808660" y="1282110"/>
              <a:ext cx="609520" cy="152948"/>
              <a:chOff x="5793283" y="870284"/>
              <a:chExt cx="609520" cy="152948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7628AD56-8D1C-4180-BA85-433DB8766540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04157DEB-456F-4B39-83A6-02DE43735C08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5CA3EC80-9D6A-4AE9-B385-8132D1620259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6DAAF944-B5D9-4A71-9540-D57C4B9AEF45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614D89AC-CCF5-4341-8933-4B2E06304590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D58B6D0-6B61-461E-BA25-FBBC655FBEB3}"/>
                </a:ext>
              </a:extLst>
            </p:cNvPr>
            <p:cNvGrpSpPr/>
            <p:nvPr/>
          </p:nvGrpSpPr>
          <p:grpSpPr>
            <a:xfrm>
              <a:off x="5808660" y="1693936"/>
              <a:ext cx="609520" cy="152948"/>
              <a:chOff x="5793283" y="870284"/>
              <a:chExt cx="609520" cy="15294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295ADAFF-18D8-4B43-9C36-19A50D56EE75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D6C6296-1D19-4A39-BB0C-CEBDD153C2F8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837920B9-280D-4597-B5E3-C6FFF93B1B3D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D4C3A8BD-8F29-4D52-BC04-099056F7D95F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5B4A56B6-BD65-4447-BBD9-B1F64353FB72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5841E0D-EDF8-4E3B-995C-68F58552ADE9}"/>
                </a:ext>
              </a:extLst>
            </p:cNvPr>
            <p:cNvGrpSpPr/>
            <p:nvPr/>
          </p:nvGrpSpPr>
          <p:grpSpPr>
            <a:xfrm>
              <a:off x="5808660" y="2105762"/>
              <a:ext cx="609520" cy="152948"/>
              <a:chOff x="5793283" y="870284"/>
              <a:chExt cx="609520" cy="152948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34854B8-7296-4829-B85B-F53F2238D86A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8966C220-C5F4-438C-A568-4DFF77A1A9F6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A981A3C-1E00-40DD-959D-322947B3C924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31" name="Rectangle: Rounded Corners 30">
                  <a:extLst>
                    <a:ext uri="{FF2B5EF4-FFF2-40B4-BE49-F238E27FC236}">
                      <a16:creationId xmlns:a16="http://schemas.microsoft.com/office/drawing/2014/main" id="{26A9D1DD-5CA1-4258-82E1-C1D05F5C016E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id="{CC824339-8175-4CDD-B062-C59CDA488F5F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3D036D9-35A2-4DBD-8FB7-49826CD5CAA1}"/>
                </a:ext>
              </a:extLst>
            </p:cNvPr>
            <p:cNvGrpSpPr/>
            <p:nvPr/>
          </p:nvGrpSpPr>
          <p:grpSpPr>
            <a:xfrm>
              <a:off x="5808660" y="2517588"/>
              <a:ext cx="609520" cy="152948"/>
              <a:chOff x="5793283" y="870284"/>
              <a:chExt cx="609520" cy="152948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DBD9E21E-4429-4DE4-B8A7-759B97640C8A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B54C4596-7480-4B36-BD87-2CD6E584797B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4434BA4-43E0-4034-B389-EB4F0DB98A6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37" name="Rectangle: Rounded Corners 36">
                  <a:extLst>
                    <a:ext uri="{FF2B5EF4-FFF2-40B4-BE49-F238E27FC236}">
                      <a16:creationId xmlns:a16="http://schemas.microsoft.com/office/drawing/2014/main" id="{E9774A72-85C8-4CDB-B3E5-0E54B5A1DAF7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Rectangle: Rounded Corners 37">
                  <a:extLst>
                    <a:ext uri="{FF2B5EF4-FFF2-40B4-BE49-F238E27FC236}">
                      <a16:creationId xmlns:a16="http://schemas.microsoft.com/office/drawing/2014/main" id="{5D0C0C5E-4424-48F2-A04F-B1935D6D0179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6DBC52E-3D40-4F47-A88E-ABDE8735F041}"/>
                </a:ext>
              </a:extLst>
            </p:cNvPr>
            <p:cNvGrpSpPr/>
            <p:nvPr/>
          </p:nvGrpSpPr>
          <p:grpSpPr>
            <a:xfrm>
              <a:off x="5808660" y="2929414"/>
              <a:ext cx="609520" cy="152948"/>
              <a:chOff x="5793283" y="870284"/>
              <a:chExt cx="609520" cy="152948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BBFC164D-96C4-42FC-909C-70602EF33678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6CBC3157-546D-456E-8260-410D49DD8350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27510D3-FA5D-4282-89D1-99B376491071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791D557B-2993-438D-AB4A-052F3DE77AEA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2377357F-2328-4E28-B408-13A314AE183C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B3E074A-B590-47A2-9F0A-F526472DBD5F}"/>
                </a:ext>
              </a:extLst>
            </p:cNvPr>
            <p:cNvGrpSpPr/>
            <p:nvPr/>
          </p:nvGrpSpPr>
          <p:grpSpPr>
            <a:xfrm>
              <a:off x="5808660" y="3341240"/>
              <a:ext cx="609520" cy="152948"/>
              <a:chOff x="5793283" y="870284"/>
              <a:chExt cx="609520" cy="152948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1EED4FCA-ED65-47EF-B95B-F7BD379C52B0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3469BE45-1D99-4045-8590-947C88961794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5EF357D-0546-4342-BAE4-A3FBAB0D8D05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B2785B5F-F030-44F1-B898-BC19FB9C7EFF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0324873C-EEBE-4526-96CE-FACAE1D93CFC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B7D523D-A018-48B7-AE8A-B6BBE7A93C3E}"/>
                </a:ext>
              </a:extLst>
            </p:cNvPr>
            <p:cNvGrpSpPr/>
            <p:nvPr/>
          </p:nvGrpSpPr>
          <p:grpSpPr>
            <a:xfrm>
              <a:off x="5808660" y="3753066"/>
              <a:ext cx="609520" cy="152948"/>
              <a:chOff x="5793283" y="870284"/>
              <a:chExt cx="609520" cy="152948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40A302E5-52F4-4A96-9473-C772E7E56EFD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669B4864-1D1E-4FC9-B90D-48660779B8B5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52A3B7E-195F-4A7A-9E80-6807D8CC025A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9142197D-A0DA-43B4-BD3F-F6DA136B0647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Rectangle: Rounded Corners 55">
                  <a:extLst>
                    <a:ext uri="{FF2B5EF4-FFF2-40B4-BE49-F238E27FC236}">
                      <a16:creationId xmlns:a16="http://schemas.microsoft.com/office/drawing/2014/main" id="{3B2B0362-3892-482B-9625-D6C4699D15D1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2A74295-CCC3-4D70-8A78-2401856A8922}"/>
                </a:ext>
              </a:extLst>
            </p:cNvPr>
            <p:cNvGrpSpPr/>
            <p:nvPr/>
          </p:nvGrpSpPr>
          <p:grpSpPr>
            <a:xfrm>
              <a:off x="5808660" y="4164892"/>
              <a:ext cx="609520" cy="152948"/>
              <a:chOff x="5793283" y="870284"/>
              <a:chExt cx="609520" cy="152948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0634C38-0051-410B-838B-CC37C44925B3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C867F2E4-AB3A-4B90-85A0-957858DC78EB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35F9B2A9-B5F5-4EA1-A1BB-59BF8B497B9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406756C3-7525-41A1-A53D-A5CFED246631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Rectangle: Rounded Corners 61">
                  <a:extLst>
                    <a:ext uri="{FF2B5EF4-FFF2-40B4-BE49-F238E27FC236}">
                      <a16:creationId xmlns:a16="http://schemas.microsoft.com/office/drawing/2014/main" id="{19A8A866-3897-4640-B0E5-4012D125FA34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5FE29CE8-AD5E-4A3D-9564-B420FDDACA13}"/>
                </a:ext>
              </a:extLst>
            </p:cNvPr>
            <p:cNvGrpSpPr/>
            <p:nvPr/>
          </p:nvGrpSpPr>
          <p:grpSpPr>
            <a:xfrm>
              <a:off x="5808660" y="4576718"/>
              <a:ext cx="609520" cy="152948"/>
              <a:chOff x="5793283" y="870284"/>
              <a:chExt cx="609520" cy="152948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74587D69-4493-4824-BA9D-F2CA7423B52D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95C2E3D9-E977-4486-B030-6BA5A79C74CD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7A658B12-5215-421C-A89C-7425A7FA3C38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67" name="Rectangle: Rounded Corners 66">
                  <a:extLst>
                    <a:ext uri="{FF2B5EF4-FFF2-40B4-BE49-F238E27FC236}">
                      <a16:creationId xmlns:a16="http://schemas.microsoft.com/office/drawing/2014/main" id="{7D0770EB-2990-4E25-8524-589E5DAD57BC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ectangle: Rounded Corners 67">
                  <a:extLst>
                    <a:ext uri="{FF2B5EF4-FFF2-40B4-BE49-F238E27FC236}">
                      <a16:creationId xmlns:a16="http://schemas.microsoft.com/office/drawing/2014/main" id="{E57A80F5-3275-4BC7-8F53-47359ABD5664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6097AE39-ECEE-4003-B921-1A3839AF623E}"/>
                </a:ext>
              </a:extLst>
            </p:cNvPr>
            <p:cNvGrpSpPr/>
            <p:nvPr/>
          </p:nvGrpSpPr>
          <p:grpSpPr>
            <a:xfrm>
              <a:off x="5808660" y="4988544"/>
              <a:ext cx="609520" cy="152948"/>
              <a:chOff x="5793283" y="870284"/>
              <a:chExt cx="609520" cy="152948"/>
            </a:xfrm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55A5E813-81A0-4343-9B43-2F602E906375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8D3C55AA-6C51-485B-9B4B-13C0F1CAE5E0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78152EB4-AE12-4DD3-A967-C08E0EA53362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73" name="Rectangle: Rounded Corners 72">
                  <a:extLst>
                    <a:ext uri="{FF2B5EF4-FFF2-40B4-BE49-F238E27FC236}">
                      <a16:creationId xmlns:a16="http://schemas.microsoft.com/office/drawing/2014/main" id="{84B34C67-A7DE-454E-A761-7D6413226790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Rectangle: Rounded Corners 73">
                  <a:extLst>
                    <a:ext uri="{FF2B5EF4-FFF2-40B4-BE49-F238E27FC236}">
                      <a16:creationId xmlns:a16="http://schemas.microsoft.com/office/drawing/2014/main" id="{A42F140D-9674-4EA1-8831-F90729C20DC4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0FAC75C9-25E1-42EC-B411-CDB2A85C93D5}"/>
                </a:ext>
              </a:extLst>
            </p:cNvPr>
            <p:cNvGrpSpPr/>
            <p:nvPr/>
          </p:nvGrpSpPr>
          <p:grpSpPr>
            <a:xfrm>
              <a:off x="5808660" y="5400370"/>
              <a:ext cx="609520" cy="152948"/>
              <a:chOff x="5793283" y="870284"/>
              <a:chExt cx="609520" cy="152948"/>
            </a:xfrm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F4432236-A631-42AB-B95F-84C245E1BD6B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C13D7DB2-E2C1-459B-8F53-1DBBC7B86300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CCD7A5B4-94C0-448B-9520-2089D7BCE70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79" name="Rectangle: Rounded Corners 78">
                  <a:extLst>
                    <a:ext uri="{FF2B5EF4-FFF2-40B4-BE49-F238E27FC236}">
                      <a16:creationId xmlns:a16="http://schemas.microsoft.com/office/drawing/2014/main" id="{41B096B5-F781-4374-B4EA-A1E02DD7BCF9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: Rounded Corners 79">
                  <a:extLst>
                    <a:ext uri="{FF2B5EF4-FFF2-40B4-BE49-F238E27FC236}">
                      <a16:creationId xmlns:a16="http://schemas.microsoft.com/office/drawing/2014/main" id="{13C4B27D-335E-4EB3-AE0A-182F7C6520E8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CFC1DF8A-35E1-4279-9B72-140FDF29E7B3}"/>
                </a:ext>
              </a:extLst>
            </p:cNvPr>
            <p:cNvGrpSpPr/>
            <p:nvPr/>
          </p:nvGrpSpPr>
          <p:grpSpPr>
            <a:xfrm>
              <a:off x="5808660" y="5812196"/>
              <a:ext cx="609520" cy="152948"/>
              <a:chOff x="5793283" y="870284"/>
              <a:chExt cx="609520" cy="152948"/>
            </a:xfrm>
          </p:grpSpPr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5778A8CC-D4A6-417E-AF70-A282811EF26C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D189CCB7-612A-44BB-B604-9C9CEDBDC281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E4C4C07B-EAA7-44ED-8821-16F4F05A9F9A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85" name="Rectangle: Rounded Corners 84">
                  <a:extLst>
                    <a:ext uri="{FF2B5EF4-FFF2-40B4-BE49-F238E27FC236}">
                      <a16:creationId xmlns:a16="http://schemas.microsoft.com/office/drawing/2014/main" id="{52DA6DB8-0556-4641-92CD-0B63C7F625A2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: Rounded Corners 85">
                  <a:extLst>
                    <a:ext uri="{FF2B5EF4-FFF2-40B4-BE49-F238E27FC236}">
                      <a16:creationId xmlns:a16="http://schemas.microsoft.com/office/drawing/2014/main" id="{8CE1D8F5-63E8-41AC-881C-A2E430ED4D96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415429D-9756-4269-8065-D34B347810FC}"/>
              </a:ext>
            </a:extLst>
          </p:cNvPr>
          <p:cNvSpPr/>
          <p:nvPr/>
        </p:nvSpPr>
        <p:spPr>
          <a:xfrm>
            <a:off x="304800" y="6068385"/>
            <a:ext cx="5684520" cy="2404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55EFB1E-3004-4154-80F4-846958364CD0}"/>
              </a:ext>
            </a:extLst>
          </p:cNvPr>
          <p:cNvSpPr/>
          <p:nvPr/>
        </p:nvSpPr>
        <p:spPr>
          <a:xfrm>
            <a:off x="6219666" y="6136536"/>
            <a:ext cx="5773438" cy="2446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2FACF6-F8BA-4133-8CFF-A4923655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E7952-178D-498B-A523-A7EA7F12D5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A1EADE5-9173-4015-83B0-6441BAB1487E}"/>
              </a:ext>
            </a:extLst>
          </p:cNvPr>
          <p:cNvSpPr txBox="1"/>
          <p:nvPr/>
        </p:nvSpPr>
        <p:spPr>
          <a:xfrm>
            <a:off x="6554536" y="840207"/>
            <a:ext cx="531557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OM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OM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ستخرج...</a:t>
            </a:r>
            <a:r>
              <a:rPr kumimoji="0" lang="ar-OM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OM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من الدرس ما يلي: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TextBox 99">
            <a:extLst>
              <a:ext uri="{FF2B5EF4-FFF2-40B4-BE49-F238E27FC236}">
                <a16:creationId xmlns:a16="http://schemas.microsoft.com/office/drawing/2014/main" id="{0C0A852E-2033-42B4-80C0-999702C64BF9}"/>
              </a:ext>
            </a:extLst>
          </p:cNvPr>
          <p:cNvSpPr txBox="1"/>
          <p:nvPr/>
        </p:nvSpPr>
        <p:spPr>
          <a:xfrm>
            <a:off x="2057964" y="3213555"/>
            <a:ext cx="3030582" cy="12003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أختار الإجابة الصحيحة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E85A23F5-5BDB-47BF-BB5A-FB9A91BCB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41068" y="1741851"/>
            <a:ext cx="4282263" cy="4207971"/>
          </a:xfrm>
          <a:prstGeom prst="rect">
            <a:avLst/>
          </a:prstGeom>
        </p:spPr>
      </p:pic>
      <p:sp>
        <p:nvSpPr>
          <p:cNvPr id="98" name="QUESTION">
            <a:extLst>
              <a:ext uri="{FF2B5EF4-FFF2-40B4-BE49-F238E27FC236}">
                <a16:creationId xmlns:a16="http://schemas.microsoft.com/office/drawing/2014/main" id="{F58833B1-E332-4BBF-8576-9CF7C5532FB4}"/>
              </a:ext>
            </a:extLst>
          </p:cNvPr>
          <p:cNvSpPr/>
          <p:nvPr/>
        </p:nvSpPr>
        <p:spPr>
          <a:xfrm>
            <a:off x="828987" y="509327"/>
            <a:ext cx="2679920" cy="122349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600" b="1" dirty="0">
                <a:solidFill>
                  <a:schemeClr val="tx1"/>
                </a:solidFill>
              </a:rPr>
              <a:t>كلمة بها لام شمسية </a:t>
            </a:r>
            <a:endParaRPr lang="en-US" sz="3600" b="1" dirty="0">
              <a:solidFill>
                <a:schemeClr val="tx1"/>
              </a:solidFill>
            </a:endParaRPr>
          </a:p>
        </p:txBody>
      </p:sp>
      <p:pic>
        <p:nvPicPr>
          <p:cNvPr id="99" name="صورة 98">
            <a:extLst>
              <a:ext uri="{FF2B5EF4-FFF2-40B4-BE49-F238E27FC236}">
                <a16:creationId xmlns:a16="http://schemas.microsoft.com/office/drawing/2014/main" id="{42DFEB48-AE40-4590-ABAF-700634E461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907" y="511609"/>
            <a:ext cx="1854926" cy="12212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1" name="صورة 100">
            <a:extLst>
              <a:ext uri="{FF2B5EF4-FFF2-40B4-BE49-F238E27FC236}">
                <a16:creationId xmlns:a16="http://schemas.microsoft.com/office/drawing/2014/main" id="{18128A3B-6249-4582-8349-559628D54B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907" y="2070378"/>
            <a:ext cx="1972491" cy="14722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" name="صورة 101">
            <a:extLst>
              <a:ext uri="{FF2B5EF4-FFF2-40B4-BE49-F238E27FC236}">
                <a16:creationId xmlns:a16="http://schemas.microsoft.com/office/drawing/2014/main" id="{E1409017-FF69-42ED-A33D-2E096438FE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907" y="3880150"/>
            <a:ext cx="1940125" cy="13438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" name="صورة 102">
            <a:extLst>
              <a:ext uri="{FF2B5EF4-FFF2-40B4-BE49-F238E27FC236}">
                <a16:creationId xmlns:a16="http://schemas.microsoft.com/office/drawing/2014/main" id="{6E9ECA00-9DE0-43FA-B7E6-CD5AE431DB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97" y="5435919"/>
            <a:ext cx="1845335" cy="1223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4" name="QUESTION">
            <a:extLst>
              <a:ext uri="{FF2B5EF4-FFF2-40B4-BE49-F238E27FC236}">
                <a16:creationId xmlns:a16="http://schemas.microsoft.com/office/drawing/2014/main" id="{6455F340-E655-4155-8AB4-43CC23661A19}"/>
              </a:ext>
            </a:extLst>
          </p:cNvPr>
          <p:cNvSpPr/>
          <p:nvPr/>
        </p:nvSpPr>
        <p:spPr>
          <a:xfrm>
            <a:off x="828987" y="2194738"/>
            <a:ext cx="2679920" cy="122349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600" b="1" dirty="0">
                <a:solidFill>
                  <a:schemeClr val="tx1"/>
                </a:solidFill>
              </a:rPr>
              <a:t>كلمة تدل على الجمع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106" name="QUESTION">
            <a:extLst>
              <a:ext uri="{FF2B5EF4-FFF2-40B4-BE49-F238E27FC236}">
                <a16:creationId xmlns:a16="http://schemas.microsoft.com/office/drawing/2014/main" id="{34496618-3886-4D8F-9983-07F9F3455E51}"/>
              </a:ext>
            </a:extLst>
          </p:cNvPr>
          <p:cNvSpPr/>
          <p:nvPr/>
        </p:nvSpPr>
        <p:spPr>
          <a:xfrm>
            <a:off x="828987" y="3940314"/>
            <a:ext cx="2679920" cy="122349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200" b="1" dirty="0">
                <a:solidFill>
                  <a:schemeClr val="tx1"/>
                </a:solidFill>
              </a:rPr>
              <a:t>كلمة تدل على المفرد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07" name="QUESTION">
            <a:extLst>
              <a:ext uri="{FF2B5EF4-FFF2-40B4-BE49-F238E27FC236}">
                <a16:creationId xmlns:a16="http://schemas.microsoft.com/office/drawing/2014/main" id="{F86994A3-1883-40B8-8F25-3A162F4AE818}"/>
              </a:ext>
            </a:extLst>
          </p:cNvPr>
          <p:cNvSpPr/>
          <p:nvPr/>
        </p:nvSpPr>
        <p:spPr>
          <a:xfrm>
            <a:off x="873755" y="5455349"/>
            <a:ext cx="2679920" cy="1223493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200" b="1" dirty="0">
                <a:solidFill>
                  <a:schemeClr val="tx1"/>
                </a:solidFill>
              </a:rPr>
              <a:t>كلمة تدل على الفعل ماضي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93" name="فقاعة الكلام: مستطيلة مستديرة الزوايا 92">
            <a:extLst>
              <a:ext uri="{FF2B5EF4-FFF2-40B4-BE49-F238E27FC236}">
                <a16:creationId xmlns:a16="http://schemas.microsoft.com/office/drawing/2014/main" id="{65EB98E0-7A11-4021-BDF0-FB2BDA64E3DE}"/>
              </a:ext>
            </a:extLst>
          </p:cNvPr>
          <p:cNvSpPr/>
          <p:nvPr/>
        </p:nvSpPr>
        <p:spPr>
          <a:xfrm>
            <a:off x="6507388" y="4978974"/>
            <a:ext cx="2037120" cy="1119804"/>
          </a:xfrm>
          <a:prstGeom prst="wedgeRoundRectCallout">
            <a:avLst>
              <a:gd name="adj1" fmla="val 84126"/>
              <a:gd name="adj2" fmla="val -3547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800" b="1" dirty="0"/>
              <a:t>مهارات تم دراستها سابقًا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75353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