
<file path=[Content_Types].xml><?xml version="1.0" encoding="utf-8"?>
<Types xmlns="http://schemas.openxmlformats.org/package/2006/content-types">
  <Default ContentType="image/vnd.ms-photo" Extension="wdp"/>
  <Default ContentType="application/xml" Extension="xml"/>
  <Default ContentType="image/png" Extension="png"/>
  <Default ContentType="image/jpeg" Extension="jpeg"/>
  <Default ContentType="application/vnd.openxmlformats-package.relationships+xml" Extension="rels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  <Override ContentType="application/vnd.openxmlformats-officedocument.presentationml.viewProps+xml" PartName="/ppt/viewProps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</p:sldIdLst>
  <p:sldSz cy="6858000" cx="12192000"/>
  <p:notesSz cx="6858000" cy="9144000"/>
  <p:defaultTextStyle>
    <a:defPPr lvl="0">
      <a:defRPr lang="en-US"/>
    </a:defPPr>
    <a:lvl1pPr defTabSz="914400" eaLnBrk="1" hangingPunct="1" latinLnBrk="0" lvl="0" marL="0" rtl="0" algn="l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914400" eaLnBrk="1" hangingPunct="1" latinLnBrk="0" lvl="1" marL="457200" rtl="0" algn="l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914400" eaLnBrk="1" hangingPunct="1" latinLnBrk="0" lvl="2" marL="914400" rtl="0" algn="l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914400" eaLnBrk="1" hangingPunct="1" latinLnBrk="0" lvl="3" marL="1371600" rtl="0" algn="l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914400" eaLnBrk="1" hangingPunct="1" latinLnBrk="0" lvl="4" marL="1828800" rtl="0" algn="l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914400" eaLnBrk="1" hangingPunct="1" latinLnBrk="0" lvl="5" marL="2286000" rtl="0" algn="l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914400" eaLnBrk="1" hangingPunct="1" latinLnBrk="0" lvl="6" marL="2743200" rtl="0" algn="l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914400" eaLnBrk="1" hangingPunct="1" latinLnBrk="0" lvl="7" marL="3200400" rtl="0" algn="l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914400" eaLnBrk="1" hangingPunct="1" latinLnBrk="0" lvl="8" marL="3657600" rtl="0" algn="l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1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11" Type="http://schemas.openxmlformats.org/officeDocument/2006/relationships/slide" Target="slides/slide7.xml"/><Relationship Id="rId22" Type="http://schemas.openxmlformats.org/officeDocument/2006/relationships/slide" Target="slides/slide18.xml"/><Relationship Id="rId10" Type="http://schemas.openxmlformats.org/officeDocument/2006/relationships/slide" Target="slides/slide6.xml"/><Relationship Id="rId21" Type="http://schemas.openxmlformats.org/officeDocument/2006/relationships/slide" Target="slides/slide17.xml"/><Relationship Id="rId13" Type="http://schemas.openxmlformats.org/officeDocument/2006/relationships/slide" Target="slides/slide9.xml"/><Relationship Id="rId24" Type="http://schemas.openxmlformats.org/officeDocument/2006/relationships/slide" Target="slides/slide20.xml"/><Relationship Id="rId12" Type="http://schemas.openxmlformats.org/officeDocument/2006/relationships/slide" Target="slides/slide8.xml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viewProps" Target="viewProps1.xml"/><Relationship Id="rId3" Type="http://schemas.openxmlformats.org/officeDocument/2006/relationships/presProps" Target="presProps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5B80D-0A5C-4177-8C3A-C6167CE7B0E6}" type="datetimeFigureOut">
              <a:rPr lang="en-GB" smtClean="0"/>
              <a:pPr/>
              <a:t>10/04/2021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3747E-88FF-4BCA-ADF1-5B96D7819CD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3169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5B80D-0A5C-4177-8C3A-C6167CE7B0E6}" type="datetimeFigureOut">
              <a:rPr lang="en-GB" smtClean="0"/>
              <a:pPr/>
              <a:t>10/04/2021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3747E-88FF-4BCA-ADF1-5B96D7819CD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93558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5B80D-0A5C-4177-8C3A-C6167CE7B0E6}" type="datetimeFigureOut">
              <a:rPr lang="en-GB" smtClean="0"/>
              <a:pPr/>
              <a:t>10/04/2021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3747E-88FF-4BCA-ADF1-5B96D7819CD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0919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5B80D-0A5C-4177-8C3A-C6167CE7B0E6}" type="datetimeFigureOut">
              <a:rPr lang="en-GB" smtClean="0"/>
              <a:pPr/>
              <a:t>10/04/2021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3747E-88FF-4BCA-ADF1-5B96D7819CD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08274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5B80D-0A5C-4177-8C3A-C6167CE7B0E6}" type="datetimeFigureOut">
              <a:rPr lang="en-GB" smtClean="0"/>
              <a:pPr/>
              <a:t>10/04/2021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3747E-88FF-4BCA-ADF1-5B96D7819CD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0576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5B80D-0A5C-4177-8C3A-C6167CE7B0E6}" type="datetimeFigureOut">
              <a:rPr lang="en-GB" smtClean="0"/>
              <a:pPr/>
              <a:t>10/04/2021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3747E-88FF-4BCA-ADF1-5B96D7819CD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65110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5B80D-0A5C-4177-8C3A-C6167CE7B0E6}" type="datetimeFigureOut">
              <a:rPr lang="en-GB" smtClean="0"/>
              <a:pPr/>
              <a:t>10/04/2021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3747E-88FF-4BCA-ADF1-5B96D7819CD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1980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5B80D-0A5C-4177-8C3A-C6167CE7B0E6}" type="datetimeFigureOut">
              <a:rPr lang="en-GB" smtClean="0"/>
              <a:pPr/>
              <a:t>10/04/2021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3747E-88FF-4BCA-ADF1-5B96D7819CD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872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5B80D-0A5C-4177-8C3A-C6167CE7B0E6}" type="datetimeFigureOut">
              <a:rPr lang="en-GB" smtClean="0"/>
              <a:pPr/>
              <a:t>10/04/2021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3747E-88FF-4BCA-ADF1-5B96D7819CD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0480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5B80D-0A5C-4177-8C3A-C6167CE7B0E6}" type="datetimeFigureOut">
              <a:rPr lang="en-GB" smtClean="0"/>
              <a:pPr/>
              <a:t>10/04/2021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3747E-88FF-4BCA-ADF1-5B96D7819CD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0133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5B80D-0A5C-4177-8C3A-C6167CE7B0E6}" type="datetimeFigureOut">
              <a:rPr lang="en-GB" smtClean="0"/>
              <a:pPr/>
              <a:t>10/04/2021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3747E-88FF-4BCA-ADF1-5B96D7819CD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63583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5B80D-0A5C-4177-8C3A-C6167CE7B0E6}" type="datetimeFigureOut">
              <a:rPr lang="en-GB" smtClean="0"/>
              <a:pPr/>
              <a:t>10/04/2021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23747E-88FF-4BCA-ADF1-5B96D7819CD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5526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31E73CB6-CF83-428B-AF63-18A9211D58A0}"/>
              </a:ext>
            </a:extLst>
          </p:cNvPr>
          <p:cNvSpPr/>
          <p:nvPr/>
        </p:nvSpPr>
        <p:spPr>
          <a:xfrm>
            <a:off x="1294113" y="640913"/>
            <a:ext cx="9031640" cy="621708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199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الأسماء</a:t>
            </a:r>
          </a:p>
          <a:p>
            <a:pPr algn="ctr"/>
            <a:r>
              <a:rPr lang="ar-SA" sz="199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الموصولة </a:t>
            </a:r>
            <a:endParaRPr lang="ar-SA" sz="199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8479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84" y="280442"/>
            <a:ext cx="11149781" cy="5810641"/>
          </a:xfrm>
          <a:prstGeom prst="rect">
            <a:avLst/>
          </a:prstGeom>
        </p:spPr>
      </p:pic>
      <p:sp>
        <p:nvSpPr>
          <p:cNvPr id="2" name="مربع نص 1">
            <a:extLst>
              <a:ext uri="{FF2B5EF4-FFF2-40B4-BE49-F238E27FC236}">
                <a16:creationId xmlns:a16="http://schemas.microsoft.com/office/drawing/2014/main" id="{DAD5ED9A-A7A8-42FB-97C0-EF7C48257450}"/>
              </a:ext>
            </a:extLst>
          </p:cNvPr>
          <p:cNvSpPr txBox="1"/>
          <p:nvPr/>
        </p:nvSpPr>
        <p:spPr>
          <a:xfrm>
            <a:off x="3086100" y="361950"/>
            <a:ext cx="3857625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5400" dirty="0">
                <a:solidFill>
                  <a:schemeClr val="tx2"/>
                </a:solidFill>
              </a:rPr>
              <a:t>التعلم القبلي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0F092F11-71AF-4FC6-B6D3-A7C727BCC690}"/>
              </a:ext>
            </a:extLst>
          </p:cNvPr>
          <p:cNvSpPr txBox="1"/>
          <p:nvPr/>
        </p:nvSpPr>
        <p:spPr>
          <a:xfrm rot="21180548">
            <a:off x="1730949" y="2628170"/>
            <a:ext cx="3137832" cy="212365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4400" dirty="0" smtClean="0"/>
              <a:t>ما</a:t>
            </a:r>
            <a:r>
              <a:rPr lang="ar-SA" sz="4400" dirty="0" smtClean="0"/>
              <a:t>ذا يحدث إذ لم نرتدي </a:t>
            </a:r>
            <a:r>
              <a:rPr lang="ar-SA" sz="4400" dirty="0" err="1" smtClean="0"/>
              <a:t>البدلة</a:t>
            </a:r>
            <a:r>
              <a:rPr lang="ar-SA" sz="4400" dirty="0" smtClean="0"/>
              <a:t> الفضائية؟</a:t>
            </a:r>
            <a:endParaRPr lang="ar-OM" sz="4400" dirty="0"/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6B5B5463-4A03-495E-A58A-CE4FBA5A5398}"/>
              </a:ext>
            </a:extLst>
          </p:cNvPr>
          <p:cNvSpPr txBox="1"/>
          <p:nvPr/>
        </p:nvSpPr>
        <p:spPr>
          <a:xfrm rot="21172157">
            <a:off x="8836025" y="2123758"/>
            <a:ext cx="1685925" cy="25545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200" dirty="0" smtClean="0"/>
              <a:t>أهم ما يملك المسافر في الفضاء الخارجي </a:t>
            </a:r>
            <a:r>
              <a:rPr lang="ar-SA" sz="3200" dirty="0" err="1" smtClean="0"/>
              <a:t>هو...</a:t>
            </a:r>
            <a:r>
              <a:rPr lang="ar-SA" sz="3200" dirty="0" smtClean="0"/>
              <a:t> </a:t>
            </a:r>
            <a:endParaRPr lang="ar-OM" sz="3200" dirty="0"/>
          </a:p>
        </p:txBody>
      </p:sp>
    </p:spTree>
    <p:extLst>
      <p:ext uri="{BB962C8B-B14F-4D97-AF65-F5344CB8AC3E}">
        <p14:creationId xmlns:p14="http://schemas.microsoft.com/office/powerpoint/2010/main" val="35444875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1867989"/>
            <a:ext cx="3568700" cy="2629347"/>
          </a:xfrm>
          <a:prstGeom prst="rect">
            <a:avLst/>
          </a:prstGeom>
        </p:spPr>
      </p:pic>
      <p:sp>
        <p:nvSpPr>
          <p:cNvPr id="2" name="مربع نص 1">
            <a:extLst>
              <a:ext uri="{FF2B5EF4-FFF2-40B4-BE49-F238E27FC236}">
                <a16:creationId xmlns:a16="http://schemas.microsoft.com/office/drawing/2014/main" id="{2D3AAA80-DFF3-4D9A-B09B-CD3FBCB8389B}"/>
              </a:ext>
            </a:extLst>
          </p:cNvPr>
          <p:cNvSpPr txBox="1"/>
          <p:nvPr/>
        </p:nvSpPr>
        <p:spPr>
          <a:xfrm>
            <a:off x="3267075" y="266700"/>
            <a:ext cx="3714750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OM" sz="6000" dirty="0"/>
              <a:t>التمهيد</a:t>
            </a: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BA4C0956-5B54-4592-9E14-7FCF812E9AE1}"/>
              </a:ext>
            </a:extLst>
          </p:cNvPr>
          <p:cNvSpPr txBox="1"/>
          <p:nvPr/>
        </p:nvSpPr>
        <p:spPr>
          <a:xfrm>
            <a:off x="5524500" y="2803525"/>
            <a:ext cx="1676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dirty="0" smtClean="0"/>
              <a:t> </a:t>
            </a:r>
            <a:endParaRPr lang="ar-OM" sz="2800" dirty="0"/>
          </a:p>
        </p:txBody>
      </p:sp>
      <p:sp>
        <p:nvSpPr>
          <p:cNvPr id="8" name="مربع نص 7"/>
          <p:cNvSpPr txBox="1"/>
          <p:nvPr/>
        </p:nvSpPr>
        <p:spPr>
          <a:xfrm>
            <a:off x="4521200" y="2819400"/>
            <a:ext cx="3586238" cy="83099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4800" dirty="0" smtClean="0"/>
              <a:t>اذكر انواع الاسم </a:t>
            </a:r>
            <a:endParaRPr lang="ar-EG" sz="4800" dirty="0"/>
          </a:p>
        </p:txBody>
      </p:sp>
    </p:spTree>
    <p:extLst>
      <p:ext uri="{BB962C8B-B14F-4D97-AF65-F5344CB8AC3E}">
        <p14:creationId xmlns:p14="http://schemas.microsoft.com/office/powerpoint/2010/main" val="21083308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6767" y="1401097"/>
            <a:ext cx="4323381" cy="349083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4818" y="2582460"/>
            <a:ext cx="3980570" cy="321404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6387" y="1632155"/>
            <a:ext cx="4323381" cy="3490838"/>
          </a:xfrm>
          <a:prstGeom prst="rect">
            <a:avLst/>
          </a:prstGeom>
        </p:spPr>
      </p:pic>
      <p:sp>
        <p:nvSpPr>
          <p:cNvPr id="2" name="مربع نص 1">
            <a:extLst>
              <a:ext uri="{FF2B5EF4-FFF2-40B4-BE49-F238E27FC236}">
                <a16:creationId xmlns:a16="http://schemas.microsoft.com/office/drawing/2014/main" id="{F09C806F-6E62-4B49-9BE7-225991101A35}"/>
              </a:ext>
            </a:extLst>
          </p:cNvPr>
          <p:cNvSpPr txBox="1"/>
          <p:nvPr/>
        </p:nvSpPr>
        <p:spPr>
          <a:xfrm>
            <a:off x="3314700" y="323850"/>
            <a:ext cx="2676525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OM" sz="6000" dirty="0"/>
              <a:t>الأهداف: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FC58D113-ED35-4021-8F03-B5DDC570D337}"/>
              </a:ext>
            </a:extLst>
          </p:cNvPr>
          <p:cNvSpPr txBox="1"/>
          <p:nvPr/>
        </p:nvSpPr>
        <p:spPr>
          <a:xfrm>
            <a:off x="8981867" y="2038746"/>
            <a:ext cx="2623305" cy="267765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2800" dirty="0"/>
              <a:t>1- اتحدث عن الصورة بمعلمات عن الفضاء الخارجي.</a:t>
            </a:r>
          </a:p>
          <a:p>
            <a:pPr algn="r"/>
            <a:r>
              <a:rPr lang="ar-OM" sz="2800" dirty="0"/>
              <a:t>2- أتصفح النص وأجيب عن البطاقة بشكل صحيح.</a:t>
            </a:r>
            <a:endParaRPr lang="en-US" sz="2800" dirty="0"/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3167D5D8-4904-4DE4-B5BB-548B92B668AF}"/>
              </a:ext>
            </a:extLst>
          </p:cNvPr>
          <p:cNvSpPr txBox="1"/>
          <p:nvPr/>
        </p:nvSpPr>
        <p:spPr>
          <a:xfrm>
            <a:off x="5540922" y="3066095"/>
            <a:ext cx="2086637" cy="224676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2800" dirty="0"/>
              <a:t>3- أستمع للنص استماعا جيدا.</a:t>
            </a:r>
          </a:p>
          <a:p>
            <a:pPr algn="r"/>
            <a:r>
              <a:rPr lang="ar-OM" sz="2800" dirty="0"/>
              <a:t>4- أقرأ النص قراءة صحيحة معبرة .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2DEB384B-1EDD-41B3-AB4B-9F6BDD376409}"/>
              </a:ext>
            </a:extLst>
          </p:cNvPr>
          <p:cNvSpPr txBox="1"/>
          <p:nvPr/>
        </p:nvSpPr>
        <p:spPr>
          <a:xfrm>
            <a:off x="1006597" y="1592244"/>
            <a:ext cx="2701803" cy="310854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2800" dirty="0"/>
              <a:t>5- أستخرج الأفكار المتضمنة للنص .</a:t>
            </a:r>
          </a:p>
          <a:p>
            <a:pPr algn="r"/>
            <a:r>
              <a:rPr lang="ar-OM" sz="2800" dirty="0"/>
              <a:t>6- أوظف الكلمات الجديد في جمل من انشائي.</a:t>
            </a:r>
          </a:p>
          <a:p>
            <a:pPr algn="r"/>
            <a:r>
              <a:rPr lang="ar-OM" sz="2800" dirty="0"/>
              <a:t>7- أجيب عن أسئلة النص بشكل صحيح.</a:t>
            </a:r>
          </a:p>
        </p:txBody>
      </p:sp>
    </p:spTree>
    <p:extLst>
      <p:ext uri="{BB962C8B-B14F-4D97-AF65-F5344CB8AC3E}">
        <p14:creationId xmlns:p14="http://schemas.microsoft.com/office/powerpoint/2010/main" val="33885408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" y="625284"/>
            <a:ext cx="9448799" cy="5190473"/>
          </a:xfrm>
          <a:prstGeom prst="rect">
            <a:avLst/>
          </a:prstGeom>
        </p:spPr>
      </p:pic>
      <p:sp>
        <p:nvSpPr>
          <p:cNvPr id="5" name="مستطيل 4"/>
          <p:cNvSpPr/>
          <p:nvPr/>
        </p:nvSpPr>
        <p:spPr>
          <a:xfrm>
            <a:off x="6464300" y="2413000"/>
            <a:ext cx="3556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EG" sz="3600" b="1" dirty="0" smtClean="0"/>
              <a:t>نُحِبُّ الْمُعَلِّمَ الْمُخْلِصَ  </a:t>
            </a:r>
            <a:endParaRPr lang="ar-EG" sz="3600" b="1" dirty="0"/>
          </a:p>
        </p:txBody>
      </p:sp>
      <p:sp>
        <p:nvSpPr>
          <p:cNvPr id="7" name="مربع نص 6"/>
          <p:cNvSpPr txBox="1"/>
          <p:nvPr/>
        </p:nvSpPr>
        <p:spPr>
          <a:xfrm>
            <a:off x="2476500" y="2438400"/>
            <a:ext cx="4164922" cy="64633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EG" sz="3600" b="1" dirty="0" smtClean="0">
                <a:solidFill>
                  <a:srgbClr val="FF0000"/>
                </a:solidFill>
              </a:rPr>
              <a:t>الَّذِي</a:t>
            </a:r>
            <a:r>
              <a:rPr lang="ar-EG" sz="3600" b="1" dirty="0" smtClean="0"/>
              <a:t> </a:t>
            </a:r>
            <a:r>
              <a:rPr lang="ar-EG" sz="3600" b="1" dirty="0" smtClean="0">
                <a:solidFill>
                  <a:schemeClr val="accent1">
                    <a:lumMod val="75000"/>
                  </a:schemeClr>
                </a:solidFill>
              </a:rPr>
              <a:t>يَشْرَحُ الدُّرُوسُ بِإِتْقَانٍ</a:t>
            </a:r>
            <a:endParaRPr lang="ar-EG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9" name="رابط كسهم مستقيم 8"/>
          <p:cNvCxnSpPr/>
          <p:nvPr/>
        </p:nvCxnSpPr>
        <p:spPr>
          <a:xfrm>
            <a:off x="6413500" y="2959100"/>
            <a:ext cx="1727200" cy="939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مربع نص 11"/>
          <p:cNvSpPr txBox="1"/>
          <p:nvPr/>
        </p:nvSpPr>
        <p:spPr>
          <a:xfrm>
            <a:off x="8178800" y="4000500"/>
            <a:ext cx="15621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sz="2400" b="1" dirty="0" smtClean="0"/>
              <a:t>اسم موصول </a:t>
            </a:r>
            <a:endParaRPr lang="ar-EG" sz="2400" b="1" dirty="0"/>
          </a:p>
        </p:txBody>
      </p:sp>
      <p:cxnSp>
        <p:nvCxnSpPr>
          <p:cNvPr id="14" name="رابط كسهم مستقيم 13"/>
          <p:cNvCxnSpPr/>
          <p:nvPr/>
        </p:nvCxnSpPr>
        <p:spPr>
          <a:xfrm flipH="1">
            <a:off x="4572000" y="3022600"/>
            <a:ext cx="622300" cy="1041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مربع نص 17"/>
          <p:cNvSpPr txBox="1"/>
          <p:nvPr/>
        </p:nvSpPr>
        <p:spPr>
          <a:xfrm>
            <a:off x="3556000" y="4191000"/>
            <a:ext cx="2731838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EG" sz="4000" b="1" dirty="0" smtClean="0"/>
              <a:t>صلة الموصول </a:t>
            </a:r>
            <a:endParaRPr lang="ar-EG" sz="4000" b="1" dirty="0"/>
          </a:p>
        </p:txBody>
      </p:sp>
      <p:sp>
        <p:nvSpPr>
          <p:cNvPr id="10" name="شكل بيضاوي 9"/>
          <p:cNvSpPr/>
          <p:nvPr/>
        </p:nvSpPr>
        <p:spPr>
          <a:xfrm>
            <a:off x="5778500" y="2438400"/>
            <a:ext cx="838200" cy="698500"/>
          </a:xfrm>
          <a:prstGeom prst="ellipse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 b="1" dirty="0"/>
          </a:p>
        </p:txBody>
      </p:sp>
    </p:spTree>
    <p:extLst>
      <p:ext uri="{BB962C8B-B14F-4D97-AF65-F5344CB8AC3E}">
        <p14:creationId xmlns:p14="http://schemas.microsoft.com/office/powerpoint/2010/main" val="2853629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0" accel="50000" fill="hold">
                                          <p:stCondLst>
                                            <p:cond delay="2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0" accel="50000" fill="hold">
                                          <p:stCondLst>
                                            <p:cond delay="2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400" y="218884"/>
            <a:ext cx="9448799" cy="5190473"/>
          </a:xfrm>
          <a:prstGeom prst="rect">
            <a:avLst/>
          </a:prstGeom>
        </p:spPr>
      </p:pic>
      <p:sp>
        <p:nvSpPr>
          <p:cNvPr id="5" name="مستطيل 4"/>
          <p:cNvSpPr/>
          <p:nvPr/>
        </p:nvSpPr>
        <p:spPr>
          <a:xfrm>
            <a:off x="6464300" y="2413000"/>
            <a:ext cx="3556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EG" sz="3600" b="1" dirty="0" smtClean="0"/>
              <a:t>  </a:t>
            </a:r>
            <a:endParaRPr lang="ar-EG" sz="3600" b="1" dirty="0"/>
          </a:p>
        </p:txBody>
      </p:sp>
      <p:sp>
        <p:nvSpPr>
          <p:cNvPr id="7" name="مربع نص 6"/>
          <p:cNvSpPr txBox="1"/>
          <p:nvPr/>
        </p:nvSpPr>
        <p:spPr>
          <a:xfrm>
            <a:off x="3314700" y="2362200"/>
            <a:ext cx="3717684" cy="64633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EG" sz="3600" dirty="0" smtClean="0"/>
              <a:t> </a:t>
            </a:r>
            <a:r>
              <a:rPr lang="ar-EG" sz="3600" dirty="0" smtClean="0">
                <a:solidFill>
                  <a:srgbClr val="FF0000"/>
                </a:solidFill>
              </a:rPr>
              <a:t>الَّتِي</a:t>
            </a:r>
            <a:r>
              <a:rPr lang="ar-EG" sz="3600" dirty="0" smtClean="0"/>
              <a:t> </a:t>
            </a:r>
            <a:r>
              <a:rPr lang="ar-EG" sz="3600" dirty="0" smtClean="0">
                <a:solidFill>
                  <a:schemeClr val="accent1">
                    <a:lumMod val="75000"/>
                  </a:schemeClr>
                </a:solidFill>
              </a:rPr>
              <a:t>تَتَحَدَّثُ عَنِ الصِّدْقِ</a:t>
            </a:r>
            <a:endParaRPr lang="ar-EG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9" name="رابط كسهم مستقيم 8"/>
          <p:cNvCxnSpPr/>
          <p:nvPr/>
        </p:nvCxnSpPr>
        <p:spPr>
          <a:xfrm>
            <a:off x="6413500" y="2959100"/>
            <a:ext cx="1727200" cy="939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مربع نص 11"/>
          <p:cNvSpPr txBox="1"/>
          <p:nvPr/>
        </p:nvSpPr>
        <p:spPr>
          <a:xfrm>
            <a:off x="8178800" y="4000500"/>
            <a:ext cx="15621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sz="2400" b="1" dirty="0" smtClean="0"/>
              <a:t>اسم موصول </a:t>
            </a:r>
            <a:endParaRPr lang="ar-EG" sz="2400" b="1" dirty="0"/>
          </a:p>
        </p:txBody>
      </p:sp>
      <p:cxnSp>
        <p:nvCxnSpPr>
          <p:cNvPr id="14" name="رابط كسهم مستقيم 13"/>
          <p:cNvCxnSpPr/>
          <p:nvPr/>
        </p:nvCxnSpPr>
        <p:spPr>
          <a:xfrm flipH="1">
            <a:off x="4572000" y="3022600"/>
            <a:ext cx="622300" cy="1041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مربع نص 17"/>
          <p:cNvSpPr txBox="1"/>
          <p:nvPr/>
        </p:nvSpPr>
        <p:spPr>
          <a:xfrm>
            <a:off x="3556000" y="4191000"/>
            <a:ext cx="2731838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EG" sz="4000" b="1" dirty="0" smtClean="0"/>
              <a:t>صلة الموصول </a:t>
            </a:r>
            <a:endParaRPr lang="ar-EG" sz="4000" b="1" dirty="0"/>
          </a:p>
        </p:txBody>
      </p:sp>
      <p:sp>
        <p:nvSpPr>
          <p:cNvPr id="10" name="مستطيل 9"/>
          <p:cNvSpPr/>
          <p:nvPr/>
        </p:nvSpPr>
        <p:spPr>
          <a:xfrm>
            <a:off x="6787203" y="2456934"/>
            <a:ext cx="282641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EG" sz="3200" b="1" dirty="0" smtClean="0"/>
              <a:t>قَرَأْتُ الْقِصَّةُ الْجَمِيلَةَ</a:t>
            </a:r>
            <a:endParaRPr lang="ar-EG" sz="3200" b="1" dirty="0"/>
          </a:p>
        </p:txBody>
      </p:sp>
      <p:sp>
        <p:nvSpPr>
          <p:cNvPr id="11" name="شكل بيضاوي 10"/>
          <p:cNvSpPr/>
          <p:nvPr/>
        </p:nvSpPr>
        <p:spPr>
          <a:xfrm>
            <a:off x="6159500" y="2336800"/>
            <a:ext cx="698500" cy="698500"/>
          </a:xfrm>
          <a:prstGeom prst="ellipse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 b="1" dirty="0"/>
          </a:p>
        </p:txBody>
      </p:sp>
    </p:spTree>
    <p:extLst>
      <p:ext uri="{BB962C8B-B14F-4D97-AF65-F5344CB8AC3E}">
        <p14:creationId xmlns:p14="http://schemas.microsoft.com/office/powerpoint/2010/main" val="2853629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8" grpId="0"/>
      <p:bldP spid="10" grpId="0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" y="625284"/>
            <a:ext cx="9448799" cy="5190473"/>
          </a:xfrm>
          <a:prstGeom prst="rect">
            <a:avLst/>
          </a:prstGeom>
        </p:spPr>
      </p:pic>
      <p:sp>
        <p:nvSpPr>
          <p:cNvPr id="5" name="مستطيل 4"/>
          <p:cNvSpPr/>
          <p:nvPr/>
        </p:nvSpPr>
        <p:spPr>
          <a:xfrm>
            <a:off x="6464300" y="2413000"/>
            <a:ext cx="3556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EG" sz="4000" b="1" dirty="0" smtClean="0"/>
              <a:t> طَارَ الْبُلْبُلَانِ </a:t>
            </a:r>
            <a:endParaRPr lang="ar-EG" sz="4000" b="1" dirty="0"/>
          </a:p>
        </p:txBody>
      </p:sp>
      <p:sp>
        <p:nvSpPr>
          <p:cNvPr id="7" name="مربع نص 6"/>
          <p:cNvSpPr txBox="1"/>
          <p:nvPr/>
        </p:nvSpPr>
        <p:spPr>
          <a:xfrm>
            <a:off x="2514600" y="2476500"/>
            <a:ext cx="4030270" cy="1200329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EG" sz="3600" b="1" dirty="0" smtClean="0"/>
              <a:t>ا</a:t>
            </a:r>
            <a:r>
              <a:rPr lang="ar-EG" sz="3600" b="1" dirty="0" smtClean="0">
                <a:solidFill>
                  <a:srgbClr val="FF0000"/>
                </a:solidFill>
              </a:rPr>
              <a:t>لْلَذَانِ</a:t>
            </a:r>
            <a:r>
              <a:rPr lang="ar-EG" sz="3600" b="1" dirty="0" smtClean="0"/>
              <a:t> </a:t>
            </a:r>
            <a:r>
              <a:rPr lang="ar-EG" sz="3600" b="1" dirty="0" smtClean="0">
                <a:solidFill>
                  <a:schemeClr val="accent1">
                    <a:lumMod val="75000"/>
                  </a:schemeClr>
                </a:solidFill>
              </a:rPr>
              <a:t>غَرَّدَا أَعَذْبَ الْأَلْحَانِ</a:t>
            </a:r>
            <a:r>
              <a:rPr lang="ar-EG" sz="3600" b="1" dirty="0" smtClean="0"/>
              <a:t/>
            </a:r>
            <a:br>
              <a:rPr lang="ar-EG" sz="3600" b="1" dirty="0" smtClean="0"/>
            </a:br>
            <a:endParaRPr lang="ar-EG" sz="3600" b="1" dirty="0"/>
          </a:p>
        </p:txBody>
      </p:sp>
      <p:cxnSp>
        <p:nvCxnSpPr>
          <p:cNvPr id="9" name="رابط كسهم مستقيم 8"/>
          <p:cNvCxnSpPr/>
          <p:nvPr/>
        </p:nvCxnSpPr>
        <p:spPr>
          <a:xfrm>
            <a:off x="6413500" y="2959100"/>
            <a:ext cx="1727200" cy="939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مربع نص 11"/>
          <p:cNvSpPr txBox="1"/>
          <p:nvPr/>
        </p:nvSpPr>
        <p:spPr>
          <a:xfrm>
            <a:off x="8178800" y="4000500"/>
            <a:ext cx="15621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sz="2400" b="1" dirty="0" smtClean="0"/>
              <a:t>اسم موصول </a:t>
            </a:r>
            <a:endParaRPr lang="ar-EG" sz="2400" b="1" dirty="0"/>
          </a:p>
        </p:txBody>
      </p:sp>
      <p:cxnSp>
        <p:nvCxnSpPr>
          <p:cNvPr id="14" name="رابط كسهم مستقيم 13"/>
          <p:cNvCxnSpPr/>
          <p:nvPr/>
        </p:nvCxnSpPr>
        <p:spPr>
          <a:xfrm flipH="1">
            <a:off x="4572000" y="3022600"/>
            <a:ext cx="622300" cy="1041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مربع نص 17"/>
          <p:cNvSpPr txBox="1"/>
          <p:nvPr/>
        </p:nvSpPr>
        <p:spPr>
          <a:xfrm>
            <a:off x="3556000" y="4191000"/>
            <a:ext cx="2731838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EG" sz="4000" b="1" dirty="0" smtClean="0"/>
              <a:t>صلة الموصول </a:t>
            </a:r>
            <a:endParaRPr lang="ar-EG" sz="4000" b="1" dirty="0"/>
          </a:p>
        </p:txBody>
      </p:sp>
      <p:sp>
        <p:nvSpPr>
          <p:cNvPr id="10" name="شكل بيضاوي 9"/>
          <p:cNvSpPr/>
          <p:nvPr/>
        </p:nvSpPr>
        <p:spPr>
          <a:xfrm>
            <a:off x="5486400" y="2476500"/>
            <a:ext cx="838200" cy="698500"/>
          </a:xfrm>
          <a:prstGeom prst="ellipse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 b="1" dirty="0"/>
          </a:p>
        </p:txBody>
      </p:sp>
    </p:spTree>
    <p:extLst>
      <p:ext uri="{BB962C8B-B14F-4D97-AF65-F5344CB8AC3E}">
        <p14:creationId xmlns:p14="http://schemas.microsoft.com/office/powerpoint/2010/main" val="2853629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0" accel="50000" fill="hold">
                                          <p:stCondLst>
                                            <p:cond delay="2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0" accel="50000" fill="hold">
                                          <p:stCondLst>
                                            <p:cond delay="2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" y="625284"/>
            <a:ext cx="9448799" cy="5190473"/>
          </a:xfrm>
          <a:prstGeom prst="rect">
            <a:avLst/>
          </a:prstGeom>
        </p:spPr>
      </p:pic>
      <p:sp>
        <p:nvSpPr>
          <p:cNvPr id="5" name="مستطيل 4"/>
          <p:cNvSpPr/>
          <p:nvPr/>
        </p:nvSpPr>
        <p:spPr>
          <a:xfrm>
            <a:off x="6464300" y="2413000"/>
            <a:ext cx="3556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EG" sz="3600" b="1" dirty="0" smtClean="0"/>
              <a:t>  </a:t>
            </a:r>
            <a:endParaRPr lang="ar-EG" sz="3600" b="1" dirty="0"/>
          </a:p>
        </p:txBody>
      </p:sp>
      <p:sp>
        <p:nvSpPr>
          <p:cNvPr id="7" name="مربع نص 6"/>
          <p:cNvSpPr txBox="1"/>
          <p:nvPr/>
        </p:nvSpPr>
        <p:spPr>
          <a:xfrm>
            <a:off x="3429000" y="2501900"/>
            <a:ext cx="3637534" cy="64633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EG" sz="3600" b="1" dirty="0" smtClean="0"/>
              <a:t> </a:t>
            </a:r>
            <a:r>
              <a:rPr lang="ar-EG" sz="3600" b="1" dirty="0" smtClean="0">
                <a:solidFill>
                  <a:srgbClr val="FF0000"/>
                </a:solidFill>
              </a:rPr>
              <a:t>الْلَتَانِ</a:t>
            </a:r>
            <a:r>
              <a:rPr lang="ar-EG" sz="3600" b="1" dirty="0" smtClean="0"/>
              <a:t> </a:t>
            </a:r>
            <a:r>
              <a:rPr lang="ar-EG" sz="3600" b="1" dirty="0" smtClean="0">
                <a:solidFill>
                  <a:schemeClr val="accent1">
                    <a:lumMod val="75000"/>
                  </a:schemeClr>
                </a:solidFill>
              </a:rPr>
              <a:t>تَحْمِلَانِ الرُّكَّابَ </a:t>
            </a:r>
            <a:endParaRPr lang="ar-EG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9" name="رابط كسهم مستقيم 8"/>
          <p:cNvCxnSpPr/>
          <p:nvPr/>
        </p:nvCxnSpPr>
        <p:spPr>
          <a:xfrm>
            <a:off x="6413500" y="2959100"/>
            <a:ext cx="1727200" cy="939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مربع نص 11"/>
          <p:cNvSpPr txBox="1"/>
          <p:nvPr/>
        </p:nvSpPr>
        <p:spPr>
          <a:xfrm>
            <a:off x="8178800" y="4000500"/>
            <a:ext cx="15621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sz="2400" b="1" dirty="0" smtClean="0"/>
              <a:t>اسم موصول </a:t>
            </a:r>
            <a:endParaRPr lang="ar-EG" sz="2400" b="1" dirty="0"/>
          </a:p>
        </p:txBody>
      </p:sp>
      <p:cxnSp>
        <p:nvCxnSpPr>
          <p:cNvPr id="14" name="رابط كسهم مستقيم 13"/>
          <p:cNvCxnSpPr/>
          <p:nvPr/>
        </p:nvCxnSpPr>
        <p:spPr>
          <a:xfrm flipH="1">
            <a:off x="4572000" y="3022600"/>
            <a:ext cx="622300" cy="1041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مربع نص 17"/>
          <p:cNvSpPr txBox="1"/>
          <p:nvPr/>
        </p:nvSpPr>
        <p:spPr>
          <a:xfrm>
            <a:off x="3556000" y="4191000"/>
            <a:ext cx="2731838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EG" sz="4000" b="1" dirty="0" smtClean="0"/>
              <a:t>صلة الموصول </a:t>
            </a:r>
            <a:endParaRPr lang="ar-EG" sz="4000" b="1" dirty="0"/>
          </a:p>
        </p:txBody>
      </p:sp>
      <p:sp>
        <p:nvSpPr>
          <p:cNvPr id="10" name="مستطيل 9"/>
          <p:cNvSpPr/>
          <p:nvPr/>
        </p:nvSpPr>
        <p:spPr>
          <a:xfrm>
            <a:off x="6598202" y="2495034"/>
            <a:ext cx="283763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EG" sz="3600" b="1" dirty="0" smtClean="0"/>
              <a:t>اِنْطَلَقَتْ السَّفِينَتَانِ </a:t>
            </a:r>
            <a:endParaRPr lang="ar-EG" sz="3600" b="1" dirty="0"/>
          </a:p>
        </p:txBody>
      </p:sp>
      <p:sp>
        <p:nvSpPr>
          <p:cNvPr id="11" name="شكل بيضاوي 10"/>
          <p:cNvSpPr/>
          <p:nvPr/>
        </p:nvSpPr>
        <p:spPr>
          <a:xfrm>
            <a:off x="5829300" y="2286000"/>
            <a:ext cx="863600" cy="952500"/>
          </a:xfrm>
          <a:prstGeom prst="ellipse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 b="1" dirty="0"/>
          </a:p>
        </p:txBody>
      </p:sp>
    </p:spTree>
    <p:extLst>
      <p:ext uri="{BB962C8B-B14F-4D97-AF65-F5344CB8AC3E}">
        <p14:creationId xmlns:p14="http://schemas.microsoft.com/office/powerpoint/2010/main" val="2853629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0" accel="50000" fill="hold">
                                          <p:stCondLst>
                                            <p:cond delay="2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500" accel="50000" fill="hold">
                                          <p:stCondLst>
                                            <p:cond delay="2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0" grpId="0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300" y="612584"/>
            <a:ext cx="9448799" cy="5190473"/>
          </a:xfrm>
          <a:prstGeom prst="rect">
            <a:avLst/>
          </a:prstGeom>
        </p:spPr>
      </p:pic>
      <p:sp>
        <p:nvSpPr>
          <p:cNvPr id="5" name="مستطيل 4"/>
          <p:cNvSpPr/>
          <p:nvPr/>
        </p:nvSpPr>
        <p:spPr>
          <a:xfrm>
            <a:off x="6464300" y="2413000"/>
            <a:ext cx="3556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EG" sz="3600" b="1" dirty="0" smtClean="0"/>
              <a:t>  </a:t>
            </a:r>
            <a:endParaRPr lang="ar-EG" sz="3600" b="1" dirty="0"/>
          </a:p>
        </p:txBody>
      </p:sp>
      <p:sp>
        <p:nvSpPr>
          <p:cNvPr id="7" name="مربع نص 6"/>
          <p:cNvSpPr txBox="1"/>
          <p:nvPr/>
        </p:nvSpPr>
        <p:spPr>
          <a:xfrm>
            <a:off x="3708400" y="2514600"/>
            <a:ext cx="3110147" cy="1200329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EG" sz="3600" b="1" dirty="0" smtClean="0">
                <a:solidFill>
                  <a:srgbClr val="C00000"/>
                </a:solidFill>
              </a:rPr>
              <a:t> الَّذِينَ </a:t>
            </a:r>
            <a:r>
              <a:rPr lang="ar-EG" sz="3600" b="1" dirty="0" smtClean="0">
                <a:solidFill>
                  <a:schemeClr val="accent1">
                    <a:lumMod val="75000"/>
                  </a:schemeClr>
                </a:solidFill>
              </a:rPr>
              <a:t>حَقَّقُوا النُّجَّاحَ</a:t>
            </a:r>
            <a:r>
              <a:rPr lang="ar-EG" sz="3600" b="1" dirty="0" smtClean="0">
                <a:solidFill>
                  <a:srgbClr val="C00000"/>
                </a:solidFill>
              </a:rPr>
              <a:t/>
            </a:r>
            <a:br>
              <a:rPr lang="ar-EG" sz="3600" b="1" dirty="0" smtClean="0">
                <a:solidFill>
                  <a:srgbClr val="C00000"/>
                </a:solidFill>
              </a:rPr>
            </a:br>
            <a:r>
              <a:rPr lang="ar-EG" sz="3600" b="1" dirty="0" smtClean="0">
                <a:solidFill>
                  <a:srgbClr val="C00000"/>
                </a:solidFill>
              </a:rPr>
              <a:t> </a:t>
            </a:r>
            <a:endParaRPr lang="ar-EG" sz="3600" b="1" dirty="0">
              <a:solidFill>
                <a:srgbClr val="C00000"/>
              </a:solidFill>
            </a:endParaRPr>
          </a:p>
        </p:txBody>
      </p:sp>
      <p:cxnSp>
        <p:nvCxnSpPr>
          <p:cNvPr id="9" name="رابط كسهم مستقيم 8"/>
          <p:cNvCxnSpPr/>
          <p:nvPr/>
        </p:nvCxnSpPr>
        <p:spPr>
          <a:xfrm>
            <a:off x="6413500" y="2959100"/>
            <a:ext cx="1727200" cy="939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مربع نص 11"/>
          <p:cNvSpPr txBox="1"/>
          <p:nvPr/>
        </p:nvSpPr>
        <p:spPr>
          <a:xfrm>
            <a:off x="8178800" y="4000500"/>
            <a:ext cx="15621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sz="2400" b="1" dirty="0" smtClean="0"/>
              <a:t>اسم موصول </a:t>
            </a:r>
            <a:endParaRPr lang="ar-EG" sz="2400" b="1" dirty="0"/>
          </a:p>
        </p:txBody>
      </p:sp>
      <p:cxnSp>
        <p:nvCxnSpPr>
          <p:cNvPr id="14" name="رابط كسهم مستقيم 13"/>
          <p:cNvCxnSpPr/>
          <p:nvPr/>
        </p:nvCxnSpPr>
        <p:spPr>
          <a:xfrm flipH="1">
            <a:off x="4572000" y="3022600"/>
            <a:ext cx="622300" cy="1041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مربع نص 17"/>
          <p:cNvSpPr txBox="1"/>
          <p:nvPr/>
        </p:nvSpPr>
        <p:spPr>
          <a:xfrm>
            <a:off x="3556000" y="4191000"/>
            <a:ext cx="2731838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EG" sz="4000" b="1" dirty="0" smtClean="0"/>
              <a:t>صلة الموصول </a:t>
            </a:r>
            <a:endParaRPr lang="ar-EG" sz="4000" b="1" dirty="0"/>
          </a:p>
        </p:txBody>
      </p:sp>
      <p:sp>
        <p:nvSpPr>
          <p:cNvPr id="10" name="مستطيل 9"/>
          <p:cNvSpPr/>
          <p:nvPr/>
        </p:nvSpPr>
        <p:spPr>
          <a:xfrm>
            <a:off x="6598202" y="2495034"/>
            <a:ext cx="2316660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EG" sz="3600" b="1" dirty="0" smtClean="0"/>
              <a:t>احْتَفَلَ الطُّلابُ </a:t>
            </a:r>
            <a:br>
              <a:rPr lang="ar-EG" sz="3600" b="1" dirty="0" smtClean="0"/>
            </a:br>
            <a:r>
              <a:rPr lang="ar-EG" sz="3600" b="1" dirty="0" smtClean="0"/>
              <a:t> </a:t>
            </a:r>
            <a:endParaRPr lang="ar-EG" sz="3600" b="1" dirty="0"/>
          </a:p>
        </p:txBody>
      </p:sp>
      <p:sp>
        <p:nvSpPr>
          <p:cNvPr id="11" name="شكل بيضاوي 10"/>
          <p:cNvSpPr/>
          <p:nvPr/>
        </p:nvSpPr>
        <p:spPr>
          <a:xfrm>
            <a:off x="5765800" y="2311400"/>
            <a:ext cx="863600" cy="952500"/>
          </a:xfrm>
          <a:prstGeom prst="ellipse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 b="1" dirty="0"/>
          </a:p>
        </p:txBody>
      </p:sp>
    </p:spTree>
    <p:extLst>
      <p:ext uri="{BB962C8B-B14F-4D97-AF65-F5344CB8AC3E}">
        <p14:creationId xmlns:p14="http://schemas.microsoft.com/office/powerpoint/2010/main" val="2853629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0" accel="50000" fill="hold">
                                          <p:stCondLst>
                                            <p:cond delay="2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500" accel="50000" fill="hold">
                                          <p:stCondLst>
                                            <p:cond delay="2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0" grpId="0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00" y="625284"/>
            <a:ext cx="9448799" cy="5190473"/>
          </a:xfrm>
          <a:prstGeom prst="rect">
            <a:avLst/>
          </a:prstGeom>
        </p:spPr>
      </p:pic>
      <p:sp>
        <p:nvSpPr>
          <p:cNvPr id="5" name="مستطيل 4"/>
          <p:cNvSpPr/>
          <p:nvPr/>
        </p:nvSpPr>
        <p:spPr>
          <a:xfrm>
            <a:off x="6464300" y="2413000"/>
            <a:ext cx="3556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EG" sz="3600" b="1" dirty="0" smtClean="0"/>
              <a:t>  </a:t>
            </a:r>
            <a:endParaRPr lang="ar-EG" sz="3600" b="1" dirty="0"/>
          </a:p>
        </p:txBody>
      </p:sp>
      <p:sp>
        <p:nvSpPr>
          <p:cNvPr id="7" name="مربع نص 6"/>
          <p:cNvSpPr txBox="1"/>
          <p:nvPr/>
        </p:nvSpPr>
        <p:spPr>
          <a:xfrm>
            <a:off x="3416300" y="2451100"/>
            <a:ext cx="3533339" cy="1200329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EG" sz="3600" b="1" dirty="0" smtClean="0">
                <a:solidFill>
                  <a:srgbClr val="C00000"/>
                </a:solidFill>
              </a:rPr>
              <a:t> اللاتي </a:t>
            </a:r>
            <a:r>
              <a:rPr lang="ar-EG" sz="3600" b="1" dirty="0" smtClean="0">
                <a:solidFill>
                  <a:schemeClr val="accent1">
                    <a:lumMod val="75000"/>
                  </a:schemeClr>
                </a:solidFill>
              </a:rPr>
              <a:t>يحسن </a:t>
            </a:r>
            <a:r>
              <a:rPr lang="ar-EG" sz="3600" b="1" dirty="0" err="1" smtClean="0">
                <a:solidFill>
                  <a:schemeClr val="accent1">
                    <a:lumMod val="75000"/>
                  </a:schemeClr>
                </a:solidFill>
              </a:rPr>
              <a:t>للأبناء!</a:t>
            </a:r>
            <a:r>
              <a:rPr lang="ar-EG" sz="36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ar-EG" sz="3600" b="1" dirty="0" smtClean="0">
                <a:solidFill>
                  <a:srgbClr val="C00000"/>
                </a:solidFill>
              </a:rPr>
              <a:t/>
            </a:r>
            <a:br>
              <a:rPr lang="ar-EG" sz="3600" b="1" dirty="0" smtClean="0">
                <a:solidFill>
                  <a:srgbClr val="C00000"/>
                </a:solidFill>
              </a:rPr>
            </a:br>
            <a:r>
              <a:rPr lang="ar-EG" sz="3600" b="1" dirty="0" smtClean="0">
                <a:solidFill>
                  <a:srgbClr val="C00000"/>
                </a:solidFill>
              </a:rPr>
              <a:t> </a:t>
            </a:r>
            <a:endParaRPr lang="ar-EG" sz="3600" b="1" dirty="0">
              <a:solidFill>
                <a:srgbClr val="C00000"/>
              </a:solidFill>
            </a:endParaRPr>
          </a:p>
        </p:txBody>
      </p:sp>
      <p:cxnSp>
        <p:nvCxnSpPr>
          <p:cNvPr id="9" name="رابط كسهم مستقيم 8"/>
          <p:cNvCxnSpPr/>
          <p:nvPr/>
        </p:nvCxnSpPr>
        <p:spPr>
          <a:xfrm>
            <a:off x="6413500" y="2959100"/>
            <a:ext cx="1727200" cy="939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مربع نص 11"/>
          <p:cNvSpPr txBox="1"/>
          <p:nvPr/>
        </p:nvSpPr>
        <p:spPr>
          <a:xfrm>
            <a:off x="8178800" y="4000500"/>
            <a:ext cx="15621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sz="2400" b="1" dirty="0" smtClean="0"/>
              <a:t>اسم موصول </a:t>
            </a:r>
            <a:endParaRPr lang="ar-EG" sz="2400" b="1" dirty="0"/>
          </a:p>
        </p:txBody>
      </p:sp>
      <p:cxnSp>
        <p:nvCxnSpPr>
          <p:cNvPr id="14" name="رابط كسهم مستقيم 13"/>
          <p:cNvCxnSpPr/>
          <p:nvPr/>
        </p:nvCxnSpPr>
        <p:spPr>
          <a:xfrm flipH="1">
            <a:off x="4572000" y="3022600"/>
            <a:ext cx="622300" cy="1041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مربع نص 17"/>
          <p:cNvSpPr txBox="1"/>
          <p:nvPr/>
        </p:nvSpPr>
        <p:spPr>
          <a:xfrm>
            <a:off x="3556000" y="4191000"/>
            <a:ext cx="2731838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EG" sz="4000" b="1" dirty="0" smtClean="0"/>
              <a:t>صلة الموصول </a:t>
            </a:r>
            <a:endParaRPr lang="ar-EG" sz="4000" b="1" dirty="0"/>
          </a:p>
        </p:txBody>
      </p:sp>
      <p:sp>
        <p:nvSpPr>
          <p:cNvPr id="10" name="مستطيل 9"/>
          <p:cNvSpPr/>
          <p:nvPr/>
        </p:nvSpPr>
        <p:spPr>
          <a:xfrm>
            <a:off x="6598202" y="2495034"/>
            <a:ext cx="277351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EG" sz="3600" b="1" dirty="0" smtClean="0"/>
              <a:t>مَا أَرْوَعَ الْأُمَّهَاتِ </a:t>
            </a:r>
            <a:br>
              <a:rPr lang="ar-EG" sz="3600" b="1" dirty="0" smtClean="0"/>
            </a:br>
            <a:r>
              <a:rPr lang="ar-EG" sz="3600" b="1" dirty="0" smtClean="0"/>
              <a:t> </a:t>
            </a:r>
            <a:endParaRPr lang="ar-EG" sz="3600" b="1" dirty="0"/>
          </a:p>
        </p:txBody>
      </p:sp>
      <p:sp>
        <p:nvSpPr>
          <p:cNvPr id="11" name="شكل بيضاوي 10"/>
          <p:cNvSpPr/>
          <p:nvPr/>
        </p:nvSpPr>
        <p:spPr>
          <a:xfrm>
            <a:off x="5765800" y="2374900"/>
            <a:ext cx="990600" cy="952500"/>
          </a:xfrm>
          <a:prstGeom prst="ellipse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 b="1" dirty="0"/>
          </a:p>
        </p:txBody>
      </p:sp>
    </p:spTree>
    <p:extLst>
      <p:ext uri="{BB962C8B-B14F-4D97-AF65-F5344CB8AC3E}">
        <p14:creationId xmlns:p14="http://schemas.microsoft.com/office/powerpoint/2010/main" val="2853629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0" accel="50000" fill="hold">
                                          <p:stCondLst>
                                            <p:cond delay="2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500" accel="50000" fill="hold">
                                          <p:stCondLst>
                                            <p:cond delay="2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0" grpId="0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云形 1"/>
          <p:cNvSpPr/>
          <p:nvPr/>
        </p:nvSpPr>
        <p:spPr>
          <a:xfrm>
            <a:off x="8331221" y="1910799"/>
            <a:ext cx="3466465" cy="2730500"/>
          </a:xfrm>
          <a:prstGeom prst="cloud">
            <a:avLst/>
          </a:prstGeom>
          <a:solidFill>
            <a:srgbClr val="6BC7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0AB235B3-B566-4D8F-9FCF-F6EC9427289B}"/>
              </a:ext>
            </a:extLst>
          </p:cNvPr>
          <p:cNvSpPr txBox="1"/>
          <p:nvPr/>
        </p:nvSpPr>
        <p:spPr>
          <a:xfrm>
            <a:off x="8521700" y="1930568"/>
            <a:ext cx="3492500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الْأَسماءُ الْمَوْصُولَةُ  </a:t>
            </a:r>
            <a:endParaRPr lang="ar-OM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تمرير أفقي 4"/>
          <p:cNvSpPr/>
          <p:nvPr/>
        </p:nvSpPr>
        <p:spPr>
          <a:xfrm>
            <a:off x="1371600" y="850900"/>
            <a:ext cx="6761568" cy="4453757"/>
          </a:xfrm>
          <a:prstGeom prst="horizontalScroll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EG" sz="4400" dirty="0" smtClean="0">
                <a:solidFill>
                  <a:schemeClr val="tx2"/>
                </a:solidFill>
              </a:rPr>
              <a:t> هو اسم يأتي لتوضيح كلام سابق ولا يتم معناه إلا بجملة تأتي بعده تسمى صلة الموصول </a:t>
            </a:r>
            <a:endParaRPr lang="ar-EG" sz="4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82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云形 1"/>
          <p:cNvSpPr/>
          <p:nvPr/>
        </p:nvSpPr>
        <p:spPr>
          <a:xfrm>
            <a:off x="7861301" y="1574801"/>
            <a:ext cx="4089400" cy="2717800"/>
          </a:xfrm>
          <a:prstGeom prst="cloud">
            <a:avLst/>
          </a:prstGeom>
          <a:solidFill>
            <a:srgbClr val="6BC7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SA" sz="60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الْأَسماءُ الْمَوْصُولَةُ  </a:t>
            </a:r>
            <a:endParaRPr lang="ar-OM" sz="6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شكل بيضاوي 5"/>
          <p:cNvSpPr/>
          <p:nvPr/>
        </p:nvSpPr>
        <p:spPr>
          <a:xfrm>
            <a:off x="5664200" y="241300"/>
            <a:ext cx="1460500" cy="863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 smtClean="0"/>
              <a:t>الذي </a:t>
            </a:r>
            <a:endParaRPr lang="ar-EG" sz="3600" b="1" dirty="0"/>
          </a:p>
        </p:txBody>
      </p:sp>
      <p:sp>
        <p:nvSpPr>
          <p:cNvPr id="7" name="شكل بيضاوي 6"/>
          <p:cNvSpPr/>
          <p:nvPr/>
        </p:nvSpPr>
        <p:spPr>
          <a:xfrm>
            <a:off x="5638800" y="1257300"/>
            <a:ext cx="1460500" cy="863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 smtClean="0"/>
              <a:t>التي </a:t>
            </a:r>
            <a:endParaRPr lang="ar-EG" sz="4000" b="1" dirty="0"/>
          </a:p>
        </p:txBody>
      </p:sp>
      <p:sp>
        <p:nvSpPr>
          <p:cNvPr id="9" name="شكل بيضاوي 8"/>
          <p:cNvSpPr/>
          <p:nvPr/>
        </p:nvSpPr>
        <p:spPr>
          <a:xfrm>
            <a:off x="5575300" y="2184400"/>
            <a:ext cx="1689100" cy="11049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 smtClean="0"/>
              <a:t>اللذان </a:t>
            </a:r>
            <a:endParaRPr lang="ar-EG" sz="4000" b="1" dirty="0"/>
          </a:p>
        </p:txBody>
      </p:sp>
      <p:sp>
        <p:nvSpPr>
          <p:cNvPr id="10" name="شكل بيضاوي 9"/>
          <p:cNvSpPr/>
          <p:nvPr/>
        </p:nvSpPr>
        <p:spPr>
          <a:xfrm>
            <a:off x="5473700" y="5257800"/>
            <a:ext cx="1701800" cy="1041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 smtClean="0"/>
              <a:t>اللاتي </a:t>
            </a:r>
            <a:endParaRPr lang="ar-EG" sz="4000" b="1" dirty="0"/>
          </a:p>
        </p:txBody>
      </p:sp>
      <p:sp>
        <p:nvSpPr>
          <p:cNvPr id="11" name="شكل بيضاوي 10"/>
          <p:cNvSpPr/>
          <p:nvPr/>
        </p:nvSpPr>
        <p:spPr>
          <a:xfrm>
            <a:off x="5588000" y="4279900"/>
            <a:ext cx="1739900" cy="8763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 smtClean="0"/>
              <a:t>الذين </a:t>
            </a:r>
            <a:endParaRPr lang="ar-EG" sz="4000" b="1" dirty="0"/>
          </a:p>
        </p:txBody>
      </p:sp>
      <p:sp>
        <p:nvSpPr>
          <p:cNvPr id="12" name="شكل بيضاوي 11"/>
          <p:cNvSpPr/>
          <p:nvPr/>
        </p:nvSpPr>
        <p:spPr>
          <a:xfrm>
            <a:off x="5537200" y="3378200"/>
            <a:ext cx="1790700" cy="8001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 smtClean="0"/>
              <a:t>اللتان</a:t>
            </a:r>
            <a:endParaRPr lang="ar-EG" sz="4000" b="1" dirty="0"/>
          </a:p>
        </p:txBody>
      </p:sp>
      <p:cxnSp>
        <p:nvCxnSpPr>
          <p:cNvPr id="14" name="رابط كسهم مستقيم 13"/>
          <p:cNvCxnSpPr/>
          <p:nvPr/>
        </p:nvCxnSpPr>
        <p:spPr>
          <a:xfrm flipH="1">
            <a:off x="4000500" y="673100"/>
            <a:ext cx="15621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مخطط انسيابي: بيانات 18"/>
          <p:cNvSpPr/>
          <p:nvPr/>
        </p:nvSpPr>
        <p:spPr>
          <a:xfrm>
            <a:off x="812800" y="469900"/>
            <a:ext cx="3365500" cy="612648"/>
          </a:xfrm>
          <a:prstGeom prst="flowChartInputOutp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rgbClr val="FF0000"/>
                </a:solidFill>
              </a:rPr>
              <a:t>اسم موصول للمفرد المذكر </a:t>
            </a:r>
            <a:endParaRPr lang="ar-EG" sz="2400" b="1" dirty="0">
              <a:solidFill>
                <a:srgbClr val="FF0000"/>
              </a:solidFill>
            </a:endParaRPr>
          </a:p>
        </p:txBody>
      </p:sp>
      <p:sp>
        <p:nvSpPr>
          <p:cNvPr id="20" name="مخطط انسيابي: بيانات 19"/>
          <p:cNvSpPr/>
          <p:nvPr/>
        </p:nvSpPr>
        <p:spPr>
          <a:xfrm>
            <a:off x="381000" y="1320800"/>
            <a:ext cx="3479800" cy="612648"/>
          </a:xfrm>
          <a:prstGeom prst="flowChartInputOutp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rgbClr val="FF0000"/>
                </a:solidFill>
              </a:rPr>
              <a:t>اسم موصول للمفردة المؤنثة </a:t>
            </a:r>
            <a:endParaRPr lang="ar-EG" sz="2400" b="1" dirty="0">
              <a:solidFill>
                <a:srgbClr val="FF0000"/>
              </a:solidFill>
            </a:endParaRPr>
          </a:p>
        </p:txBody>
      </p:sp>
      <p:cxnSp>
        <p:nvCxnSpPr>
          <p:cNvPr id="22" name="رابط كسهم مستقيم 21"/>
          <p:cNvCxnSpPr/>
          <p:nvPr/>
        </p:nvCxnSpPr>
        <p:spPr>
          <a:xfrm flipH="1">
            <a:off x="3581400" y="1689100"/>
            <a:ext cx="1866900" cy="127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رابط كسهم مستقيم 25"/>
          <p:cNvCxnSpPr/>
          <p:nvPr/>
        </p:nvCxnSpPr>
        <p:spPr>
          <a:xfrm flipH="1" flipV="1">
            <a:off x="3632200" y="2616200"/>
            <a:ext cx="1816100" cy="127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مخطط انسيابي: بيانات 31"/>
          <p:cNvSpPr/>
          <p:nvPr/>
        </p:nvSpPr>
        <p:spPr>
          <a:xfrm>
            <a:off x="0" y="2171700"/>
            <a:ext cx="3987800" cy="612648"/>
          </a:xfrm>
          <a:prstGeom prst="flowChartInputOutp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rgbClr val="FF0000"/>
                </a:solidFill>
              </a:rPr>
              <a:t>اسم موصول للمثنى المذكر</a:t>
            </a:r>
            <a:endParaRPr lang="ar-EG" sz="2400" b="1" dirty="0">
              <a:solidFill>
                <a:srgbClr val="FF0000"/>
              </a:solidFill>
            </a:endParaRPr>
          </a:p>
        </p:txBody>
      </p:sp>
      <p:cxnSp>
        <p:nvCxnSpPr>
          <p:cNvPr id="35" name="رابط كسهم مستقيم 34"/>
          <p:cNvCxnSpPr/>
          <p:nvPr/>
        </p:nvCxnSpPr>
        <p:spPr>
          <a:xfrm flipH="1" flipV="1">
            <a:off x="3784600" y="3619500"/>
            <a:ext cx="1968500" cy="76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مخطط انسيابي: بيانات 39"/>
          <p:cNvSpPr/>
          <p:nvPr/>
        </p:nvSpPr>
        <p:spPr>
          <a:xfrm>
            <a:off x="431800" y="3098800"/>
            <a:ext cx="3467100" cy="612648"/>
          </a:xfrm>
          <a:prstGeom prst="flowChartInputOutp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rgbClr val="FF0000"/>
                </a:solidFill>
              </a:rPr>
              <a:t>اسم موصول للمثنى المؤنث </a:t>
            </a:r>
            <a:endParaRPr lang="ar-EG" sz="2400" b="1" dirty="0">
              <a:solidFill>
                <a:srgbClr val="FF0000"/>
              </a:solidFill>
            </a:endParaRPr>
          </a:p>
        </p:txBody>
      </p:sp>
      <p:cxnSp>
        <p:nvCxnSpPr>
          <p:cNvPr id="42" name="رابط كسهم مستقيم 41"/>
          <p:cNvCxnSpPr/>
          <p:nvPr/>
        </p:nvCxnSpPr>
        <p:spPr>
          <a:xfrm flipH="1" flipV="1">
            <a:off x="4038600" y="4533900"/>
            <a:ext cx="1485900" cy="25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مخطط انسيابي: بيانات 44"/>
          <p:cNvSpPr/>
          <p:nvPr/>
        </p:nvSpPr>
        <p:spPr>
          <a:xfrm>
            <a:off x="673100" y="4229100"/>
            <a:ext cx="3022600" cy="612648"/>
          </a:xfrm>
          <a:prstGeom prst="flowChartInputOutp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rgbClr val="FF0000"/>
                </a:solidFill>
              </a:rPr>
              <a:t>اسم موصول للجمع المذكر </a:t>
            </a:r>
            <a:endParaRPr lang="ar-EG" sz="2400" b="1" dirty="0">
              <a:solidFill>
                <a:srgbClr val="FF0000"/>
              </a:solidFill>
            </a:endParaRPr>
          </a:p>
        </p:txBody>
      </p:sp>
      <p:cxnSp>
        <p:nvCxnSpPr>
          <p:cNvPr id="47" name="رابط كسهم مستقيم 46"/>
          <p:cNvCxnSpPr/>
          <p:nvPr/>
        </p:nvCxnSpPr>
        <p:spPr>
          <a:xfrm flipH="1" flipV="1">
            <a:off x="3784600" y="5689600"/>
            <a:ext cx="1790700" cy="25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مخطط انسيابي: بيانات 49"/>
          <p:cNvSpPr/>
          <p:nvPr/>
        </p:nvSpPr>
        <p:spPr>
          <a:xfrm>
            <a:off x="774700" y="5422900"/>
            <a:ext cx="2870200" cy="762000"/>
          </a:xfrm>
          <a:prstGeom prst="flowChartInputOutp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rgbClr val="FF0000"/>
                </a:solidFill>
              </a:rPr>
              <a:t>اسم موصول لجمع المؤنث </a:t>
            </a:r>
            <a:endParaRPr lang="ar-EG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6544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3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6" grpId="0" animBg="1"/>
      <p:bldP spid="7" grpId="0" animBg="1"/>
      <p:bldP spid="9" grpId="0" animBg="1"/>
      <p:bldP spid="10" grpId="0" animBg="1"/>
      <p:bldP spid="11" grpId="0" animBg="1"/>
      <p:bldP spid="12" grpId="0" animBg="1"/>
      <p:bldP spid="19" grpId="0" animBg="1"/>
      <p:bldP spid="20" grpId="0" animBg="1"/>
      <p:bldP spid="32" grpId="0" animBg="1"/>
      <p:bldP spid="40" grpId="0" animBg="1"/>
      <p:bldP spid="45" grpId="0" animBg="1"/>
      <p:bldP spid="5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云形 1"/>
          <p:cNvSpPr/>
          <p:nvPr/>
        </p:nvSpPr>
        <p:spPr>
          <a:xfrm>
            <a:off x="7861301" y="1574801"/>
            <a:ext cx="4089400" cy="2717800"/>
          </a:xfrm>
          <a:prstGeom prst="cloud">
            <a:avLst/>
          </a:prstGeom>
          <a:solidFill>
            <a:srgbClr val="6BC7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SA" sz="60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التي  </a:t>
            </a:r>
            <a:endParaRPr lang="ar-OM" sz="6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مخطط انسيابي: بيانات 20"/>
          <p:cNvSpPr/>
          <p:nvPr/>
        </p:nvSpPr>
        <p:spPr>
          <a:xfrm>
            <a:off x="3314700" y="1562100"/>
            <a:ext cx="3517900" cy="955548"/>
          </a:xfrm>
          <a:prstGeom prst="flowChartInputOutp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/>
              <a:t>تستخدم أيضا </a:t>
            </a:r>
            <a:r>
              <a:rPr lang="ar-SA" sz="2800" b="1" smtClean="0"/>
              <a:t>لجمع غير </a:t>
            </a:r>
            <a:r>
              <a:rPr lang="ar-SA" sz="2800" b="1" dirty="0" smtClean="0"/>
              <a:t>عاقل </a:t>
            </a:r>
            <a:endParaRPr lang="ar-EG" sz="2800" b="1" dirty="0"/>
          </a:p>
        </p:txBody>
      </p:sp>
      <p:sp>
        <p:nvSpPr>
          <p:cNvPr id="23" name="مربع نص 22"/>
          <p:cNvSpPr txBox="1"/>
          <p:nvPr/>
        </p:nvSpPr>
        <p:spPr>
          <a:xfrm>
            <a:off x="3225800" y="2971800"/>
            <a:ext cx="444500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dirty="0" smtClean="0">
                <a:solidFill>
                  <a:srgbClr val="FF0000"/>
                </a:solidFill>
              </a:rPr>
              <a:t>نزلت </a:t>
            </a:r>
            <a:r>
              <a:rPr lang="ar-SA" sz="3200" b="1" dirty="0" smtClean="0">
                <a:solidFill>
                  <a:schemeClr val="bg2">
                    <a:lumMod val="10000"/>
                  </a:schemeClr>
                </a:solidFill>
              </a:rPr>
              <a:t>الأمطار</a:t>
            </a:r>
            <a:r>
              <a:rPr lang="ar-SA" sz="3200" b="1" dirty="0" smtClean="0">
                <a:solidFill>
                  <a:srgbClr val="FF0000"/>
                </a:solidFill>
              </a:rPr>
              <a:t>ُ التي تحيي الأرض </a:t>
            </a:r>
            <a:endParaRPr lang="ar-EG" sz="3200" b="1" dirty="0">
              <a:solidFill>
                <a:srgbClr val="FF0000"/>
              </a:solidFill>
            </a:endParaRPr>
          </a:p>
        </p:txBody>
      </p:sp>
      <p:cxnSp>
        <p:nvCxnSpPr>
          <p:cNvPr id="25" name="رابط كسهم مستقيم 24"/>
          <p:cNvCxnSpPr/>
          <p:nvPr/>
        </p:nvCxnSpPr>
        <p:spPr>
          <a:xfrm>
            <a:off x="6451600" y="3556000"/>
            <a:ext cx="9144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مربع نص 26"/>
          <p:cNvSpPr txBox="1"/>
          <p:nvPr/>
        </p:nvSpPr>
        <p:spPr>
          <a:xfrm>
            <a:off x="7023100" y="4610100"/>
            <a:ext cx="2246128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200" b="1" dirty="0" smtClean="0"/>
              <a:t>جمع غير عاقل </a:t>
            </a:r>
            <a:endParaRPr lang="ar-EG" sz="3200" b="1" dirty="0"/>
          </a:p>
        </p:txBody>
      </p:sp>
    </p:spTree>
    <p:extLst>
      <p:ext uri="{BB962C8B-B14F-4D97-AF65-F5344CB8AC3E}">
        <p14:creationId xmlns:p14="http://schemas.microsoft.com/office/powerpoint/2010/main" val="2256544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1" grpId="0" animBg="1"/>
      <p:bldP spid="2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HaSaN\Desktop\New folder (5)\New folder\٢٠٢١٠٤٠٣_١٨٥٠٣٣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49500" y="523875"/>
            <a:ext cx="8064500" cy="58102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11703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云形 1"/>
          <p:cNvSpPr/>
          <p:nvPr/>
        </p:nvSpPr>
        <p:spPr>
          <a:xfrm>
            <a:off x="8273080" y="2053039"/>
            <a:ext cx="3466465" cy="2730500"/>
          </a:xfrm>
          <a:prstGeom prst="cloud">
            <a:avLst/>
          </a:prstGeom>
          <a:solidFill>
            <a:srgbClr val="6BC7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D5A68059-91C7-498C-AEC3-7ECE97F7108F}"/>
              </a:ext>
            </a:extLst>
          </p:cNvPr>
          <p:cNvSpPr txBox="1"/>
          <p:nvPr/>
        </p:nvSpPr>
        <p:spPr>
          <a:xfrm>
            <a:off x="8947230" y="2523281"/>
            <a:ext cx="2384385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3200" dirty="0"/>
              <a:t>هيا يا أصدقائي لنجيب معا على هذه الأسئلة:</a:t>
            </a:r>
          </a:p>
        </p:txBody>
      </p:sp>
    </p:spTree>
    <p:extLst>
      <p:ext uri="{BB962C8B-B14F-4D97-AF65-F5344CB8AC3E}">
        <p14:creationId xmlns:p14="http://schemas.microsoft.com/office/powerpoint/2010/main" val="1841652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HaSaN\Desktop\New folder (5)\New folder\٢٠٢١٠٤٠٣_١٨٥٠٤٣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11400" y="0"/>
            <a:ext cx="8229600" cy="5614988"/>
          </a:xfrm>
          <a:prstGeom prst="rect">
            <a:avLst/>
          </a:prstGeom>
          <a:noFill/>
        </p:spPr>
      </p:pic>
      <p:cxnSp>
        <p:nvCxnSpPr>
          <p:cNvPr id="4" name="رابط كسهم مستقيم 3"/>
          <p:cNvCxnSpPr/>
          <p:nvPr/>
        </p:nvCxnSpPr>
        <p:spPr>
          <a:xfrm flipH="1">
            <a:off x="5435600" y="2590800"/>
            <a:ext cx="2501900" cy="1930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رابط كسهم مستقيم 4"/>
          <p:cNvCxnSpPr/>
          <p:nvPr/>
        </p:nvCxnSpPr>
        <p:spPr>
          <a:xfrm flipH="1" flipV="1">
            <a:off x="5575300" y="3289300"/>
            <a:ext cx="2336800" cy="1193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رابط كسهم مستقيم 6"/>
          <p:cNvCxnSpPr/>
          <p:nvPr/>
        </p:nvCxnSpPr>
        <p:spPr>
          <a:xfrm flipH="1" flipV="1">
            <a:off x="5664200" y="2108200"/>
            <a:ext cx="2209800" cy="10541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رابط كسهم مستقيم 8"/>
          <p:cNvCxnSpPr/>
          <p:nvPr/>
        </p:nvCxnSpPr>
        <p:spPr>
          <a:xfrm flipH="1">
            <a:off x="5753100" y="1866900"/>
            <a:ext cx="2146300" cy="2057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رابط كسهم مستقيم 9"/>
          <p:cNvCxnSpPr/>
          <p:nvPr/>
        </p:nvCxnSpPr>
        <p:spPr>
          <a:xfrm flipH="1" flipV="1">
            <a:off x="5537200" y="2641600"/>
            <a:ext cx="2692400" cy="1270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073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HaSaN\Desktop\New folder (5)\New folder\٢٠٢١٠٤٠٣_١٨٥٠٥٧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7600" y="482600"/>
            <a:ext cx="7073900" cy="5791200"/>
          </a:xfrm>
          <a:prstGeom prst="rect">
            <a:avLst/>
          </a:prstGeom>
          <a:noFill/>
        </p:spPr>
      </p:pic>
      <p:sp>
        <p:nvSpPr>
          <p:cNvPr id="5" name="مربع نص 4"/>
          <p:cNvSpPr txBox="1"/>
          <p:nvPr/>
        </p:nvSpPr>
        <p:spPr>
          <a:xfrm>
            <a:off x="7810500" y="4025900"/>
            <a:ext cx="994183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4000" b="1" dirty="0" smtClean="0">
                <a:solidFill>
                  <a:srgbClr val="FF0000"/>
                </a:solidFill>
              </a:rPr>
              <a:t>التي </a:t>
            </a:r>
            <a:endParaRPr lang="ar-EG" sz="4000" b="1" dirty="0">
              <a:solidFill>
                <a:srgbClr val="FF0000"/>
              </a:solidFill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4165600" y="4140200"/>
            <a:ext cx="1148071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200" b="1" dirty="0" smtClean="0">
                <a:solidFill>
                  <a:srgbClr val="FF0000"/>
                </a:solidFill>
              </a:rPr>
              <a:t>مفرد   </a:t>
            </a:r>
            <a:endParaRPr lang="ar-EG" sz="3200" b="1" dirty="0">
              <a:solidFill>
                <a:srgbClr val="FF0000"/>
              </a:solidFill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2717800" y="4140200"/>
            <a:ext cx="93968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2800" b="1" dirty="0" smtClean="0">
                <a:solidFill>
                  <a:srgbClr val="FF0000"/>
                </a:solidFill>
              </a:rPr>
              <a:t>مؤنثة </a:t>
            </a:r>
            <a:endParaRPr lang="ar-EG" sz="2800" b="1" dirty="0">
              <a:solidFill>
                <a:srgbClr val="FF00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7670800" y="4800600"/>
            <a:ext cx="1010213" cy="64633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600" b="1" dirty="0" smtClean="0">
                <a:solidFill>
                  <a:srgbClr val="FF0000"/>
                </a:solidFill>
              </a:rPr>
              <a:t>اللذان</a:t>
            </a:r>
            <a:endParaRPr lang="ar-EG" sz="3600" b="1" dirty="0">
              <a:solidFill>
                <a:srgbClr val="FF0000"/>
              </a:solidFill>
            </a:endParaRPr>
          </a:p>
        </p:txBody>
      </p:sp>
      <p:sp>
        <p:nvSpPr>
          <p:cNvPr id="10" name="مربع نص 9"/>
          <p:cNvSpPr txBox="1"/>
          <p:nvPr/>
        </p:nvSpPr>
        <p:spPr>
          <a:xfrm>
            <a:off x="4343400" y="4838700"/>
            <a:ext cx="827471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2800" b="1" dirty="0" smtClean="0">
                <a:solidFill>
                  <a:srgbClr val="FF0000"/>
                </a:solidFill>
              </a:rPr>
              <a:t>مثنى </a:t>
            </a:r>
            <a:endParaRPr lang="ar-EG" sz="2800" b="1" dirty="0">
              <a:solidFill>
                <a:srgbClr val="FF0000"/>
              </a:solidFill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2717800" y="4864100"/>
            <a:ext cx="841897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2800" b="1" dirty="0" smtClean="0">
                <a:solidFill>
                  <a:srgbClr val="FF0000"/>
                </a:solidFill>
              </a:rPr>
              <a:t>مذكر </a:t>
            </a:r>
            <a:endParaRPr lang="ar-EG" sz="2800" b="1" dirty="0">
              <a:solidFill>
                <a:srgbClr val="FF0000"/>
              </a:solidFill>
            </a:endParaRPr>
          </a:p>
        </p:txBody>
      </p:sp>
      <p:sp>
        <p:nvSpPr>
          <p:cNvPr id="11" name="مربع نص 10"/>
          <p:cNvSpPr txBox="1"/>
          <p:nvPr/>
        </p:nvSpPr>
        <p:spPr>
          <a:xfrm>
            <a:off x="7696200" y="5549900"/>
            <a:ext cx="909223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2800" b="1" dirty="0" smtClean="0">
                <a:solidFill>
                  <a:srgbClr val="FF0000"/>
                </a:solidFill>
              </a:rPr>
              <a:t>اللتان </a:t>
            </a:r>
            <a:endParaRPr lang="ar-EG" sz="2800" b="1" dirty="0">
              <a:solidFill>
                <a:srgbClr val="FF0000"/>
              </a:solidFill>
            </a:endParaRPr>
          </a:p>
        </p:txBody>
      </p:sp>
      <p:sp>
        <p:nvSpPr>
          <p:cNvPr id="12" name="مربع نص 11"/>
          <p:cNvSpPr txBox="1"/>
          <p:nvPr/>
        </p:nvSpPr>
        <p:spPr>
          <a:xfrm>
            <a:off x="4343400" y="5397500"/>
            <a:ext cx="82747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2800" b="1" dirty="0" smtClean="0">
                <a:solidFill>
                  <a:srgbClr val="FF0000"/>
                </a:solidFill>
              </a:rPr>
              <a:t>مثنى </a:t>
            </a:r>
            <a:endParaRPr lang="ar-EG" sz="2800" b="1" dirty="0">
              <a:solidFill>
                <a:srgbClr val="FF0000"/>
              </a:solidFill>
            </a:endParaRPr>
          </a:p>
        </p:txBody>
      </p:sp>
      <p:sp>
        <p:nvSpPr>
          <p:cNvPr id="13" name="مربع نص 12"/>
          <p:cNvSpPr txBox="1"/>
          <p:nvPr/>
        </p:nvSpPr>
        <p:spPr>
          <a:xfrm>
            <a:off x="2552700" y="5422900"/>
            <a:ext cx="925253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2800" b="1" dirty="0" smtClean="0">
                <a:solidFill>
                  <a:srgbClr val="FF0000"/>
                </a:solidFill>
              </a:rPr>
              <a:t>مؤنث </a:t>
            </a:r>
            <a:endParaRPr lang="ar-EG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2877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0" grpId="0"/>
      <p:bldP spid="9" grpId="0"/>
      <p:bldP spid="11" grpId="0"/>
      <p:bldP spid="12" grpId="0"/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HaSaN\Desktop\New folder (5)\New folder\٢٠٢١٠٤٠٣_١٨٥١٠٧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7000" y="1004888"/>
            <a:ext cx="6858000" cy="4848225"/>
          </a:xfrm>
          <a:prstGeom prst="rect">
            <a:avLst/>
          </a:prstGeom>
          <a:noFill/>
        </p:spPr>
      </p:pic>
      <p:sp>
        <p:nvSpPr>
          <p:cNvPr id="6" name="مربع نص 5"/>
          <p:cNvSpPr txBox="1"/>
          <p:nvPr/>
        </p:nvSpPr>
        <p:spPr>
          <a:xfrm>
            <a:off x="5626100" y="2921000"/>
            <a:ext cx="4201791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200" b="1" dirty="0" smtClean="0">
                <a:solidFill>
                  <a:srgbClr val="FF0000"/>
                </a:solidFill>
              </a:rPr>
              <a:t>أحترم الفتاة التي تعين والديها </a:t>
            </a:r>
            <a:endParaRPr lang="ar-EG" sz="3200" b="1" dirty="0">
              <a:solidFill>
                <a:srgbClr val="FF0000"/>
              </a:solidFill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4762500" y="4102100"/>
            <a:ext cx="457529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EG" sz="2800" b="1" dirty="0" smtClean="0">
                <a:solidFill>
                  <a:srgbClr val="FF0000"/>
                </a:solidFill>
              </a:rPr>
              <a:t>أَحْتَرِمُ الْمُهَنْدِسَتَانِ الْلَتَانِ صَمَّمَتَا مَنْزِلُنَا</a:t>
            </a:r>
            <a:endParaRPr lang="ar-EG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0607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allAtOnce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云形 1"/>
          <p:cNvSpPr/>
          <p:nvPr/>
        </p:nvSpPr>
        <p:spPr>
          <a:xfrm>
            <a:off x="8132301" y="2053039"/>
            <a:ext cx="3466465" cy="2730500"/>
          </a:xfrm>
          <a:prstGeom prst="cloud">
            <a:avLst/>
          </a:prstGeom>
          <a:solidFill>
            <a:srgbClr val="6BC7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09528FCD-12F8-45A1-9715-D7C47D5D95B2}"/>
              </a:ext>
            </a:extLst>
          </p:cNvPr>
          <p:cNvSpPr txBox="1"/>
          <p:nvPr/>
        </p:nvSpPr>
        <p:spPr>
          <a:xfrm>
            <a:off x="8877782" y="2510348"/>
            <a:ext cx="2164466" cy="181588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2800" dirty="0"/>
              <a:t>ما رأيكم أن أختبر تعلمكم من خلال هذه الأسئلة يا صغاري</a:t>
            </a:r>
          </a:p>
        </p:txBody>
      </p:sp>
      <p:pic>
        <p:nvPicPr>
          <p:cNvPr id="1026" name="Picture 2" descr="C:\Users\HaSaN\Desktop\New folder (5)\New folder\٢٠٢١٠٤٠٣_١٨٥١١٧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1400" y="1065213"/>
            <a:ext cx="6858000" cy="46767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09108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云形 1"/>
          <p:cNvSpPr/>
          <p:nvPr/>
        </p:nvSpPr>
        <p:spPr>
          <a:xfrm>
            <a:off x="1782501" y="2063750"/>
            <a:ext cx="9816265" cy="2730500"/>
          </a:xfrm>
          <a:prstGeom prst="cloud">
            <a:avLst/>
          </a:prstGeom>
          <a:solidFill>
            <a:srgbClr val="6BC7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BF0DACD8-D1EB-4194-9231-140CAF5822FA}"/>
              </a:ext>
            </a:extLst>
          </p:cNvPr>
          <p:cNvSpPr txBox="1"/>
          <p:nvPr/>
        </p:nvSpPr>
        <p:spPr>
          <a:xfrm>
            <a:off x="2986268" y="2766350"/>
            <a:ext cx="7724217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6000" dirty="0"/>
              <a:t>اشكركم على تفاعلكم يا </a:t>
            </a:r>
            <a:r>
              <a:rPr lang="ar-OM" sz="6000" dirty="0" smtClean="0"/>
              <a:t>عباقرة</a:t>
            </a:r>
            <a:endParaRPr lang="en-US" sz="6000" dirty="0" smtClean="0"/>
          </a:p>
          <a:p>
            <a:pPr algn="ctr"/>
            <a:r>
              <a:rPr lang="ar-SA" sz="6000" dirty="0" err="1" smtClean="0"/>
              <a:t>أ </a:t>
            </a:r>
            <a:r>
              <a:rPr lang="ar-SA" sz="6000" dirty="0" smtClean="0"/>
              <a:t>) </a:t>
            </a:r>
            <a:r>
              <a:rPr lang="ar-SA" sz="6000" smtClean="0"/>
              <a:t>أروى أحمد </a:t>
            </a:r>
            <a:endParaRPr lang="ar-OM" sz="6000" dirty="0"/>
          </a:p>
        </p:txBody>
      </p:sp>
    </p:spTree>
    <p:extLst>
      <p:ext uri="{BB962C8B-B14F-4D97-AF65-F5344CB8AC3E}">
        <p14:creationId xmlns:p14="http://schemas.microsoft.com/office/powerpoint/2010/main" val="66609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