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90" d="100"/>
          <a:sy n="90" d="100"/>
        </p:scale>
        <p:origin x="123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eema.said@outlook.com" userId="3cb915fcbb637525" providerId="LiveId" clId="{C7A268F3-95A1-4D95-A233-5E1684FA46E5}"/>
    <pc:docChg chg="modSld">
      <pc:chgData name="naeema.said@outlook.com" userId="3cb915fcbb637525" providerId="LiveId" clId="{C7A268F3-95A1-4D95-A233-5E1684FA46E5}" dt="2022-12-21T04:14:04.484" v="10" actId="20577"/>
      <pc:docMkLst>
        <pc:docMk/>
      </pc:docMkLst>
      <pc:sldChg chg="modSp mod">
        <pc:chgData name="naeema.said@outlook.com" userId="3cb915fcbb637525" providerId="LiveId" clId="{C7A268F3-95A1-4D95-A233-5E1684FA46E5}" dt="2022-12-21T04:14:04.484" v="10" actId="20577"/>
        <pc:sldMkLst>
          <pc:docMk/>
          <pc:sldMk cId="2595578597" sldId="256"/>
        </pc:sldMkLst>
        <pc:spChg chg="mod">
          <ac:chgData name="naeema.said@outlook.com" userId="3cb915fcbb637525" providerId="LiveId" clId="{C7A268F3-95A1-4D95-A233-5E1684FA46E5}" dt="2022-12-21T04:14:04.484" v="10" actId="20577"/>
          <ac:spMkLst>
            <pc:docMk/>
            <pc:sldMk cId="2595578597" sldId="256"/>
            <ac:spMk id="4" creationId="{E8FB58D3-10CE-6722-ECBD-4D64A27BF07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t>28/05/1444</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28/05/1444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28/05/1444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28/05/1444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28/05/1444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28/05/1444</a:t>
            </a:fld>
            <a:endParaRPr lang="ar-SA"/>
          </a:p>
        </p:txBody>
      </p:sp>
      <p:sp>
        <p:nvSpPr>
          <p:cNvPr id="8" name="عنصر نائب لرقم الشريحة 7"/>
          <p:cNvSpPr>
            <a:spLocks noGrp="1"/>
          </p:cNvSpPr>
          <p:nvPr>
            <p:ph type="sldNum" sz="quarter" idx="11"/>
          </p:nvPr>
        </p:nvSpPr>
        <p:spPr/>
        <p:txBody>
          <a:bodyPr/>
          <a:lstStyle/>
          <a:p>
            <a:fld id="{0B34F065-1154-456A-91E3-76DE8E75E17B}" type="slidenum">
              <a:rPr lang="ar-SA" smtClean="0"/>
              <a:t>‹#›</a:t>
            </a:fld>
            <a:endParaRPr lang="ar-SA"/>
          </a:p>
        </p:txBody>
      </p:sp>
      <p:sp>
        <p:nvSpPr>
          <p:cNvPr id="9" name="عنصر نائب للتذييل 8"/>
          <p:cNvSpPr>
            <a:spLocks noGrp="1"/>
          </p:cNvSpPr>
          <p:nvPr>
            <p:ph type="ftr" sz="quarter" idx="12"/>
          </p:nvPr>
        </p:nvSpPr>
        <p:spPr/>
        <p:txBody>
          <a:bodyPr/>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28/05/1444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28/05/1444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156448" y="6422064"/>
            <a:ext cx="762000" cy="365125"/>
          </a:xfrm>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a:t>انقر فوق الأيقونة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1B8ABB09-4A1D-463E-8065-109CC2B7EFAA}" type="datetimeFigureOut">
              <a:rPr lang="ar-SA" smtClean="0"/>
              <a:t>28/05/1444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28/05/1444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28/05/1444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B8ABB09-4A1D-463E-8065-109CC2B7EFAA}" type="datetimeFigureOut">
              <a:rPr lang="ar-SA" smtClean="0"/>
              <a:t>28/05/1444</a:t>
            </a:fld>
            <a:endParaRPr lang="ar-SA"/>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ar-SA"/>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B34F065-1154-456A-91E3-76DE8E75E17B}"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2132856"/>
            <a:ext cx="6480048" cy="2301240"/>
          </a:xfrm>
        </p:spPr>
        <p:txBody>
          <a:bodyPr/>
          <a:lstStyle/>
          <a:p>
            <a:pPr algn="ctr"/>
            <a:r>
              <a:rPr lang="ar-OM" dirty="0"/>
              <a:t>الرياضة وبعض الأمراض المزمنة </a:t>
            </a:r>
          </a:p>
        </p:txBody>
      </p:sp>
      <p:sp>
        <p:nvSpPr>
          <p:cNvPr id="3" name="عنوان فرعي 2"/>
          <p:cNvSpPr>
            <a:spLocks noGrp="1"/>
          </p:cNvSpPr>
          <p:nvPr>
            <p:ph type="subTitle" idx="1"/>
          </p:nvPr>
        </p:nvSpPr>
        <p:spPr>
          <a:xfrm>
            <a:off x="971600" y="4005064"/>
            <a:ext cx="3959768" cy="1752600"/>
          </a:xfrm>
        </p:spPr>
        <p:txBody>
          <a:bodyPr/>
          <a:lstStyle/>
          <a:p>
            <a:r>
              <a:rPr lang="ar-OM" dirty="0"/>
              <a:t> </a:t>
            </a:r>
          </a:p>
        </p:txBody>
      </p:sp>
      <p:pic>
        <p:nvPicPr>
          <p:cNvPr id="1026" name="Picture 2" descr="C:\Documents and Settings\User1\My Documents\رياضة مدرسية\صور متحركة لتمرينات بدنية\2598_1187850506.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861048"/>
            <a:ext cx="2627784" cy="2996952"/>
          </a:xfrm>
          <a:prstGeom prst="rect">
            <a:avLst/>
          </a:prstGeom>
          <a:noFill/>
          <a:extLst>
            <a:ext uri="{909E8E84-426E-40DD-AFC4-6F175D3DCCD1}">
              <a14:hiddenFill xmlns:a14="http://schemas.microsoft.com/office/drawing/2010/main">
                <a:solidFill>
                  <a:srgbClr val="FFFFFF"/>
                </a:solidFill>
              </a14:hiddenFill>
            </a:ext>
          </a:extLst>
        </p:spPr>
      </p:pic>
      <p:sp>
        <p:nvSpPr>
          <p:cNvPr id="4" name="شكل بيضاوي 3">
            <a:extLst>
              <a:ext uri="{FF2B5EF4-FFF2-40B4-BE49-F238E27FC236}">
                <a16:creationId xmlns:a16="http://schemas.microsoft.com/office/drawing/2014/main" id="{E8FB58D3-10CE-6722-ECBD-4D64A27BF07E}"/>
              </a:ext>
            </a:extLst>
          </p:cNvPr>
          <p:cNvSpPr/>
          <p:nvPr/>
        </p:nvSpPr>
        <p:spPr>
          <a:xfrm>
            <a:off x="1691680" y="4797152"/>
            <a:ext cx="2880320" cy="1509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OM" dirty="0"/>
              <a:t>اعداد الأستاذة :نعيمة </a:t>
            </a:r>
            <a:r>
              <a:rPr lang="ar-OM" dirty="0" err="1"/>
              <a:t>العلياني</a:t>
            </a:r>
            <a:r>
              <a:rPr lang="ar-OM" dirty="0"/>
              <a:t> </a:t>
            </a:r>
          </a:p>
        </p:txBody>
      </p:sp>
    </p:spTree>
    <p:extLst>
      <p:ext uri="{BB962C8B-B14F-4D97-AF65-F5344CB8AC3E}">
        <p14:creationId xmlns:p14="http://schemas.microsoft.com/office/powerpoint/2010/main" val="2595578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مقدمة </a:t>
            </a:r>
          </a:p>
        </p:txBody>
      </p:sp>
      <p:sp>
        <p:nvSpPr>
          <p:cNvPr id="3" name="عنصر نائب للمحتوى 2"/>
          <p:cNvSpPr>
            <a:spLocks noGrp="1"/>
          </p:cNvSpPr>
          <p:nvPr>
            <p:ph idx="1"/>
          </p:nvPr>
        </p:nvSpPr>
        <p:spPr/>
        <p:txBody>
          <a:bodyPr/>
          <a:lstStyle/>
          <a:p>
            <a:r>
              <a:rPr lang="ar-OM" dirty="0"/>
              <a:t>أصبحت ممارسة الأنشطة الرياضية ضرورة </a:t>
            </a:r>
            <a:r>
              <a:rPr lang="ar-OM" dirty="0" err="1"/>
              <a:t>يقتضيها</a:t>
            </a:r>
            <a:r>
              <a:rPr lang="ar-OM" dirty="0"/>
              <a:t> التقدم التقني الذي أداء إلى فقص في حركة الأنسان التي أثرة سلبيا على صحته .</a:t>
            </a:r>
          </a:p>
          <a:p>
            <a:r>
              <a:rPr lang="ar-OM" dirty="0"/>
              <a:t>أن قلة الحركة تؤدي إلى آثار سلبية على صحة الأنسان .</a:t>
            </a:r>
          </a:p>
          <a:p>
            <a:r>
              <a:rPr lang="ar-OM" dirty="0"/>
              <a:t>تلعب الرياضة دور مهما في الوقاية والعلاج .</a:t>
            </a:r>
          </a:p>
        </p:txBody>
      </p:sp>
    </p:spTree>
    <p:extLst>
      <p:ext uri="{BB962C8B-B14F-4D97-AF65-F5344CB8AC3E}">
        <p14:creationId xmlns:p14="http://schemas.microsoft.com/office/powerpoint/2010/main" val="3652828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1- ارتفاع ضغط الدم </a:t>
            </a:r>
          </a:p>
        </p:txBody>
      </p:sp>
      <p:sp>
        <p:nvSpPr>
          <p:cNvPr id="3" name="عنصر نائب للمحتوى 2"/>
          <p:cNvSpPr>
            <a:spLocks noGrp="1"/>
          </p:cNvSpPr>
          <p:nvPr>
            <p:ph idx="1"/>
          </p:nvPr>
        </p:nvSpPr>
        <p:spPr/>
        <p:txBody>
          <a:bodyPr/>
          <a:lstStyle/>
          <a:p>
            <a:r>
              <a:rPr lang="ar-OM" dirty="0"/>
              <a:t>يعتبر مرض ضغط الدم من الأمراض المنتشرة في العالم .</a:t>
            </a:r>
          </a:p>
          <a:p>
            <a:r>
              <a:rPr lang="ar-OM" dirty="0"/>
              <a:t>لا يشكوا مرضى ضغط الدم من أي أعراض إلا أذا حدثت المضاعفات .</a:t>
            </a:r>
          </a:p>
          <a:p>
            <a:r>
              <a:rPr lang="ar-OM" dirty="0"/>
              <a:t>العلاج المبكر لهذا المرض تحد من حدوث المضاعفات مثل السكتة الدماغية ، أو الأزمات القلبية .</a:t>
            </a:r>
          </a:p>
          <a:p>
            <a:r>
              <a:rPr lang="ar-OM" dirty="0"/>
              <a:t>هناك رقمان لتحديد ضغط الدم  : الانقباضي والانبساطي . </a:t>
            </a:r>
          </a:p>
        </p:txBody>
      </p:sp>
    </p:spTree>
    <p:extLst>
      <p:ext uri="{BB962C8B-B14F-4D97-AF65-F5344CB8AC3E}">
        <p14:creationId xmlns:p14="http://schemas.microsoft.com/office/powerpoint/2010/main" val="124007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7467600" cy="5217443"/>
          </a:xfrm>
        </p:spPr>
        <p:txBody>
          <a:bodyPr>
            <a:normAutofit lnSpcReduction="10000"/>
          </a:bodyPr>
          <a:lstStyle/>
          <a:p>
            <a:r>
              <a:rPr lang="ar-OM" dirty="0"/>
              <a:t>ضغط الدم المثالي ( 120 على 80 </a:t>
            </a:r>
            <a:r>
              <a:rPr lang="ar-OM" dirty="0" err="1"/>
              <a:t>مم</a:t>
            </a:r>
            <a:r>
              <a:rPr lang="ar-OM" dirty="0"/>
              <a:t> زئبقي ) 120 انقباضي  و 80 الانبساطي .</a:t>
            </a:r>
          </a:p>
          <a:p>
            <a:r>
              <a:rPr lang="ar-OM" dirty="0"/>
              <a:t>ضغط الدم المرتفع هو ما كان فوق 140 </a:t>
            </a:r>
            <a:r>
              <a:rPr lang="ar-OM" dirty="0" err="1"/>
              <a:t>مم</a:t>
            </a:r>
            <a:r>
              <a:rPr lang="ar-OM" dirty="0"/>
              <a:t> زئبقي  للضغط الانقباضي أو 90 </a:t>
            </a:r>
            <a:r>
              <a:rPr lang="ar-OM" dirty="0" err="1"/>
              <a:t>مم</a:t>
            </a:r>
            <a:r>
              <a:rPr lang="ar-OM" dirty="0"/>
              <a:t> زئبقي للضغط الانبساطي .</a:t>
            </a:r>
          </a:p>
          <a:p>
            <a:r>
              <a:rPr lang="ar-OM" dirty="0"/>
              <a:t>الضغط الانقباضي : يعبر عن القوة التي يبذلها القلب ليضخ الدم إلى الأطراف عبر أوعية الدم .</a:t>
            </a:r>
          </a:p>
          <a:p>
            <a:r>
              <a:rPr lang="ar-OM" dirty="0"/>
              <a:t>الضغط الانبساطي : يعبر عن ضغط الدم الذي ينتج بعد ارتخاء عضلة القلب </a:t>
            </a:r>
            <a:r>
              <a:rPr lang="ar-OM"/>
              <a:t>والذي يسمح بعودة الدم إلى القلب .</a:t>
            </a:r>
            <a:endParaRPr lang="ar-OM" dirty="0"/>
          </a:p>
        </p:txBody>
      </p:sp>
    </p:spTree>
    <p:extLst>
      <p:ext uri="{BB962C8B-B14F-4D97-AF65-F5344CB8AC3E}">
        <p14:creationId xmlns:p14="http://schemas.microsoft.com/office/powerpoint/2010/main" val="3780648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ما المقصود بضغط الدم؟ </a:t>
            </a:r>
          </a:p>
        </p:txBody>
      </p:sp>
      <p:sp>
        <p:nvSpPr>
          <p:cNvPr id="3" name="عنصر نائب للمحتوى 2"/>
          <p:cNvSpPr>
            <a:spLocks noGrp="1"/>
          </p:cNvSpPr>
          <p:nvPr>
            <p:ph idx="1"/>
          </p:nvPr>
        </p:nvSpPr>
        <p:spPr>
          <a:xfrm>
            <a:off x="457200" y="1600200"/>
            <a:ext cx="7467600" cy="5141168"/>
          </a:xfrm>
        </p:spPr>
        <p:txBody>
          <a:bodyPr>
            <a:normAutofit lnSpcReduction="10000"/>
          </a:bodyPr>
          <a:lstStyle/>
          <a:p>
            <a:r>
              <a:rPr lang="ar-OM" dirty="0"/>
              <a:t>هو مقدار الضغط الذي يحدثه سريان الدم على جدران الشرايين التي تقوم  بنقله من القلب إلى سائر أجزار الجسم .</a:t>
            </a:r>
          </a:p>
          <a:p>
            <a:r>
              <a:rPr lang="ar-OM" dirty="0"/>
              <a:t>أن ضغط الدم داخل هذه الشرايين يمكن أن يرتفع إذا حدث انقباض للشريان ( أي تقلص وضاق ممر الدماء بداخلة ) </a:t>
            </a:r>
          </a:p>
          <a:p>
            <a:r>
              <a:rPr lang="ar-OM" dirty="0"/>
              <a:t>انقباض الشريان يكلف عضلة القلب قوة أكبر لكي تضخ الدم بمزيد من القوة لتغلب على المقاومة الناتجة عن انقباض الشرايين وتعتبر هذي الحالة هي العامل الأساسي وراء ارتفاع ضغط الدم .  </a:t>
            </a:r>
          </a:p>
        </p:txBody>
      </p:sp>
    </p:spTree>
    <p:extLst>
      <p:ext uri="{BB962C8B-B14F-4D97-AF65-F5344CB8AC3E}">
        <p14:creationId xmlns:p14="http://schemas.microsoft.com/office/powerpoint/2010/main" val="264905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أهمية ممارسة الرياضة لمرضى ارتفاع ضغط الدم </a:t>
            </a:r>
          </a:p>
        </p:txBody>
      </p:sp>
      <p:sp>
        <p:nvSpPr>
          <p:cNvPr id="3" name="عنصر نائب للمحتوى 2"/>
          <p:cNvSpPr>
            <a:spLocks noGrp="1"/>
          </p:cNvSpPr>
          <p:nvPr>
            <p:ph idx="1"/>
          </p:nvPr>
        </p:nvSpPr>
        <p:spPr/>
        <p:txBody>
          <a:bodyPr/>
          <a:lstStyle/>
          <a:p>
            <a:r>
              <a:rPr lang="ar-OM" dirty="0"/>
              <a:t>تساعد ممارسة الرياضة في علاج ارتفاع ضغط الدم حيث تعمل على إزالة تقلص الشرايين واتساعها وبتالي ينخفض ضغط الدم .</a:t>
            </a:r>
          </a:p>
          <a:p>
            <a:r>
              <a:rPr lang="ar-OM" dirty="0"/>
              <a:t>يشمل علاج مرضى ارتفاع ضغط الدم إنقاص الوزن – الاقلاع عن التدخين – الابتعاد عن التوتر – ممارسة الرياضة .</a:t>
            </a:r>
          </a:p>
        </p:txBody>
      </p:sp>
      <p:pic>
        <p:nvPicPr>
          <p:cNvPr id="2050" name="Picture 2" descr="C:\Documents and Settings\User1\My Documents\رياضة مدرسية\صور متحركة لتمرينات بدنية\7_1187161087.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25144"/>
            <a:ext cx="1800200"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385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OM" dirty="0"/>
              <a:t>أفضل أنواع الرياضة لمريض ارتفاع ضغط الدم هي الأنشطة الهوائية مثل المشي – الجري – السباحة – ركوب الدراجات ويجب تجنب الرياضات العنيفة مثل رفع الأثقال لأنها قد ترفع ضغط الدم .</a:t>
            </a:r>
          </a:p>
          <a:p>
            <a:r>
              <a:rPr lang="ar-OM" dirty="0"/>
              <a:t>يفضل أن تكون الممارسة الرياضية بشكل تدريجي فمثلا تبدأ بالمشي ثم الهرولة ولمسافات محددة ويفضل أن تكون ثلاث مرات أسبوعيا على الأقل .</a:t>
            </a:r>
          </a:p>
        </p:txBody>
      </p:sp>
    </p:spTree>
    <p:extLst>
      <p:ext uri="{BB962C8B-B14F-4D97-AF65-F5344CB8AC3E}">
        <p14:creationId xmlns:p14="http://schemas.microsoft.com/office/powerpoint/2010/main" val="1799806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فوائد ممارسة الرياضة </a:t>
            </a:r>
          </a:p>
        </p:txBody>
      </p:sp>
      <p:sp>
        <p:nvSpPr>
          <p:cNvPr id="3" name="عنصر نائب للمحتوى 2"/>
          <p:cNvSpPr>
            <a:spLocks noGrp="1"/>
          </p:cNvSpPr>
          <p:nvPr>
            <p:ph idx="1"/>
          </p:nvPr>
        </p:nvSpPr>
        <p:spPr/>
        <p:txBody>
          <a:bodyPr/>
          <a:lstStyle/>
          <a:p>
            <a:r>
              <a:rPr lang="ar-OM" dirty="0"/>
              <a:t>تساعد على التخفيف من التوتر العصبي .</a:t>
            </a:r>
          </a:p>
          <a:p>
            <a:r>
              <a:rPr lang="ar-OM" dirty="0"/>
              <a:t>أنقاص الوزن .</a:t>
            </a:r>
          </a:p>
          <a:p>
            <a:r>
              <a:rPr lang="ar-OM" dirty="0"/>
              <a:t>تخفيف ضغط الدم نتيجة توسع الشرايين .</a:t>
            </a:r>
          </a:p>
          <a:p>
            <a:r>
              <a:rPr lang="ar-OM" dirty="0"/>
              <a:t>تحسين كفاءة الدورة الدموية .</a:t>
            </a:r>
          </a:p>
          <a:p>
            <a:r>
              <a:rPr lang="ar-OM" dirty="0"/>
              <a:t>تقوية جهاز المناعة .</a:t>
            </a:r>
          </a:p>
          <a:p>
            <a:r>
              <a:rPr lang="ar-OM" dirty="0"/>
              <a:t>زيادة في قوة العضلات .</a:t>
            </a:r>
          </a:p>
          <a:p>
            <a:r>
              <a:rPr lang="ar-OM" dirty="0"/>
              <a:t>المحافظة على المظهر الخارجي .</a:t>
            </a:r>
          </a:p>
          <a:p>
            <a:r>
              <a:rPr lang="ar-OM" dirty="0"/>
              <a:t>الارتقاء بالصحة النفسية والبدنية .</a:t>
            </a:r>
          </a:p>
        </p:txBody>
      </p:sp>
    </p:spTree>
    <p:extLst>
      <p:ext uri="{BB962C8B-B14F-4D97-AF65-F5344CB8AC3E}">
        <p14:creationId xmlns:p14="http://schemas.microsoft.com/office/powerpoint/2010/main" val="2628597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إرشادات خاصة بمرضى ارتفاع ضغط الدم </a:t>
            </a:r>
          </a:p>
        </p:txBody>
      </p:sp>
      <p:sp>
        <p:nvSpPr>
          <p:cNvPr id="3" name="عنصر نائب للمحتوى 2"/>
          <p:cNvSpPr>
            <a:spLocks noGrp="1"/>
          </p:cNvSpPr>
          <p:nvPr>
            <p:ph idx="1"/>
          </p:nvPr>
        </p:nvSpPr>
        <p:spPr>
          <a:xfrm>
            <a:off x="683568" y="2132856"/>
            <a:ext cx="7673280" cy="4525963"/>
          </a:xfrm>
        </p:spPr>
        <p:txBody>
          <a:bodyPr>
            <a:normAutofit/>
          </a:bodyPr>
          <a:lstStyle/>
          <a:p>
            <a:r>
              <a:rPr lang="ar-OM" dirty="0"/>
              <a:t>استشر طبيبك قبل البدء بالبرنامج الرياضي .</a:t>
            </a:r>
          </a:p>
          <a:p>
            <a:r>
              <a:rPr lang="ar-OM" dirty="0"/>
              <a:t>تجنب رفع الأوزان الثقيلة .</a:t>
            </a:r>
          </a:p>
          <a:p>
            <a:r>
              <a:rPr lang="ar-OM" dirty="0"/>
              <a:t>تجنب عمل إي تمرين يتطلب وضع القدمين فوق الرأس  .</a:t>
            </a:r>
          </a:p>
          <a:p>
            <a:r>
              <a:rPr lang="ar-OM" dirty="0"/>
              <a:t>احرص على التنفس الطبيعي ولا تكتم النفس .</a:t>
            </a:r>
          </a:p>
          <a:p>
            <a:r>
              <a:rPr lang="ar-OM" dirty="0"/>
              <a:t>توقف عن أداء التمارين عند حدوث ( إرهاق شديد ، ألم في الصدر ، غثيان ، صداع خفيف )</a:t>
            </a:r>
          </a:p>
          <a:p>
            <a:endParaRPr lang="ar-OM" dirty="0"/>
          </a:p>
        </p:txBody>
      </p:sp>
    </p:spTree>
    <p:extLst>
      <p:ext uri="{BB962C8B-B14F-4D97-AF65-F5344CB8AC3E}">
        <p14:creationId xmlns:p14="http://schemas.microsoft.com/office/powerpoint/2010/main" val="3679461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2- أمراض القلب </a:t>
            </a:r>
          </a:p>
        </p:txBody>
      </p:sp>
      <p:sp>
        <p:nvSpPr>
          <p:cNvPr id="3" name="عنصر نائب للمحتوى 2"/>
          <p:cNvSpPr>
            <a:spLocks noGrp="1"/>
          </p:cNvSpPr>
          <p:nvPr>
            <p:ph idx="1"/>
          </p:nvPr>
        </p:nvSpPr>
        <p:spPr>
          <a:xfrm>
            <a:off x="457200" y="1600200"/>
            <a:ext cx="7467600" cy="4925144"/>
          </a:xfrm>
        </p:spPr>
        <p:txBody>
          <a:bodyPr>
            <a:normAutofit/>
          </a:bodyPr>
          <a:lstStyle/>
          <a:p>
            <a:r>
              <a:rPr lang="ar-OM" dirty="0"/>
              <a:t>أحد العوامل المساعدة على زيادة نسبة الإصابة بإمراض القلب هي الحياة الخاملة .</a:t>
            </a:r>
          </a:p>
          <a:p>
            <a:r>
              <a:rPr lang="ar-OM" dirty="0"/>
              <a:t>هناك عوامل أخرى تساعد على الإصابة بإمراض القلب منها : </a:t>
            </a:r>
          </a:p>
          <a:p>
            <a:pPr marL="550926" indent="-514350">
              <a:buFont typeface="+mj-lt"/>
              <a:buAutoNum type="arabicPeriod"/>
            </a:pPr>
            <a:r>
              <a:rPr lang="ar-OM" dirty="0"/>
              <a:t>ارتفاع ضغط الدم .</a:t>
            </a:r>
          </a:p>
          <a:p>
            <a:pPr marL="550926" indent="-514350">
              <a:buFont typeface="+mj-lt"/>
              <a:buAutoNum type="arabicPeriod"/>
            </a:pPr>
            <a:r>
              <a:rPr lang="ar-OM" dirty="0"/>
              <a:t>السمنة وزيادة نسبة الدهون بالجسم .</a:t>
            </a:r>
          </a:p>
          <a:p>
            <a:pPr marL="550926" indent="-514350">
              <a:buFont typeface="+mj-lt"/>
              <a:buAutoNum type="arabicPeriod"/>
            </a:pPr>
            <a:r>
              <a:rPr lang="ar-OM" dirty="0"/>
              <a:t>التدخين .</a:t>
            </a:r>
          </a:p>
          <a:p>
            <a:pPr marL="550926" indent="-514350">
              <a:buFont typeface="+mj-lt"/>
              <a:buAutoNum type="arabicPeriod"/>
            </a:pPr>
            <a:r>
              <a:rPr lang="ar-OM" dirty="0"/>
              <a:t>ارتفاع نسبة الكولسترول بالدم .</a:t>
            </a:r>
          </a:p>
          <a:p>
            <a:pPr marL="550926" indent="-514350">
              <a:buFont typeface="+mj-lt"/>
              <a:buAutoNum type="arabicPeriod"/>
            </a:pPr>
            <a:r>
              <a:rPr lang="ar-OM" dirty="0"/>
              <a:t>التوتر النفسي والعصبي .</a:t>
            </a:r>
          </a:p>
        </p:txBody>
      </p:sp>
    </p:spTree>
    <p:extLst>
      <p:ext uri="{BB962C8B-B14F-4D97-AF65-F5344CB8AC3E}">
        <p14:creationId xmlns:p14="http://schemas.microsoft.com/office/powerpoint/2010/main" val="1880146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فوائد الرياضة لتجنب الإصابة بإمراض القلب </a:t>
            </a:r>
          </a:p>
        </p:txBody>
      </p:sp>
      <p:sp>
        <p:nvSpPr>
          <p:cNvPr id="3" name="عنصر نائب للمحتوى 2"/>
          <p:cNvSpPr>
            <a:spLocks noGrp="1"/>
          </p:cNvSpPr>
          <p:nvPr>
            <p:ph idx="1"/>
          </p:nvPr>
        </p:nvSpPr>
        <p:spPr>
          <a:xfrm>
            <a:off x="251520" y="1600200"/>
            <a:ext cx="8640960" cy="5141168"/>
          </a:xfrm>
        </p:spPr>
        <p:txBody>
          <a:bodyPr>
            <a:normAutofit fontScale="92500" lnSpcReduction="10000"/>
          </a:bodyPr>
          <a:lstStyle/>
          <a:p>
            <a:r>
              <a:rPr lang="ar-OM" dirty="0"/>
              <a:t>أحسن طريقة للتغلب على الخمول وتحسين الصحة هي ممارسة الرياضية التي تحسن اللياقة البدنية للإنسان .</a:t>
            </a:r>
          </a:p>
          <a:p>
            <a:r>
              <a:rPr lang="ar-OM" dirty="0"/>
              <a:t>القلب أهم عضلة في جسم الأنسان وكأي عضلة تحتاج إلى تدريب حتى تصبح أقوى </a:t>
            </a:r>
          </a:p>
          <a:p>
            <a:r>
              <a:rPr lang="ar-OM" dirty="0"/>
              <a:t>بداء بعض الأنشطة الرياضية مثل ركوب الدراجات والمشي والسباحة فإنها تقوى عضلة القلب لتعمل بكفائه .</a:t>
            </a:r>
          </a:p>
          <a:p>
            <a:r>
              <a:rPr lang="ar-OM" dirty="0"/>
              <a:t>الرياضة تخفض نسبة الكولسترول في الدم وتقلل من كمية الدهون بالجسم وتساعد على خفض ضغط الدم المرتفع وتساعد أيضا على الابتعاد عن التوتر النفسي وكنتيجة نهائية تقليل نسبة الإصابة بإمراض القلب .</a:t>
            </a:r>
          </a:p>
        </p:txBody>
      </p:sp>
    </p:spTree>
    <p:extLst>
      <p:ext uri="{BB962C8B-B14F-4D97-AF65-F5344CB8AC3E}">
        <p14:creationId xmlns:p14="http://schemas.microsoft.com/office/powerpoint/2010/main" val="394284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إرشادات هامة خاصة بمرضي القلب عند ممارسة الرياضة </a:t>
            </a:r>
          </a:p>
        </p:txBody>
      </p:sp>
      <p:sp>
        <p:nvSpPr>
          <p:cNvPr id="3" name="عنصر نائب للمحتوى 2"/>
          <p:cNvSpPr>
            <a:spLocks noGrp="1"/>
          </p:cNvSpPr>
          <p:nvPr>
            <p:ph idx="1"/>
          </p:nvPr>
        </p:nvSpPr>
        <p:spPr>
          <a:xfrm>
            <a:off x="457200" y="1600200"/>
            <a:ext cx="7467600" cy="5069160"/>
          </a:xfrm>
        </p:spPr>
        <p:txBody>
          <a:bodyPr>
            <a:normAutofit fontScale="92500" lnSpcReduction="10000"/>
          </a:bodyPr>
          <a:lstStyle/>
          <a:p>
            <a:r>
              <a:rPr lang="ar-OM" dirty="0"/>
              <a:t>استشارة الطبيب قبل البدء ببرنامج التدريب وإجراء فحص شامل .</a:t>
            </a:r>
          </a:p>
          <a:p>
            <a:r>
              <a:rPr lang="ar-OM" dirty="0"/>
              <a:t>لا بد من تنشيط الدورة الدموية ببعض التمارين التي ترفع من سرعة ضربات القلب ويجب أن تكون مريحة .</a:t>
            </a:r>
          </a:p>
          <a:p>
            <a:r>
              <a:rPr lang="ar-OM" dirty="0"/>
              <a:t>الاستمرار في التمرين بفترات مريحة .</a:t>
            </a:r>
          </a:p>
          <a:p>
            <a:r>
              <a:rPr lang="ar-OM" dirty="0"/>
              <a:t>التقليل من سرعة أداء التمرين تدريجيا أخر خمس دقائق حتى تسمح للدم بالعودة من العضلات إلى القلب .</a:t>
            </a:r>
          </a:p>
          <a:p>
            <a:r>
              <a:rPr lang="ar-OM" dirty="0"/>
              <a:t>المراقبة الدائمة من قبل شخص معين يقوم بمتابعة البرنامج التدريبي وكتابة ملاحظات للطبيب .</a:t>
            </a:r>
          </a:p>
        </p:txBody>
      </p:sp>
    </p:spTree>
    <p:extLst>
      <p:ext uri="{BB962C8B-B14F-4D97-AF65-F5344CB8AC3E}">
        <p14:creationId xmlns:p14="http://schemas.microsoft.com/office/powerpoint/2010/main" val="2166324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OM" dirty="0"/>
              <a:t>يجب أن يمارس المريض الأنشطة الرياضية التي تتناسب مع حالته الصحية .</a:t>
            </a:r>
          </a:p>
          <a:p>
            <a:r>
              <a:rPr lang="ar-OM" dirty="0"/>
              <a:t>على المريض أن يعلم نفسة وعائلته على كيفية الوقاية من هذا المرض </a:t>
            </a:r>
          </a:p>
        </p:txBody>
      </p:sp>
    </p:spTree>
    <p:extLst>
      <p:ext uri="{BB962C8B-B14F-4D97-AF65-F5344CB8AC3E}">
        <p14:creationId xmlns:p14="http://schemas.microsoft.com/office/powerpoint/2010/main" val="2459770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3- مرض السكري </a:t>
            </a:r>
          </a:p>
        </p:txBody>
      </p:sp>
      <p:sp>
        <p:nvSpPr>
          <p:cNvPr id="3" name="عنصر نائب للمحتوى 2"/>
          <p:cNvSpPr>
            <a:spLocks noGrp="1"/>
          </p:cNvSpPr>
          <p:nvPr>
            <p:ph idx="1"/>
          </p:nvPr>
        </p:nvSpPr>
        <p:spPr>
          <a:xfrm>
            <a:off x="457200" y="1600200"/>
            <a:ext cx="7467600" cy="5257800"/>
          </a:xfrm>
        </p:spPr>
        <p:txBody>
          <a:bodyPr>
            <a:normAutofit lnSpcReduction="10000"/>
          </a:bodyPr>
          <a:lstStyle/>
          <a:p>
            <a:r>
              <a:rPr lang="ar-OM" dirty="0"/>
              <a:t>مرض السكري يعني نسبة السكر في الدم نتيجة نقص الأنسولين فيه وهو المسؤول الوحيد عن دخول السكر إلى خلايا الجسم .</a:t>
            </a:r>
          </a:p>
          <a:p>
            <a:r>
              <a:rPr lang="ar-OM" dirty="0"/>
              <a:t>تعتبر الرياضة عاملا مساعدا في علاج السكري .</a:t>
            </a:r>
          </a:p>
          <a:p>
            <a:r>
              <a:rPr lang="ar-OM" dirty="0"/>
              <a:t>ارتفاع السكر في الدم زيادة في معدل السكر في الدم 125 ملغم / </a:t>
            </a:r>
            <a:r>
              <a:rPr lang="ar-OM" dirty="0" err="1"/>
              <a:t>ديسيليتر</a:t>
            </a:r>
            <a:r>
              <a:rPr lang="ar-OM" dirty="0"/>
              <a:t> في حالة الصيام وعن 200 ملغم /</a:t>
            </a:r>
            <a:r>
              <a:rPr lang="ar-OM" dirty="0" err="1"/>
              <a:t>ديسيليتر</a:t>
            </a:r>
            <a:r>
              <a:rPr lang="ar-OM" dirty="0"/>
              <a:t> بدون صيام .</a:t>
            </a:r>
          </a:p>
          <a:p>
            <a:r>
              <a:rPr lang="ar-OM" dirty="0"/>
              <a:t>المستوى المطلوب يكون بين 80 – 120 في حالة الصيام وأقل من 180 بعد الأكل </a:t>
            </a:r>
          </a:p>
        </p:txBody>
      </p:sp>
    </p:spTree>
    <p:extLst>
      <p:ext uri="{BB962C8B-B14F-4D97-AF65-F5344CB8AC3E}">
        <p14:creationId xmlns:p14="http://schemas.microsoft.com/office/powerpoint/2010/main" val="3336254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OM" dirty="0"/>
              <a:t>أسباب الإصابة بمرض السكري </a:t>
            </a:r>
          </a:p>
        </p:txBody>
      </p:sp>
      <p:sp>
        <p:nvSpPr>
          <p:cNvPr id="3" name="عنصر نائب للمحتوى 2"/>
          <p:cNvSpPr>
            <a:spLocks noGrp="1"/>
          </p:cNvSpPr>
          <p:nvPr>
            <p:ph idx="1"/>
          </p:nvPr>
        </p:nvSpPr>
        <p:spPr/>
        <p:txBody>
          <a:bodyPr/>
          <a:lstStyle/>
          <a:p>
            <a:r>
              <a:rPr lang="ar-OM" dirty="0"/>
              <a:t>الوراثة </a:t>
            </a:r>
          </a:p>
          <a:p>
            <a:r>
              <a:rPr lang="ar-OM" dirty="0"/>
              <a:t>السمنة</a:t>
            </a:r>
          </a:p>
          <a:p>
            <a:r>
              <a:rPr lang="ar-OM" dirty="0"/>
              <a:t>الحالة النفسية : كالقلق والتوتر ولكن لا يعتبران من الأسباب المباشرة .</a:t>
            </a:r>
          </a:p>
          <a:p>
            <a:r>
              <a:rPr lang="ar-OM" dirty="0"/>
              <a:t>الالتهابات : مثل ألتهاب البنكرياس.</a:t>
            </a:r>
          </a:p>
          <a:p>
            <a:r>
              <a:rPr lang="ar-OM" dirty="0"/>
              <a:t>الأدوية : مثل حبوب منع الحمل .</a:t>
            </a:r>
          </a:p>
          <a:p>
            <a:r>
              <a:rPr lang="ar-OM" dirty="0"/>
              <a:t>الكحول : تعمل المشروبات الروحانية على اتلاف غدة البنكرياس . </a:t>
            </a:r>
          </a:p>
          <a:p>
            <a:endParaRPr lang="ar-OM" dirty="0"/>
          </a:p>
        </p:txBody>
      </p:sp>
    </p:spTree>
    <p:extLst>
      <p:ext uri="{BB962C8B-B14F-4D97-AF65-F5344CB8AC3E}">
        <p14:creationId xmlns:p14="http://schemas.microsoft.com/office/powerpoint/2010/main" val="1066668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أعراض مرض السكري </a:t>
            </a:r>
          </a:p>
        </p:txBody>
      </p:sp>
      <p:sp>
        <p:nvSpPr>
          <p:cNvPr id="3" name="عنصر نائب للمحتوى 2"/>
          <p:cNvSpPr>
            <a:spLocks noGrp="1"/>
          </p:cNvSpPr>
          <p:nvPr>
            <p:ph idx="1"/>
          </p:nvPr>
        </p:nvSpPr>
        <p:spPr>
          <a:xfrm>
            <a:off x="457200" y="1600200"/>
            <a:ext cx="8507288" cy="4525963"/>
          </a:xfrm>
        </p:spPr>
        <p:txBody>
          <a:bodyPr/>
          <a:lstStyle/>
          <a:p>
            <a:r>
              <a:rPr lang="ar-OM" dirty="0"/>
              <a:t>الظمأ المستمر وكثر التبول : وذلك بسبب زيادة معدل الجلوكوز في الجسم والذي يعمل على خروج المياه من أنسجة الجسم والشعور بالجفاف وبالتالي شرب كمية كبيرة من السوائل والتي تزيد من عملية التبول .</a:t>
            </a:r>
          </a:p>
          <a:p>
            <a:r>
              <a:rPr lang="ar-OM" dirty="0"/>
              <a:t>الشعور بالبرد والضعف العام وفقدان الشهية :وذلك لان السكر هو وقود الجسم وإذا لم يصل بشكل سليم لخلايا الجسم .</a:t>
            </a:r>
          </a:p>
          <a:p>
            <a:r>
              <a:rPr lang="ar-OM" dirty="0"/>
              <a:t>زيادة وزن الجسم أو نقصه .</a:t>
            </a:r>
          </a:p>
        </p:txBody>
      </p:sp>
    </p:spTree>
    <p:extLst>
      <p:ext uri="{BB962C8B-B14F-4D97-AF65-F5344CB8AC3E}">
        <p14:creationId xmlns:p14="http://schemas.microsoft.com/office/powerpoint/2010/main" val="3363334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910335"/>
            <a:ext cx="7467600" cy="4462882"/>
          </a:xfrm>
        </p:spPr>
        <p:txBody>
          <a:bodyPr/>
          <a:lstStyle/>
          <a:p>
            <a:r>
              <a:rPr lang="ar-OM" dirty="0"/>
              <a:t>ضعف الرؤية : ارتفاع نسبة السكر في الدم يؤدي إلى خروج السوائل من الأنسجة الجسم بما في ذلك عدسة العين .</a:t>
            </a:r>
          </a:p>
          <a:p>
            <a:r>
              <a:rPr lang="ar-OM" dirty="0"/>
              <a:t>بطء في التئام الجروح والإصابات متكررة .</a:t>
            </a:r>
          </a:p>
          <a:p>
            <a:r>
              <a:rPr lang="ar-OM" dirty="0"/>
              <a:t>إصابة الأعصاب : زيادة نسبة السكر في الدم قد تضر الأوعية الدموية في الأعصاب ويؤدي ذلك إلى حدوث تنمل في اليد والقدم .</a:t>
            </a:r>
          </a:p>
          <a:p>
            <a:r>
              <a:rPr lang="ar-OM" dirty="0"/>
              <a:t>احمرار تورم وضعف في اللثة .</a:t>
            </a:r>
          </a:p>
          <a:p>
            <a:endParaRPr lang="ar-OM" dirty="0"/>
          </a:p>
        </p:txBody>
      </p:sp>
    </p:spTree>
    <p:extLst>
      <p:ext uri="{BB962C8B-B14F-4D97-AF65-F5344CB8AC3E}">
        <p14:creationId xmlns:p14="http://schemas.microsoft.com/office/powerpoint/2010/main" val="2393780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أنواع مرض السكري </a:t>
            </a:r>
          </a:p>
        </p:txBody>
      </p:sp>
      <p:sp>
        <p:nvSpPr>
          <p:cNvPr id="3" name="عنصر نائب للمحتوى 2"/>
          <p:cNvSpPr>
            <a:spLocks noGrp="1"/>
          </p:cNvSpPr>
          <p:nvPr>
            <p:ph idx="1"/>
          </p:nvPr>
        </p:nvSpPr>
        <p:spPr>
          <a:xfrm>
            <a:off x="0" y="1600200"/>
            <a:ext cx="8964488" cy="4525963"/>
          </a:xfrm>
        </p:spPr>
        <p:txBody>
          <a:bodyPr/>
          <a:lstStyle/>
          <a:p>
            <a:pPr marL="550926" indent="-514350">
              <a:buFont typeface="+mj-lt"/>
              <a:buAutoNum type="arabicPeriod"/>
            </a:pPr>
            <a:r>
              <a:rPr lang="ar-OM" dirty="0"/>
              <a:t>مرض السكري المعتمد على الأنسولين :ويصاب به الأطفال والشباب قبل سن الثلاثين وتكون نسبة المصابين به قليل جدا ويعتمد على حقن الأنسولين .</a:t>
            </a:r>
          </a:p>
          <a:p>
            <a:pPr marL="550926" indent="-514350">
              <a:buFont typeface="+mj-lt"/>
              <a:buAutoNum type="arabicPeriod"/>
            </a:pPr>
            <a:r>
              <a:rPr lang="ar-OM" dirty="0"/>
              <a:t>مرض السكري غير معتمد على الأنسولين : هو الذي يعتمد في علاجه على خفض الوزن وضبط الغذاء وتناول أقراص خفض السكر ويصاب به الأفراد الكبار وتكون نسبة المصابين أعلى من مجموع المصابين بمرض السكري وفي هذا النوع تفرز غدة البنكرياس الأنسولين ولكن لا يستجيب له الجسم . </a:t>
            </a:r>
          </a:p>
        </p:txBody>
      </p:sp>
    </p:spTree>
    <p:extLst>
      <p:ext uri="{BB962C8B-B14F-4D97-AF65-F5344CB8AC3E}">
        <p14:creationId xmlns:p14="http://schemas.microsoft.com/office/powerpoint/2010/main" val="758353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OM" dirty="0"/>
              <a:t>العلاج </a:t>
            </a:r>
          </a:p>
        </p:txBody>
      </p:sp>
      <p:sp>
        <p:nvSpPr>
          <p:cNvPr id="3" name="عنصر نائب للمحتوى 2"/>
          <p:cNvSpPr>
            <a:spLocks noGrp="1"/>
          </p:cNvSpPr>
          <p:nvPr>
            <p:ph idx="1"/>
          </p:nvPr>
        </p:nvSpPr>
        <p:spPr>
          <a:xfrm>
            <a:off x="179512" y="1600200"/>
            <a:ext cx="8712968" cy="4997152"/>
          </a:xfrm>
        </p:spPr>
        <p:txBody>
          <a:bodyPr/>
          <a:lstStyle/>
          <a:p>
            <a:pPr marL="550926" indent="-514350">
              <a:buFont typeface="+mj-lt"/>
              <a:buAutoNum type="arabicPeriod"/>
            </a:pPr>
            <a:r>
              <a:rPr lang="ar-OM" dirty="0"/>
              <a:t>النظام الغذائي : الخطوة الأولى والأساسية للسيطرة على السكر ويجب مراعات أن يكون الغذاء في نفس الوقت متوازيا ومتنوع بحيث يشمل العناصر  الغذائية الرئيسية .</a:t>
            </a:r>
          </a:p>
          <a:p>
            <a:pPr marL="550926" indent="-514350">
              <a:buFont typeface="+mj-lt"/>
              <a:buAutoNum type="arabicPeriod"/>
            </a:pPr>
            <a:r>
              <a:rPr lang="ar-OM" dirty="0"/>
              <a:t>النظام الرياضي : النظام الرياضي مفعوله مثل الأنسولين على سكر الدم حيث أن التمارين الرياضية المنتظمة تساعد على تخفيض السكر في الدم وتساعد على التخلص من الوزن الزائد وتنشيط الدورة الدموية وتقوية لعضلة القلب وتساعد على انخفاض الدهون في الدم </a:t>
            </a:r>
          </a:p>
        </p:txBody>
      </p:sp>
    </p:spTree>
    <p:extLst>
      <p:ext uri="{BB962C8B-B14F-4D97-AF65-F5344CB8AC3E}">
        <p14:creationId xmlns:p14="http://schemas.microsoft.com/office/powerpoint/2010/main" val="2854932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268760"/>
            <a:ext cx="7467600" cy="4104456"/>
          </a:xfrm>
        </p:spPr>
        <p:txBody>
          <a:bodyPr>
            <a:normAutofit/>
          </a:bodyPr>
          <a:lstStyle/>
          <a:p>
            <a:pPr marL="550926" indent="-514350">
              <a:buFont typeface="+mj-lt"/>
              <a:buAutoNum type="arabicPeriod" startAt="3"/>
            </a:pPr>
            <a:r>
              <a:rPr lang="ar-OM" dirty="0"/>
              <a:t>النظام الدوائي : أذا لم تتم السيطرة على ارتفاع سكر الدم عن النظام الغذائي بالإضافة إلى النشاط الحركي وإزالة الوزن الزائد فعندئذ لا بد من اللجوء إلى الدواء سواء على شكل أقراص أو حقن أنسولين .</a:t>
            </a:r>
          </a:p>
          <a:p>
            <a:pPr marL="550926" indent="-514350">
              <a:buFont typeface="+mj-lt"/>
              <a:buAutoNum type="arabicPeriod" startAt="3"/>
            </a:pPr>
            <a:r>
              <a:rPr lang="ar-OM" dirty="0"/>
              <a:t>أن يتفهم المصاب طبيعة مرضه : أن يتقبل تطبيق كافة الإرشادات المعطاة له من قبل الطبيب </a:t>
            </a:r>
          </a:p>
        </p:txBody>
      </p:sp>
    </p:spTree>
    <p:extLst>
      <p:ext uri="{BB962C8B-B14F-4D97-AF65-F5344CB8AC3E}">
        <p14:creationId xmlns:p14="http://schemas.microsoft.com/office/powerpoint/2010/main" val="3838932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ممارسة الرياضة لمرضى السكري </a:t>
            </a:r>
          </a:p>
        </p:txBody>
      </p:sp>
      <p:sp>
        <p:nvSpPr>
          <p:cNvPr id="3" name="عنصر نائب للمحتوى 2"/>
          <p:cNvSpPr>
            <a:spLocks noGrp="1"/>
          </p:cNvSpPr>
          <p:nvPr>
            <p:ph idx="1"/>
          </p:nvPr>
        </p:nvSpPr>
        <p:spPr/>
        <p:txBody>
          <a:bodyPr/>
          <a:lstStyle/>
          <a:p>
            <a:r>
              <a:rPr lang="ar-OM" dirty="0"/>
              <a:t>أن الذين يمارسون الرياضة بانتظام يكونون أقل عرضة لمضاعفات مرض السكري عن غيرهم .</a:t>
            </a:r>
          </a:p>
          <a:p>
            <a:r>
              <a:rPr lang="ar-OM" dirty="0"/>
              <a:t>أن الاعتقاد بأن الحمية الغذائية كافية لمعالجة داء السكري اعتقاد خاطئ ويمكن أن تؤدي الحمية المتشددة إلى آثار ضارة إذا لم تقترن بنشاط بدني مبرمج .</a:t>
            </a:r>
          </a:p>
        </p:txBody>
      </p:sp>
    </p:spTree>
    <p:extLst>
      <p:ext uri="{BB962C8B-B14F-4D97-AF65-F5344CB8AC3E}">
        <p14:creationId xmlns:p14="http://schemas.microsoft.com/office/powerpoint/2010/main" val="857971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فوائد التمارين الرياضية لمرضى السكري </a:t>
            </a:r>
          </a:p>
        </p:txBody>
      </p:sp>
      <p:sp>
        <p:nvSpPr>
          <p:cNvPr id="3" name="عنصر نائب للمحتوى 2"/>
          <p:cNvSpPr>
            <a:spLocks noGrp="1"/>
          </p:cNvSpPr>
          <p:nvPr>
            <p:ph idx="1"/>
          </p:nvPr>
        </p:nvSpPr>
        <p:spPr/>
        <p:txBody>
          <a:bodyPr/>
          <a:lstStyle/>
          <a:p>
            <a:r>
              <a:rPr lang="ar-OM" dirty="0"/>
              <a:t>تقلل من نسبة السكر في الدم والأنسولين الذي يحتاج إلية الجسم .</a:t>
            </a:r>
          </a:p>
          <a:p>
            <a:r>
              <a:rPr lang="ar-OM" dirty="0"/>
              <a:t>تقلل من الشهية الزائدة لمرضى السكري وبالتالي تساعد الأنسولين على أن يعمل بكفائه .</a:t>
            </a:r>
          </a:p>
          <a:p>
            <a:r>
              <a:rPr lang="ar-OM" dirty="0"/>
              <a:t>تعمل الرياضة على خفض نسبة شحوم الجسم وذلك بحرق السعرات الحرارية بالجسم .</a:t>
            </a:r>
          </a:p>
          <a:p>
            <a:r>
              <a:rPr lang="ar-OM" dirty="0"/>
              <a:t>خفض ضغط الدم .</a:t>
            </a:r>
          </a:p>
        </p:txBody>
      </p:sp>
    </p:spTree>
    <p:extLst>
      <p:ext uri="{BB962C8B-B14F-4D97-AF65-F5344CB8AC3E}">
        <p14:creationId xmlns:p14="http://schemas.microsoft.com/office/powerpoint/2010/main" val="1199585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OM" dirty="0"/>
              <a:t>الرياضات المناسبة لمرضى السكري </a:t>
            </a:r>
          </a:p>
        </p:txBody>
      </p:sp>
      <p:sp>
        <p:nvSpPr>
          <p:cNvPr id="3" name="عنصر نائب للمحتوى 2"/>
          <p:cNvSpPr>
            <a:spLocks noGrp="1"/>
          </p:cNvSpPr>
          <p:nvPr>
            <p:ph idx="1"/>
          </p:nvPr>
        </p:nvSpPr>
        <p:spPr/>
        <p:txBody>
          <a:bodyPr/>
          <a:lstStyle/>
          <a:p>
            <a:pPr marL="550926" indent="-514350">
              <a:buFont typeface="+mj-lt"/>
              <a:buAutoNum type="arabicPeriod"/>
            </a:pPr>
            <a:r>
              <a:rPr lang="ar-OM" dirty="0"/>
              <a:t>الرياضات الساكنة : هي التي تعتمد على شد العضلات وتنجم  عن ذلك زيادة نمو بعض عضلات الجسم مثل رفع الأثقال .</a:t>
            </a:r>
          </a:p>
          <a:p>
            <a:pPr marL="550926" indent="-514350">
              <a:buFont typeface="+mj-lt"/>
              <a:buAutoNum type="arabicPeriod"/>
            </a:pPr>
            <a:r>
              <a:rPr lang="ar-OM" dirty="0"/>
              <a:t>الرياضات المستمرة : وهي التي تعتمد على سرعة حركة العضلات لاستعمال الأكسجين واستهلاك الوقود وهو الجلوكوز مثل رياضة الجري .</a:t>
            </a:r>
          </a:p>
        </p:txBody>
      </p:sp>
    </p:spTree>
    <p:extLst>
      <p:ext uri="{BB962C8B-B14F-4D97-AF65-F5344CB8AC3E}">
        <p14:creationId xmlns:p14="http://schemas.microsoft.com/office/powerpoint/2010/main" val="1110864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OM" dirty="0"/>
              <a:t>إرشادات خاصة بمرض السكري </a:t>
            </a:r>
          </a:p>
        </p:txBody>
      </p:sp>
      <p:sp>
        <p:nvSpPr>
          <p:cNvPr id="3" name="عنصر نائب للمحتوى 2"/>
          <p:cNvSpPr>
            <a:spLocks noGrp="1"/>
          </p:cNvSpPr>
          <p:nvPr>
            <p:ph idx="1"/>
          </p:nvPr>
        </p:nvSpPr>
        <p:spPr/>
        <p:txBody>
          <a:bodyPr>
            <a:normAutofit lnSpcReduction="10000"/>
          </a:bodyPr>
          <a:lstStyle/>
          <a:p>
            <a:r>
              <a:rPr lang="ar-OM" dirty="0"/>
              <a:t>يجب إجراء الفحص الطبي الشامل .</a:t>
            </a:r>
          </a:p>
          <a:p>
            <a:r>
              <a:rPr lang="ar-OM" dirty="0"/>
              <a:t>يفضل ممارسة الرياضة على شكل ألعاب جماعية أو تدريب دائري أو تمارين رياضية هوائية مثل الجري – الهرولة – الدراجات الهوائية – السباحة ويفضل أن تكون مع الأصدقاء أو المدرب في لتقديم المساعدة في حالة حدوث مضاعفات .</a:t>
            </a:r>
          </a:p>
          <a:p>
            <a:r>
              <a:rPr lang="ar-OM" dirty="0"/>
              <a:t>يجب أن يكون التدريب منتظم وبشدة متساوية ولمدة 3 أيام في السبوع مع التدرج من السهل إلى الصعب .</a:t>
            </a:r>
          </a:p>
        </p:txBody>
      </p:sp>
    </p:spTree>
    <p:extLst>
      <p:ext uri="{BB962C8B-B14F-4D97-AF65-F5344CB8AC3E}">
        <p14:creationId xmlns:p14="http://schemas.microsoft.com/office/powerpoint/2010/main" val="3743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1268760"/>
            <a:ext cx="7467600" cy="4464496"/>
          </a:xfrm>
        </p:spPr>
        <p:txBody>
          <a:bodyPr/>
          <a:lstStyle/>
          <a:p>
            <a:r>
              <a:rPr lang="ar-OM" dirty="0"/>
              <a:t>عند ممارسة نشاط عنيف لمدة طويلة يجب التركيز على تناول كمية كربوهيدرات قبل النشاط بثلاث ساعات وتناول كميات من السوائل قبل وأثناء وبعد النشاط البدني.</a:t>
            </a:r>
          </a:p>
          <a:p>
            <a:r>
              <a:rPr lang="ar-OM" dirty="0"/>
              <a:t>ينبغي قبل البدء في ممارسة النشاط الرياضي التأكد من سلامة نسبة السكر في الدم .</a:t>
            </a:r>
          </a:p>
          <a:p>
            <a:r>
              <a:rPr lang="ar-OM" dirty="0"/>
              <a:t>يجب اختيار الحذاء الجيد المريح . </a:t>
            </a:r>
          </a:p>
          <a:p>
            <a:pPr marL="36576" indent="0">
              <a:buNone/>
            </a:pPr>
            <a:endParaRPr lang="ar-OM" dirty="0"/>
          </a:p>
        </p:txBody>
      </p:sp>
    </p:spTree>
    <p:extLst>
      <p:ext uri="{BB962C8B-B14F-4D97-AF65-F5344CB8AC3E}">
        <p14:creationId xmlns:p14="http://schemas.microsoft.com/office/powerpoint/2010/main" val="3509705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2996952"/>
            <a:ext cx="7467600" cy="1143000"/>
          </a:xfrm>
        </p:spPr>
        <p:txBody>
          <a:bodyPr/>
          <a:lstStyle/>
          <a:p>
            <a:r>
              <a:rPr lang="ar-OM" dirty="0"/>
              <a:t>شكرا لحسن الاستماع </a:t>
            </a:r>
          </a:p>
        </p:txBody>
      </p:sp>
    </p:spTree>
    <p:extLst>
      <p:ext uri="{BB962C8B-B14F-4D97-AF65-F5344CB8AC3E}">
        <p14:creationId xmlns:p14="http://schemas.microsoft.com/office/powerpoint/2010/main" val="769575469"/>
      </p:ext>
    </p:extLst>
  </p:cSld>
  <p:clrMapOvr>
    <a:masterClrMapping/>
  </p:clrMapOvr>
</p:sld>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239</TotalTime>
  <Words>1363</Words>
  <Application>Microsoft Office PowerPoint</Application>
  <PresentationFormat>عرض على الشاشة (4:3)</PresentationFormat>
  <Paragraphs>108</Paragraphs>
  <Slides>26</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26</vt:i4>
      </vt:variant>
    </vt:vector>
  </HeadingPairs>
  <TitlesOfParts>
    <vt:vector size="30" baseType="lpstr">
      <vt:lpstr>Arial</vt:lpstr>
      <vt:lpstr>Franklin Gothic Book</vt:lpstr>
      <vt:lpstr>Wingdings 2</vt:lpstr>
      <vt:lpstr>تقنية</vt:lpstr>
      <vt:lpstr>الرياضة وبعض الأمراض المزمنة </vt:lpstr>
      <vt:lpstr>مقدمة </vt:lpstr>
      <vt:lpstr>1- ارتفاع ضغط الدم </vt:lpstr>
      <vt:lpstr>عرض تقديمي في PowerPoint</vt:lpstr>
      <vt:lpstr>ما المقصود بضغط الدم؟ </vt:lpstr>
      <vt:lpstr>أهمية ممارسة الرياضة لمرضى ارتفاع ضغط الدم </vt:lpstr>
      <vt:lpstr>عرض تقديمي في PowerPoint</vt:lpstr>
      <vt:lpstr>فوائد ممارسة الرياضة </vt:lpstr>
      <vt:lpstr>إرشادات خاصة بمرضى ارتفاع ضغط الدم </vt:lpstr>
      <vt:lpstr>2- أمراض القلب </vt:lpstr>
      <vt:lpstr>فوائد الرياضة لتجنب الإصابة بإمراض القلب </vt:lpstr>
      <vt:lpstr>إرشادات هامة خاصة بمرضي القلب عند ممارسة الرياضة </vt:lpstr>
      <vt:lpstr>عرض تقديمي في PowerPoint</vt:lpstr>
      <vt:lpstr>3- مرض السكري </vt:lpstr>
      <vt:lpstr>أسباب الإصابة بمرض السكري </vt:lpstr>
      <vt:lpstr>أعراض مرض السكري </vt:lpstr>
      <vt:lpstr>عرض تقديمي في PowerPoint</vt:lpstr>
      <vt:lpstr>أنواع مرض السكري </vt:lpstr>
      <vt:lpstr>العلاج </vt:lpstr>
      <vt:lpstr>عرض تقديمي في PowerPoint</vt:lpstr>
      <vt:lpstr>ممارسة الرياضة لمرضى السكري </vt:lpstr>
      <vt:lpstr>فوائد التمارين الرياضية لمرضى السكري </vt:lpstr>
      <vt:lpstr>الرياضات المناسبة لمرضى السكري </vt:lpstr>
      <vt:lpstr>إرشادات خاصة بمرض السكري </vt:lpstr>
      <vt:lpstr>عرض تقديمي في PowerPoint</vt:lpstr>
      <vt:lpstr>شكرا لحسن الاستماع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الرياضة وبعض الأمراض المزمنة </dc:title>
  <cp:lastModifiedBy>naeema.said@outlook.com</cp:lastModifiedBy>
  <cp:revision>30</cp:revision>
  <dcterms:modified xsi:type="dcterms:W3CDTF">2022-12-21T04:14:09Z</dcterms:modified>
</cp:coreProperties>
</file>