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29" Type="http://schemas.openxmlformats.org/officeDocument/2006/relationships/slide" Target="slides/slide26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32" Type="http://schemas.openxmlformats.org/officeDocument/2006/relationships/slide" Target="slides/slide29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9" Type="http://schemas.openxmlformats.org/officeDocument/2006/relationships/slide" Target="slides/slide16.xml"/><Relationship Id="rId18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4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9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2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2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2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5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7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B9AC-C924-4F96-85AB-2B3616A2D82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1B7E9-06A0-4C8D-91F1-64EA2C8B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2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28800" y="1893454"/>
            <a:ext cx="9144000" cy="1145454"/>
          </a:xfrm>
        </p:spPr>
        <p:txBody>
          <a:bodyPr>
            <a:normAutofit fontScale="90000"/>
          </a:bodyPr>
          <a:lstStyle/>
          <a:p>
            <a:r>
              <a:rPr lang="ar-OM" dirty="0" smtClean="0"/>
              <a:t>بعض أسئلة الامتحانات واسئلة عملية لدرس نظام تحديد المواقع العالمي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OM" b="1" dirty="0" smtClean="0">
                <a:solidFill>
                  <a:srgbClr val="FF0000"/>
                </a:solidFill>
              </a:rPr>
              <a:t>أ علي المعمري </a:t>
            </a:r>
          </a:p>
          <a:p>
            <a:r>
              <a:rPr lang="ar-OM" b="1" dirty="0" smtClean="0">
                <a:solidFill>
                  <a:srgbClr val="FF0000"/>
                </a:solidFill>
              </a:rPr>
              <a:t>مدرسة الامام ناصر بن مرشد 10 ــ 12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1224026" y="6004227"/>
            <a:ext cx="266267" cy="280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78972" y="4909017"/>
            <a:ext cx="11596487" cy="1948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422031"/>
            <a:ext cx="10874326" cy="49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281354"/>
            <a:ext cx="9580099" cy="528124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870713" y="281354"/>
            <a:ext cx="4708192" cy="17343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OM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الجهاز متحرك أم ساكن؟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OM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اقرأ احداثيات النقطة قراءة صحيحة وكاملة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ar-OM" dirty="0"/>
          </a:p>
        </p:txBody>
      </p:sp>
      <p:sp>
        <p:nvSpPr>
          <p:cNvPr id="7" name="مستطيل 6"/>
          <p:cNvSpPr/>
          <p:nvPr/>
        </p:nvSpPr>
        <p:spPr>
          <a:xfrm>
            <a:off x="5870713" y="2177710"/>
            <a:ext cx="4708192" cy="3384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OM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مالذي</a:t>
            </a:r>
            <a:r>
              <a:rPr lang="ar-OM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يمكن أن يظهر من احرف في المربع التالي خلاف ما هو موجود؟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OM" sz="3200" b="1" dirty="0" smtClean="0">
                <a:solidFill>
                  <a:schemeClr val="tx1"/>
                </a:solidFill>
              </a:rPr>
              <a:t>وتكون العبارة صحيحة</a:t>
            </a:r>
            <a:endParaRPr lang="ar-OM" sz="3200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20348" y="3708571"/>
            <a:ext cx="397565" cy="253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9" name="مستطيل 8"/>
          <p:cNvSpPr/>
          <p:nvPr/>
        </p:nvSpPr>
        <p:spPr>
          <a:xfrm>
            <a:off x="2120348" y="3978604"/>
            <a:ext cx="397565" cy="291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186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45"/>
            <a:ext cx="5924854" cy="6147089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4182" y="135853"/>
            <a:ext cx="6512137" cy="461163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14" y="932872"/>
            <a:ext cx="7369680" cy="56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37" y="175491"/>
            <a:ext cx="8285018" cy="616065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9136"/>
            <a:ext cx="3902765" cy="26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56C731-2A43-4EB2-B415-ECB19703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F60948-92E3-4242-A0A0-46444B9D6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FF4CD7D-4205-4109-AD4A-F516EFE4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980168" cy="60534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3C491D-B2B7-48A2-8F3F-FF3B9567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315" y="71094"/>
            <a:ext cx="47625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71" y="225082"/>
            <a:ext cx="7230354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22" y="129055"/>
            <a:ext cx="9298744" cy="60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" y="225084"/>
            <a:ext cx="9594166" cy="592249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0" y="456902"/>
            <a:ext cx="11052313" cy="545886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8" y="456903"/>
            <a:ext cx="10813774" cy="520177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2192034"/>
            <a:ext cx="4229100" cy="464144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9224682" y="3254188"/>
            <a:ext cx="77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3200" b="1" dirty="0" smtClean="0"/>
              <a:t>ص</a:t>
            </a:r>
            <a:endParaRPr lang="en-US" sz="32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9345254" y="3785498"/>
            <a:ext cx="84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3200" b="1" dirty="0" smtClean="0"/>
              <a:t>س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42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0945"/>
            <a:ext cx="10536381" cy="5519305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مستطيل 4"/>
          <p:cNvSpPr/>
          <p:nvPr/>
        </p:nvSpPr>
        <p:spPr>
          <a:xfrm>
            <a:off x="1166191" y="3114260"/>
            <a:ext cx="9528313" cy="17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019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89" y="143337"/>
            <a:ext cx="9551962" cy="132236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6" y="1546690"/>
            <a:ext cx="10958732" cy="140933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43" y="3118006"/>
            <a:ext cx="10363200" cy="3648075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340626" y="4492487"/>
            <a:ext cx="463826" cy="278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313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C11177-1300-46C9-B03F-E454EEE9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4E0AF2-5384-4B1B-BAB8-5E365740F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F86CD64-ECDD-4B86-BE24-EA4EDF19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0"/>
            <a:ext cx="6134100" cy="59150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6E5909D-CEA9-4DAB-880E-C5C046C4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1" y="359775"/>
            <a:ext cx="4214191" cy="51954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05B32BD-02B3-40A4-BCDA-01D86F48D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812" y="1171122"/>
            <a:ext cx="4143375" cy="166761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3C024B9-00B7-4E2E-8971-C0EAF867C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45" y="-272955"/>
            <a:ext cx="10818293" cy="5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BDFD89-31F8-49F3-B392-1EFF6E5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33DFED-E9D3-4381-B46C-479248D82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78B28CD-8339-428F-9E4F-0308B850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10544"/>
            <a:ext cx="11810795" cy="58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E4C2F8-83C2-4994-8D85-6EBC504C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5B7B1E-4A98-49BA-AD18-6D82F6E39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5725071-4CBF-4E19-A841-2A43312E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4" y="145774"/>
            <a:ext cx="10389704" cy="49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E08D45-3EFD-4488-889D-6FEB321A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BB49EC-5F9A-47C3-9128-E3758F8D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6BB890E-4685-45C6-B28A-9121DBCA1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8" y="246450"/>
            <a:ext cx="10672716" cy="5142007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738B61D7-B69B-4998-B233-4C89FC987DF8}"/>
              </a:ext>
            </a:extLst>
          </p:cNvPr>
          <p:cNvSpPr/>
          <p:nvPr/>
        </p:nvSpPr>
        <p:spPr>
          <a:xfrm>
            <a:off x="7724633" y="4380931"/>
            <a:ext cx="1378424" cy="2866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135AFA9-CA73-4C6D-9243-DAFD390EEE12}"/>
              </a:ext>
            </a:extLst>
          </p:cNvPr>
          <p:cNvSpPr/>
          <p:nvPr/>
        </p:nvSpPr>
        <p:spPr>
          <a:xfrm>
            <a:off x="5512904" y="4399722"/>
            <a:ext cx="1404731" cy="2915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FBC97464-ECFA-4D94-9776-D4945AAA02DA}"/>
              </a:ext>
            </a:extLst>
          </p:cNvPr>
          <p:cNvSpPr/>
          <p:nvPr/>
        </p:nvSpPr>
        <p:spPr>
          <a:xfrm>
            <a:off x="2001078" y="4399722"/>
            <a:ext cx="2027583" cy="2678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E9C6949-E065-4D44-918F-B21C003CCAF3}"/>
              </a:ext>
            </a:extLst>
          </p:cNvPr>
          <p:cNvSpPr/>
          <p:nvPr/>
        </p:nvSpPr>
        <p:spPr>
          <a:xfrm>
            <a:off x="3140764" y="4572000"/>
            <a:ext cx="5565913" cy="7288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B2E4E8B5-20DB-45E2-A153-B0CA0F3CD4BD}"/>
              </a:ext>
            </a:extLst>
          </p:cNvPr>
          <p:cNvSpPr/>
          <p:nvPr/>
        </p:nvSpPr>
        <p:spPr>
          <a:xfrm rot="19065781">
            <a:off x="2348413" y="1596141"/>
            <a:ext cx="3360496" cy="15129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DD752414-3484-464C-B5F1-FE178B9508AF}"/>
              </a:ext>
            </a:extLst>
          </p:cNvPr>
          <p:cNvSpPr/>
          <p:nvPr/>
        </p:nvSpPr>
        <p:spPr>
          <a:xfrm>
            <a:off x="6034555" y="1391655"/>
            <a:ext cx="437322" cy="20373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56A3D52E-8DF4-4F1C-9452-BF5B7CD24638}"/>
              </a:ext>
            </a:extLst>
          </p:cNvPr>
          <p:cNvSpPr/>
          <p:nvPr/>
        </p:nvSpPr>
        <p:spPr>
          <a:xfrm rot="18315956">
            <a:off x="7510373" y="645409"/>
            <a:ext cx="1959146" cy="34387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623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2526C5-4DF1-4D5F-8601-B174B207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5F442F-E20D-4028-A47B-3A5BE55A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ED9C654-BCB4-4DE1-9CF7-D6CA9F84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8" y="246450"/>
            <a:ext cx="10672716" cy="51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A639ED-4F7A-42AF-A4B0-9E15AE99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B6A917-C56A-4461-ABE0-46295457C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36CE5F3-9C55-4CF9-A607-1AC4DECD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286603"/>
            <a:ext cx="11737073" cy="5923128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19CAF3B-B339-4AED-A99E-27265FC2F3A4}"/>
              </a:ext>
            </a:extLst>
          </p:cNvPr>
          <p:cNvSpPr/>
          <p:nvPr/>
        </p:nvSpPr>
        <p:spPr>
          <a:xfrm>
            <a:off x="5605670" y="4723250"/>
            <a:ext cx="4360247" cy="22295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err="1"/>
              <a:t>Gps</a:t>
            </a:r>
            <a:r>
              <a:rPr lang="ar-OM" b="1" dirty="0"/>
              <a:t>أكتب اسم الدولة المالكة لنظام </a:t>
            </a:r>
          </a:p>
          <a:p>
            <a:pPr algn="ctr"/>
            <a:r>
              <a:rPr lang="ar-OM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*لون مكان الدولة المالكة لنظام </a:t>
            </a:r>
            <a:r>
              <a:rPr lang="ar-OM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جلونس</a:t>
            </a:r>
            <a:r>
              <a:rPr lang="ar-OM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لتحديد المواقع</a:t>
            </a:r>
          </a:p>
          <a:p>
            <a:pPr algn="ctr"/>
            <a:r>
              <a:rPr lang="ar-OM" b="1" dirty="0"/>
              <a:t>*ارسم دائرة للجهة المالكة لنظام جاليليوا</a:t>
            </a:r>
          </a:p>
        </p:txBody>
      </p:sp>
    </p:spTree>
    <p:extLst>
      <p:ext uri="{BB962C8B-B14F-4D97-AF65-F5344CB8AC3E}">
        <p14:creationId xmlns:p14="http://schemas.microsoft.com/office/powerpoint/2010/main" val="21140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" y="80010"/>
            <a:ext cx="12272010" cy="59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030" y="0"/>
            <a:ext cx="6236970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43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E0EE7A-1501-4DB6-B9AF-CD278006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5" name="عنصر نائب للمحتوى 4" descr="صورة تحتوي على خريطة, نص&#10;&#10;تم إنشاء الوصف تلقائياً">
            <a:extLst>
              <a:ext uri="{FF2B5EF4-FFF2-40B4-BE49-F238E27FC236}">
                <a16:creationId xmlns:a16="http://schemas.microsoft.com/office/drawing/2014/main" id="{8BAC4D69-67AF-434F-989C-1C7046E07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526" y="0"/>
            <a:ext cx="9403474" cy="5466626"/>
          </a:xfrm>
        </p:spPr>
      </p:pic>
      <p:pic>
        <p:nvPicPr>
          <p:cNvPr id="7" name="صورة 6" descr="صورة تحتوي على نص, خريطة&#10;&#10;تم إنشاء الوصف تلقائياً">
            <a:extLst>
              <a:ext uri="{FF2B5EF4-FFF2-40B4-BE49-F238E27FC236}">
                <a16:creationId xmlns:a16="http://schemas.microsoft.com/office/drawing/2014/main" id="{33172F0A-5691-41C3-A3AE-BF54C6AD5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" y="3910012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1" y="0"/>
            <a:ext cx="8362950" cy="6103620"/>
          </a:xfrm>
          <a:prstGeom prst="rect">
            <a:avLst/>
          </a:prstGeom>
        </p:spPr>
      </p:pic>
      <p:sp>
        <p:nvSpPr>
          <p:cNvPr id="5" name="مستطيل: زوايا مستديرة 1"/>
          <p:cNvSpPr/>
          <p:nvPr/>
        </p:nvSpPr>
        <p:spPr>
          <a:xfrm flipH="1">
            <a:off x="137158" y="685800"/>
            <a:ext cx="3691891" cy="51176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 sz="3600" dirty="0" smtClean="0">
              <a:solidFill>
                <a:schemeClr val="tx1"/>
              </a:solidFill>
              <a:cs typeface="DecoType Naskh Special" panose="02010000000000000000" pitchFamily="2" charset="-78"/>
            </a:endParaRPr>
          </a:p>
          <a:p>
            <a:pPr algn="ctr"/>
            <a:endParaRPr lang="ar-OM" sz="3600" dirty="0">
              <a:solidFill>
                <a:schemeClr val="tx1"/>
              </a:solidFill>
              <a:cs typeface="DecoType Naskh Special" panose="02010000000000000000" pitchFamily="2" charset="-78"/>
            </a:endParaRPr>
          </a:p>
          <a:p>
            <a:pPr algn="ctr"/>
            <a:endParaRPr lang="ar-OM" sz="3600" dirty="0" smtClean="0">
              <a:solidFill>
                <a:schemeClr val="tx1"/>
              </a:solidFill>
              <a:cs typeface="DecoType Naskh Special" panose="02010000000000000000" pitchFamily="2" charset="-78"/>
            </a:endParaRPr>
          </a:p>
          <a:p>
            <a:pPr algn="ctr"/>
            <a:r>
              <a:rPr lang="ar-OM" sz="3600" b="1" dirty="0" smtClean="0">
                <a:solidFill>
                  <a:schemeClr val="accent3">
                    <a:lumMod val="50000"/>
                  </a:schemeClr>
                </a:solidFill>
                <a:cs typeface="DecoType Naskh Special" panose="02010000000000000000" pitchFamily="2" charset="-78"/>
              </a:rPr>
              <a:t>س1</a:t>
            </a:r>
            <a:r>
              <a:rPr lang="ar-OM" sz="3600" b="1" dirty="0">
                <a:solidFill>
                  <a:schemeClr val="accent3">
                    <a:lumMod val="50000"/>
                  </a:schemeClr>
                </a:solidFill>
                <a:cs typeface="DecoType Naskh Special" panose="02010000000000000000" pitchFamily="2" charset="-78"/>
              </a:rPr>
              <a:t>:- كيف يمكن التغلب على بعض العوامل المؤثرة على دقة قياس ال جي بي أس؟</a:t>
            </a:r>
          </a:p>
          <a:p>
            <a:pPr algn="ctr"/>
            <a:r>
              <a:rPr lang="ar-OM" sz="3600" dirty="0">
                <a:solidFill>
                  <a:schemeClr val="tx1"/>
                </a:solidFill>
                <a:cs typeface="DecoType Naskh Special" panose="02010000000000000000" pitchFamily="2" charset="-78"/>
              </a:rPr>
              <a:t>عرف المقصود بالطريقة التفاضلية في تحديد المواقع؟</a:t>
            </a:r>
          </a:p>
          <a:p>
            <a:pPr algn="ctr"/>
            <a:r>
              <a:rPr lang="ar-OM" sz="3600" dirty="0">
                <a:solidFill>
                  <a:srgbClr val="FF0000"/>
                </a:solidFill>
                <a:cs typeface="DecoType Naskh Special" panose="02010000000000000000" pitchFamily="2" charset="-78"/>
              </a:rPr>
              <a:t>س2:-ما مميزات الطريقة التفاضلية المستخدمة في تحديد المواقع؟</a:t>
            </a:r>
            <a:endParaRPr lang="en-US" sz="3600" dirty="0">
              <a:solidFill>
                <a:srgbClr val="FF0000"/>
              </a:solidFill>
              <a:cs typeface="DecoType Naskh Special" panose="02010000000000000000" pitchFamily="2" charset="-78"/>
            </a:endParaRPr>
          </a:p>
          <a:p>
            <a:pPr algn="ctr"/>
            <a:endParaRPr lang="en-US" sz="4400" dirty="0">
              <a:solidFill>
                <a:srgbClr val="FF0000"/>
              </a:solidFill>
              <a:cs typeface="DecoType Naskh Special" panose="02010000000000000000" pitchFamily="2" charset="-78"/>
            </a:endParaRPr>
          </a:p>
          <a:p>
            <a:pPr algn="ctr"/>
            <a:endParaRPr lang="en-US" sz="4400" dirty="0">
              <a:solidFill>
                <a:srgbClr val="FF0000"/>
              </a:solidFill>
              <a:cs typeface="DecoType Naskh Special" panose="02010000000000000000" pitchFamily="2" charset="-78"/>
            </a:endParaRPr>
          </a:p>
          <a:p>
            <a:pPr algn="ctr"/>
            <a:endParaRPr lang="ar-OM" sz="4400" dirty="0">
              <a:solidFill>
                <a:srgbClr val="FF0000"/>
              </a:solidFill>
              <a:cs typeface="DecoType Naskh Special" panose="02010000000000000000" pitchFamily="2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8081010" y="2658273"/>
            <a:ext cx="2068830" cy="644997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رابط كسهم مستقيم 7"/>
          <p:cNvCxnSpPr/>
          <p:nvPr/>
        </p:nvCxnSpPr>
        <p:spPr>
          <a:xfrm flipH="1" flipV="1">
            <a:off x="7086600" y="2944906"/>
            <a:ext cx="1196788" cy="92784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 flipV="1">
            <a:off x="5220148" y="3408829"/>
            <a:ext cx="2236625" cy="921124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312" y="0"/>
            <a:ext cx="8505825" cy="581770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286" y="4620731"/>
            <a:ext cx="481626" cy="1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3" y="114989"/>
            <a:ext cx="9350985" cy="65836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4" y="743651"/>
            <a:ext cx="2264898" cy="432071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4517" y="3275580"/>
            <a:ext cx="418408" cy="465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  <a:endParaRPr lang="ar-OM" sz="28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4517" y="3741038"/>
            <a:ext cx="380259" cy="4638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</a:t>
            </a:r>
            <a:endParaRPr lang="ar-OM" sz="2000" b="1" dirty="0">
              <a:solidFill>
                <a:schemeClr val="tx1"/>
              </a:solidFill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7050157" y="463826"/>
            <a:ext cx="53008" cy="5671931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49235">
            <a:off x="7262219" y="-1094882"/>
            <a:ext cx="215254" cy="9177655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5552319" y="4446738"/>
            <a:ext cx="218132" cy="187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751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2870"/>
            <a:ext cx="12077700" cy="67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253218"/>
            <a:ext cx="10292055" cy="61616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1" y="0"/>
            <a:ext cx="6330716" cy="30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9" y="321079"/>
            <a:ext cx="11263746" cy="58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graphicFrame>
        <p:nvGraphicFramePr>
          <p:cNvPr id="8" name="عنصر نائب للمحتوى 7"/>
          <p:cNvGraphicFramePr>
            <a:graphicFrameLocks noGrp="1"/>
          </p:cNvGraphicFramePr>
          <p:nvPr>
            <p:ph idx="1"/>
            <p:extLst/>
          </p:nvPr>
        </p:nvGraphicFramePr>
        <p:xfrm>
          <a:off x="9197788" y="430306"/>
          <a:ext cx="2200722" cy="5768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4432">
                  <a:extLst>
                    <a:ext uri="{9D8B030D-6E8A-4147-A177-3AD203B41FA5}">
                      <a16:colId xmlns:a16="http://schemas.microsoft.com/office/drawing/2014/main" val="75316419"/>
                    </a:ext>
                  </a:extLst>
                </a:gridCol>
                <a:gridCol w="1126290">
                  <a:extLst>
                    <a:ext uri="{9D8B030D-6E8A-4147-A177-3AD203B41FA5}">
                      <a16:colId xmlns:a16="http://schemas.microsoft.com/office/drawing/2014/main" val="306203730"/>
                    </a:ext>
                  </a:extLst>
                </a:gridCol>
              </a:tblGrid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عددها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الساعة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60940"/>
                  </a:ext>
                </a:extLst>
              </a:tr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46097"/>
                  </a:ext>
                </a:extLst>
              </a:tr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146583"/>
                  </a:ext>
                </a:extLst>
              </a:tr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53438"/>
                  </a:ext>
                </a:extLst>
              </a:tr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27053"/>
                  </a:ext>
                </a:extLst>
              </a:tr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248869"/>
                  </a:ext>
                </a:extLst>
              </a:tr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94387"/>
                  </a:ext>
                </a:extLst>
              </a:tr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8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52430"/>
                  </a:ext>
                </a:extLst>
              </a:tr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9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7085"/>
                  </a:ext>
                </a:extLst>
              </a:tr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828759"/>
                  </a:ext>
                </a:extLst>
              </a:tr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11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05619"/>
                  </a:ext>
                </a:extLst>
              </a:tr>
              <a:tr h="480732"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11.58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OM" sz="2400" b="1" dirty="0" smtClean="0"/>
                        <a:t>12.58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441925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238"/>
            <a:ext cx="8458200" cy="2095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1262"/>
            <a:ext cx="8458200" cy="223642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7691"/>
            <a:ext cx="8458200" cy="2430499"/>
          </a:xfrm>
          <a:prstGeom prst="rect">
            <a:avLst/>
          </a:prstGeom>
        </p:spPr>
      </p:pic>
      <p:cxnSp>
        <p:nvCxnSpPr>
          <p:cNvPr id="10" name="رابط كسهم مستقيم 9"/>
          <p:cNvCxnSpPr/>
          <p:nvPr/>
        </p:nvCxnSpPr>
        <p:spPr>
          <a:xfrm flipV="1">
            <a:off x="8296835" y="4639235"/>
            <a:ext cx="779930" cy="12371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