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0C58818-D7EE-4A82-85D5-CCF454175B57}">
  <a:tblStyle styleId="{E0C58818-D7EE-4A82-85D5-CCF454175B57}" styleName="Table_٠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7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ar-YE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14:notes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ar-YE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74" name="Google Shape;57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5" name="Google Shape;57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فارغ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المقطع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محتوى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فقط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شريحة عنوان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ان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صورة مع تسمية توضيحية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ى مع تسمية توضيحية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قارنة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9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يان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YE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20" Type="http://schemas.openxmlformats.org/officeDocument/2006/relationships/image" Target="../media/image6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13" Type="http://schemas.openxmlformats.org/officeDocument/2006/relationships/image" Target="../media/image17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5" Type="http://schemas.openxmlformats.org/officeDocument/2006/relationships/image" Target="../media/image19.png"/><Relationship Id="rId14" Type="http://schemas.openxmlformats.org/officeDocument/2006/relationships/image" Target="../media/image18.png"/><Relationship Id="rId17" Type="http://schemas.openxmlformats.org/officeDocument/2006/relationships/image" Target="../media/image21.png"/><Relationship Id="rId16" Type="http://schemas.openxmlformats.org/officeDocument/2006/relationships/image" Target="../media/image20.png"/><Relationship Id="rId5" Type="http://schemas.openxmlformats.org/officeDocument/2006/relationships/image" Target="../media/image9.png"/><Relationship Id="rId19" Type="http://schemas.openxmlformats.org/officeDocument/2006/relationships/image" Target="../media/image5.png"/><Relationship Id="rId6" Type="http://schemas.openxmlformats.org/officeDocument/2006/relationships/image" Target="../media/image10.png"/><Relationship Id="rId18" Type="http://schemas.openxmlformats.org/officeDocument/2006/relationships/image" Target="../media/image22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35794" r="0" t="0"/>
          <a:stretch/>
        </p:blipFill>
        <p:spPr>
          <a:xfrm>
            <a:off x="6248400" y="0"/>
            <a:ext cx="5943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3629025" y="1220787"/>
            <a:ext cx="3192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wentieth Century"/>
              <a:buNone/>
            </a:pPr>
            <a:r>
              <a:rPr b="1" i="0" lang="ar-YE" sz="60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 cap="none" strike="noStrike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</a:t>
            </a:r>
            <a:r>
              <a:rPr b="1" i="0" lang="ar-YE" sz="66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671762" y="2338387"/>
            <a:ext cx="735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9600"/>
              <a:buFont typeface="Twentieth Century"/>
              <a:buNone/>
            </a:pPr>
            <a:r>
              <a:rPr b="1" i="0" lang="ar-YE" sz="9600" u="none" cap="none" strike="noStrik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 rot="10800000">
            <a:off x="1926495" y="1688945"/>
            <a:ext cx="1885092" cy="1614642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chemeClr val="accent1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2" name="Google Shape;92;p13"/>
          <p:cNvSpPr/>
          <p:nvPr/>
        </p:nvSpPr>
        <p:spPr>
          <a:xfrm flipH="1">
            <a:off x="1926495" y="3298825"/>
            <a:ext cx="1885092" cy="1614642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chemeClr val="accent1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614737" y="4062412"/>
            <a:ext cx="28923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Twentieth Century"/>
              <a:buNone/>
            </a:pPr>
            <a:r>
              <a:rPr b="1" i="0" lang="ar-YE" sz="6600" u="none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الذم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3130550" y="2652712"/>
            <a:ext cx="31926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أسلوب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2"/>
          <p:cNvSpPr txBox="1"/>
          <p:nvPr/>
        </p:nvSpPr>
        <p:spPr>
          <a:xfrm>
            <a:off x="1524000" y="944562"/>
            <a:ext cx="8013600" cy="1006500"/>
          </a:xfrm>
          <a:prstGeom prst="rect">
            <a:avLst/>
          </a:prstGeom>
          <a:gradFill>
            <a:gsLst>
              <a:gs pos="0">
                <a:srgbClr val="CBFFFE"/>
              </a:gs>
              <a:gs pos="50000">
                <a:srgbClr val="FFFFFF"/>
              </a:gs>
              <a:gs pos="100000">
                <a:srgbClr val="CBFFFE"/>
              </a:gs>
            </a:gsLst>
            <a:lin ang="270000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6000"/>
              <a:buFont typeface="Arial"/>
              <a:buNone/>
            </a:pPr>
            <a:r>
              <a:rPr b="1" i="0" lang="ar-YE" sz="6000" u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1-نِعْمَ الخلقُ الصّبرُ</a:t>
            </a:r>
            <a:endParaRPr/>
          </a:p>
        </p:txBody>
      </p:sp>
      <p:sp>
        <p:nvSpPr>
          <p:cNvPr id="407" name="Google Shape;407;p22"/>
          <p:cNvSpPr txBox="1"/>
          <p:nvPr/>
        </p:nvSpPr>
        <p:spPr>
          <a:xfrm>
            <a:off x="7772400" y="2209800"/>
            <a:ext cx="1162200" cy="6588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الفعلُ</a:t>
            </a:r>
            <a:endParaRPr/>
          </a:p>
        </p:txBody>
      </p:sp>
      <p:sp>
        <p:nvSpPr>
          <p:cNvPr id="408" name="Google Shape;408;p22"/>
          <p:cNvSpPr txBox="1"/>
          <p:nvPr/>
        </p:nvSpPr>
        <p:spPr>
          <a:xfrm>
            <a:off x="8305800" y="76200"/>
            <a:ext cx="2057400" cy="914400"/>
          </a:xfrm>
          <a:prstGeom prst="rect">
            <a:avLst/>
          </a:prstGeom>
          <a:solidFill>
            <a:srgbClr val="FFFF99"/>
          </a:solidFill>
          <a:ln cap="flat" cmpd="sng" w="381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6200"/>
              <a:buFont typeface="Arial"/>
              <a:buNone/>
            </a:pPr>
            <a:r>
              <a:rPr b="1" i="0" lang="ar-YE" sz="62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أمثلة:</a:t>
            </a:r>
            <a:endParaRPr/>
          </a:p>
        </p:txBody>
      </p:sp>
      <p:sp>
        <p:nvSpPr>
          <p:cNvPr id="409" name="Google Shape;409;p22"/>
          <p:cNvSpPr txBox="1"/>
          <p:nvPr/>
        </p:nvSpPr>
        <p:spPr>
          <a:xfrm>
            <a:off x="1752600" y="1143000"/>
            <a:ext cx="2514600" cy="641400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مقترن بأل</a:t>
            </a:r>
            <a:endParaRPr/>
          </a:p>
        </p:txBody>
      </p:sp>
      <p:cxnSp>
        <p:nvCxnSpPr>
          <p:cNvPr id="410" name="Google Shape;410;p22"/>
          <p:cNvCxnSpPr/>
          <p:nvPr/>
        </p:nvCxnSpPr>
        <p:spPr>
          <a:xfrm rot="10800000">
            <a:off x="8077200" y="1752600"/>
            <a:ext cx="53340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1" name="Google Shape;411;p22"/>
          <p:cNvCxnSpPr/>
          <p:nvPr/>
        </p:nvCxnSpPr>
        <p:spPr>
          <a:xfrm>
            <a:off x="8382000" y="17526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12" name="Google Shape;412;p22"/>
          <p:cNvSpPr txBox="1"/>
          <p:nvPr/>
        </p:nvSpPr>
        <p:spPr>
          <a:xfrm>
            <a:off x="6534150" y="2209800"/>
            <a:ext cx="1162200" cy="595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الفاعلُ</a:t>
            </a:r>
            <a:endParaRPr/>
          </a:p>
        </p:txBody>
      </p:sp>
      <p:cxnSp>
        <p:nvCxnSpPr>
          <p:cNvPr id="413" name="Google Shape;413;p22"/>
          <p:cNvCxnSpPr/>
          <p:nvPr/>
        </p:nvCxnSpPr>
        <p:spPr>
          <a:xfrm rot="10800000">
            <a:off x="6838800" y="1752600"/>
            <a:ext cx="781200" cy="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4" name="Google Shape;414;p22"/>
          <p:cNvCxnSpPr/>
          <p:nvPr/>
        </p:nvCxnSpPr>
        <p:spPr>
          <a:xfrm>
            <a:off x="7143750" y="17526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15" name="Google Shape;415;p22"/>
          <p:cNvSpPr txBox="1"/>
          <p:nvPr/>
        </p:nvSpPr>
        <p:spPr>
          <a:xfrm>
            <a:off x="4038600" y="2209800"/>
            <a:ext cx="2305200" cy="533400"/>
          </a:xfrm>
          <a:prstGeom prst="rect">
            <a:avLst/>
          </a:prstGeom>
          <a:solidFill>
            <a:srgbClr val="ABB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المخصوصُ بالمدحِ</a:t>
            </a:r>
            <a:endParaRPr/>
          </a:p>
        </p:txBody>
      </p:sp>
      <p:cxnSp>
        <p:nvCxnSpPr>
          <p:cNvPr id="416" name="Google Shape;416;p22"/>
          <p:cNvCxnSpPr/>
          <p:nvPr/>
        </p:nvCxnSpPr>
        <p:spPr>
          <a:xfrm rot="10800000">
            <a:off x="5486250" y="1752600"/>
            <a:ext cx="781200" cy="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7" name="Google Shape;417;p22"/>
          <p:cNvCxnSpPr/>
          <p:nvPr/>
        </p:nvCxnSpPr>
        <p:spPr>
          <a:xfrm>
            <a:off x="5791200" y="17526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18" name="Google Shape;418;p22"/>
          <p:cNvSpPr txBox="1"/>
          <p:nvPr/>
        </p:nvSpPr>
        <p:spPr>
          <a:xfrm>
            <a:off x="1682750" y="4572000"/>
            <a:ext cx="8070900" cy="1006500"/>
          </a:xfrm>
          <a:prstGeom prst="rect">
            <a:avLst/>
          </a:prstGeom>
          <a:gradFill>
            <a:gsLst>
              <a:gs pos="0">
                <a:srgbClr val="CBFFFE"/>
              </a:gs>
              <a:gs pos="50000">
                <a:srgbClr val="FFFFFF"/>
              </a:gs>
              <a:gs pos="100000">
                <a:srgbClr val="CBFFFE"/>
              </a:gs>
            </a:gsLst>
            <a:lin ang="270000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6000"/>
              <a:buFont typeface="Arial"/>
              <a:buNone/>
            </a:pPr>
            <a:r>
              <a:rPr b="1" i="0" lang="ar-YE" sz="6000" u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2-نِعْمَ خلقُ المرءِ الصّبرُ.</a:t>
            </a:r>
            <a:endParaRPr/>
          </a:p>
        </p:txBody>
      </p:sp>
      <p:sp>
        <p:nvSpPr>
          <p:cNvPr id="419" name="Google Shape;419;p22"/>
          <p:cNvSpPr txBox="1"/>
          <p:nvPr/>
        </p:nvSpPr>
        <p:spPr>
          <a:xfrm>
            <a:off x="8007350" y="5894387"/>
            <a:ext cx="1162200" cy="6588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الفعل</a:t>
            </a:r>
            <a:endParaRPr/>
          </a:p>
        </p:txBody>
      </p:sp>
      <p:sp>
        <p:nvSpPr>
          <p:cNvPr id="420" name="Google Shape;420;p22"/>
          <p:cNvSpPr txBox="1"/>
          <p:nvPr/>
        </p:nvSpPr>
        <p:spPr>
          <a:xfrm>
            <a:off x="1758950" y="4552950"/>
            <a:ext cx="2514600" cy="1190700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مضاف إلى مقترن بأل</a:t>
            </a:r>
            <a:endParaRPr/>
          </a:p>
        </p:txBody>
      </p:sp>
      <p:cxnSp>
        <p:nvCxnSpPr>
          <p:cNvPr id="421" name="Google Shape;421;p22"/>
          <p:cNvCxnSpPr/>
          <p:nvPr/>
        </p:nvCxnSpPr>
        <p:spPr>
          <a:xfrm rot="10800000">
            <a:off x="8312150" y="5437187"/>
            <a:ext cx="53340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2" name="Google Shape;422;p22"/>
          <p:cNvCxnSpPr/>
          <p:nvPr/>
        </p:nvCxnSpPr>
        <p:spPr>
          <a:xfrm>
            <a:off x="8616950" y="5437187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23" name="Google Shape;423;p22"/>
          <p:cNvSpPr txBox="1"/>
          <p:nvPr/>
        </p:nvSpPr>
        <p:spPr>
          <a:xfrm>
            <a:off x="6769100" y="5894387"/>
            <a:ext cx="1162200" cy="595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الفاعل</a:t>
            </a:r>
            <a:endParaRPr/>
          </a:p>
        </p:txBody>
      </p:sp>
      <p:cxnSp>
        <p:nvCxnSpPr>
          <p:cNvPr id="424" name="Google Shape;424;p22"/>
          <p:cNvCxnSpPr/>
          <p:nvPr/>
        </p:nvCxnSpPr>
        <p:spPr>
          <a:xfrm rot="10800000">
            <a:off x="7073750" y="5437187"/>
            <a:ext cx="781200" cy="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5" name="Google Shape;425;p22"/>
          <p:cNvCxnSpPr/>
          <p:nvPr/>
        </p:nvCxnSpPr>
        <p:spPr>
          <a:xfrm>
            <a:off x="7378700" y="5437187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26" name="Google Shape;426;p22"/>
          <p:cNvSpPr txBox="1"/>
          <p:nvPr/>
        </p:nvSpPr>
        <p:spPr>
          <a:xfrm>
            <a:off x="4273550" y="5894387"/>
            <a:ext cx="2305200" cy="533400"/>
          </a:xfrm>
          <a:prstGeom prst="rect">
            <a:avLst/>
          </a:prstGeom>
          <a:solidFill>
            <a:srgbClr val="ABB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 بالمدح</a:t>
            </a:r>
            <a:endParaRPr/>
          </a:p>
        </p:txBody>
      </p:sp>
      <p:cxnSp>
        <p:nvCxnSpPr>
          <p:cNvPr id="427" name="Google Shape;427;p22"/>
          <p:cNvCxnSpPr/>
          <p:nvPr/>
        </p:nvCxnSpPr>
        <p:spPr>
          <a:xfrm flipH="1">
            <a:off x="4578350" y="5467350"/>
            <a:ext cx="1295400" cy="192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8" name="Google Shape;428;p22"/>
          <p:cNvCxnSpPr/>
          <p:nvPr/>
        </p:nvCxnSpPr>
        <p:spPr>
          <a:xfrm>
            <a:off x="5035550" y="546735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29" name="Google Shape;429;p22"/>
          <p:cNvSpPr txBox="1"/>
          <p:nvPr/>
        </p:nvSpPr>
        <p:spPr>
          <a:xfrm>
            <a:off x="6705600" y="3352800"/>
            <a:ext cx="2362200" cy="685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r>
              <a:rPr b="0" i="0" lang="ar-YE" sz="36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خبرٌ</a:t>
            </a:r>
            <a:r>
              <a:rPr b="0" i="0" lang="ar-YE" sz="36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مقدّمٌ</a:t>
            </a:r>
            <a:endParaRPr/>
          </a:p>
        </p:txBody>
      </p:sp>
      <p:cxnSp>
        <p:nvCxnSpPr>
          <p:cNvPr id="430" name="Google Shape;430;p22"/>
          <p:cNvCxnSpPr/>
          <p:nvPr/>
        </p:nvCxnSpPr>
        <p:spPr>
          <a:xfrm flipH="1">
            <a:off x="8458200" y="2895600"/>
            <a:ext cx="7620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431" name="Google Shape;431;p22"/>
          <p:cNvCxnSpPr/>
          <p:nvPr/>
        </p:nvCxnSpPr>
        <p:spPr>
          <a:xfrm>
            <a:off x="7239000" y="2895600"/>
            <a:ext cx="304800" cy="45720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32" name="Google Shape;432;p22"/>
          <p:cNvSpPr txBox="1"/>
          <p:nvPr/>
        </p:nvSpPr>
        <p:spPr>
          <a:xfrm>
            <a:off x="3352800" y="3276600"/>
            <a:ext cx="2362200" cy="685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r>
              <a:rPr b="0" i="0" lang="ar-YE" sz="36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مبتدأٌ </a:t>
            </a:r>
            <a:r>
              <a:rPr b="0" i="0" lang="ar-YE" sz="36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مؤخّرٌ</a:t>
            </a:r>
            <a:endParaRPr/>
          </a:p>
        </p:txBody>
      </p:sp>
      <p:cxnSp>
        <p:nvCxnSpPr>
          <p:cNvPr id="433" name="Google Shape;433;p22"/>
          <p:cNvCxnSpPr/>
          <p:nvPr/>
        </p:nvCxnSpPr>
        <p:spPr>
          <a:xfrm flipH="1">
            <a:off x="4724400" y="2743200"/>
            <a:ext cx="152400" cy="5334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ransition>
    <p:blinds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3"/>
          <p:cNvSpPr txBox="1"/>
          <p:nvPr/>
        </p:nvSpPr>
        <p:spPr>
          <a:xfrm>
            <a:off x="1911350" y="228600"/>
            <a:ext cx="8013600" cy="1006500"/>
          </a:xfrm>
          <a:prstGeom prst="rect">
            <a:avLst/>
          </a:prstGeom>
          <a:gradFill>
            <a:gsLst>
              <a:gs pos="0">
                <a:srgbClr val="CBFFFE"/>
              </a:gs>
              <a:gs pos="50000">
                <a:srgbClr val="FFFFFF"/>
              </a:gs>
              <a:gs pos="100000">
                <a:srgbClr val="CBFFFE"/>
              </a:gs>
            </a:gsLst>
            <a:lin ang="270000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6000"/>
              <a:buFont typeface="Arial"/>
              <a:buNone/>
            </a:pPr>
            <a:r>
              <a:rPr b="1" i="0" lang="ar-YE" sz="6000" u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3-نِعْمَ خلقًا الصّبرُ.</a:t>
            </a:r>
            <a:endParaRPr/>
          </a:p>
        </p:txBody>
      </p:sp>
      <p:sp>
        <p:nvSpPr>
          <p:cNvPr id="439" name="Google Shape;439;p23"/>
          <p:cNvSpPr txBox="1"/>
          <p:nvPr/>
        </p:nvSpPr>
        <p:spPr>
          <a:xfrm>
            <a:off x="8159750" y="1493837"/>
            <a:ext cx="1162200" cy="6588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الفعل</a:t>
            </a:r>
            <a:endParaRPr/>
          </a:p>
        </p:txBody>
      </p:sp>
      <p:sp>
        <p:nvSpPr>
          <p:cNvPr id="440" name="Google Shape;440;p23"/>
          <p:cNvSpPr txBox="1"/>
          <p:nvPr/>
        </p:nvSpPr>
        <p:spPr>
          <a:xfrm>
            <a:off x="2139950" y="427037"/>
            <a:ext cx="2514600" cy="641400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ضمير مستتر</a:t>
            </a:r>
            <a:endParaRPr/>
          </a:p>
        </p:txBody>
      </p:sp>
      <p:cxnSp>
        <p:nvCxnSpPr>
          <p:cNvPr id="441" name="Google Shape;441;p23"/>
          <p:cNvCxnSpPr/>
          <p:nvPr/>
        </p:nvCxnSpPr>
        <p:spPr>
          <a:xfrm rot="10800000">
            <a:off x="8464550" y="1036637"/>
            <a:ext cx="53340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2" name="Google Shape;442;p23"/>
          <p:cNvCxnSpPr/>
          <p:nvPr/>
        </p:nvCxnSpPr>
        <p:spPr>
          <a:xfrm>
            <a:off x="8769350" y="1036637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43" name="Google Shape;443;p23"/>
          <p:cNvSpPr txBox="1"/>
          <p:nvPr/>
        </p:nvSpPr>
        <p:spPr>
          <a:xfrm>
            <a:off x="5486400" y="1295400"/>
            <a:ext cx="2590800" cy="990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الفاعل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b="1" i="0" lang="ar-YE" sz="20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مستتر لا يظهر في الكتابة</a:t>
            </a:r>
            <a:endParaRPr/>
          </a:p>
        </p:txBody>
      </p:sp>
      <p:sp>
        <p:nvSpPr>
          <p:cNvPr id="444" name="Google Shape;444;p23"/>
          <p:cNvSpPr txBox="1"/>
          <p:nvPr/>
        </p:nvSpPr>
        <p:spPr>
          <a:xfrm>
            <a:off x="3048000" y="1493837"/>
            <a:ext cx="2305200" cy="533400"/>
          </a:xfrm>
          <a:prstGeom prst="rect">
            <a:avLst/>
          </a:prstGeom>
          <a:solidFill>
            <a:srgbClr val="ABB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 بالمدح</a:t>
            </a:r>
            <a:endParaRPr/>
          </a:p>
        </p:txBody>
      </p:sp>
      <p:cxnSp>
        <p:nvCxnSpPr>
          <p:cNvPr id="445" name="Google Shape;445;p23"/>
          <p:cNvCxnSpPr/>
          <p:nvPr/>
        </p:nvCxnSpPr>
        <p:spPr>
          <a:xfrm rot="10800000">
            <a:off x="5873600" y="1036637"/>
            <a:ext cx="781200" cy="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6" name="Google Shape;446;p23"/>
          <p:cNvCxnSpPr/>
          <p:nvPr/>
        </p:nvCxnSpPr>
        <p:spPr>
          <a:xfrm flipH="1">
            <a:off x="4191050" y="1036637"/>
            <a:ext cx="1987500" cy="4113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47" name="Google Shape;447;p23"/>
          <p:cNvSpPr txBox="1"/>
          <p:nvPr/>
        </p:nvSpPr>
        <p:spPr>
          <a:xfrm>
            <a:off x="1752600" y="2514600"/>
            <a:ext cx="8229600" cy="1006500"/>
          </a:xfrm>
          <a:prstGeom prst="rect">
            <a:avLst/>
          </a:prstGeom>
          <a:gradFill>
            <a:gsLst>
              <a:gs pos="0">
                <a:srgbClr val="CBFFFE"/>
              </a:gs>
              <a:gs pos="50000">
                <a:srgbClr val="FFFFFF"/>
              </a:gs>
              <a:gs pos="100000">
                <a:srgbClr val="CBFFFE"/>
              </a:gs>
            </a:gsLst>
            <a:lin ang="270000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6000"/>
              <a:buFont typeface="Arial"/>
              <a:buNone/>
            </a:pPr>
            <a:r>
              <a:rPr b="1" i="0" lang="ar-YE" sz="6000" u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4-نِعْمَ ماتتّصفُ به الصّبرُ.</a:t>
            </a:r>
            <a:endParaRPr/>
          </a:p>
        </p:txBody>
      </p:sp>
      <p:sp>
        <p:nvSpPr>
          <p:cNvPr id="448" name="Google Shape;448;p23"/>
          <p:cNvSpPr txBox="1"/>
          <p:nvPr/>
        </p:nvSpPr>
        <p:spPr>
          <a:xfrm>
            <a:off x="8362950" y="3776662"/>
            <a:ext cx="1162200" cy="6588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الفعل</a:t>
            </a:r>
            <a:endParaRPr/>
          </a:p>
        </p:txBody>
      </p:sp>
      <p:sp>
        <p:nvSpPr>
          <p:cNvPr id="449" name="Google Shape;449;p23"/>
          <p:cNvSpPr txBox="1"/>
          <p:nvPr/>
        </p:nvSpPr>
        <p:spPr>
          <a:xfrm>
            <a:off x="1828800" y="2727325"/>
            <a:ext cx="2514600" cy="641400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ما الموصولة</a:t>
            </a:r>
            <a:endParaRPr/>
          </a:p>
        </p:txBody>
      </p:sp>
      <p:cxnSp>
        <p:nvCxnSpPr>
          <p:cNvPr id="450" name="Google Shape;450;p23"/>
          <p:cNvCxnSpPr/>
          <p:nvPr/>
        </p:nvCxnSpPr>
        <p:spPr>
          <a:xfrm rot="10800000">
            <a:off x="8540750" y="3395662"/>
            <a:ext cx="53340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1" name="Google Shape;451;p23"/>
          <p:cNvCxnSpPr/>
          <p:nvPr/>
        </p:nvCxnSpPr>
        <p:spPr>
          <a:xfrm>
            <a:off x="8839200" y="3368675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52" name="Google Shape;452;p23"/>
          <p:cNvSpPr txBox="1"/>
          <p:nvPr/>
        </p:nvSpPr>
        <p:spPr>
          <a:xfrm>
            <a:off x="6324600" y="3581400"/>
            <a:ext cx="2133600" cy="990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الفاعل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Arial"/>
              <a:buNone/>
            </a:pPr>
            <a:r>
              <a:rPr b="1" i="0" lang="ar-YE" sz="18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ما الموصولة</a:t>
            </a:r>
            <a:endParaRPr/>
          </a:p>
        </p:txBody>
      </p:sp>
      <p:cxnSp>
        <p:nvCxnSpPr>
          <p:cNvPr id="453" name="Google Shape;453;p23"/>
          <p:cNvCxnSpPr/>
          <p:nvPr/>
        </p:nvCxnSpPr>
        <p:spPr>
          <a:xfrm rot="10800000">
            <a:off x="7772400" y="3216275"/>
            <a:ext cx="457200" cy="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4" name="Google Shape;454;p23"/>
          <p:cNvCxnSpPr/>
          <p:nvPr/>
        </p:nvCxnSpPr>
        <p:spPr>
          <a:xfrm>
            <a:off x="7967662" y="32639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55" name="Google Shape;455;p23"/>
          <p:cNvSpPr txBox="1"/>
          <p:nvPr/>
        </p:nvSpPr>
        <p:spPr>
          <a:xfrm>
            <a:off x="3886200" y="3776662"/>
            <a:ext cx="2305200" cy="533400"/>
          </a:xfrm>
          <a:prstGeom prst="rect">
            <a:avLst/>
          </a:prstGeom>
          <a:solidFill>
            <a:srgbClr val="ABB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 بالمدح</a:t>
            </a:r>
            <a:endParaRPr/>
          </a:p>
        </p:txBody>
      </p:sp>
      <p:cxnSp>
        <p:nvCxnSpPr>
          <p:cNvPr id="456" name="Google Shape;456;p23"/>
          <p:cNvCxnSpPr/>
          <p:nvPr/>
        </p:nvCxnSpPr>
        <p:spPr>
          <a:xfrm flipH="1">
            <a:off x="4648200" y="3368675"/>
            <a:ext cx="1143000" cy="270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7" name="Google Shape;457;p23"/>
          <p:cNvCxnSpPr/>
          <p:nvPr/>
        </p:nvCxnSpPr>
        <p:spPr>
          <a:xfrm>
            <a:off x="5264150" y="3349625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58" name="Google Shape;458;p23"/>
          <p:cNvSpPr txBox="1"/>
          <p:nvPr/>
        </p:nvSpPr>
        <p:spPr>
          <a:xfrm>
            <a:off x="1752600" y="4876800"/>
            <a:ext cx="8229600" cy="1006500"/>
          </a:xfrm>
          <a:prstGeom prst="rect">
            <a:avLst/>
          </a:prstGeom>
          <a:gradFill>
            <a:gsLst>
              <a:gs pos="0">
                <a:srgbClr val="CBFFFE"/>
              </a:gs>
              <a:gs pos="50000">
                <a:srgbClr val="FFFFFF"/>
              </a:gs>
              <a:gs pos="100000">
                <a:srgbClr val="CBFFFE"/>
              </a:gs>
            </a:gsLst>
            <a:lin ang="270000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6000"/>
              <a:buFont typeface="Arial"/>
              <a:buNone/>
            </a:pPr>
            <a:r>
              <a:rPr b="1" i="0" lang="ar-YE" sz="6000" u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5-الصّبرُ نِعْمَ الخلقُ.</a:t>
            </a:r>
            <a:endParaRPr/>
          </a:p>
        </p:txBody>
      </p:sp>
      <p:sp>
        <p:nvSpPr>
          <p:cNvPr id="459" name="Google Shape;459;p23"/>
          <p:cNvSpPr txBox="1"/>
          <p:nvPr/>
        </p:nvSpPr>
        <p:spPr>
          <a:xfrm>
            <a:off x="6858000" y="6138862"/>
            <a:ext cx="1162200" cy="6588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الفعل</a:t>
            </a:r>
            <a:endParaRPr/>
          </a:p>
        </p:txBody>
      </p:sp>
      <p:sp>
        <p:nvSpPr>
          <p:cNvPr id="460" name="Google Shape;460;p23"/>
          <p:cNvSpPr txBox="1"/>
          <p:nvPr/>
        </p:nvSpPr>
        <p:spPr>
          <a:xfrm>
            <a:off x="1752600" y="5089525"/>
            <a:ext cx="3505200" cy="579300"/>
          </a:xfrm>
          <a:prstGeom prst="rect">
            <a:avLst/>
          </a:prstGeom>
          <a:solidFill>
            <a:srgbClr val="FFC77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المخصوصُ بالمدحِ تقدّمَ</a:t>
            </a:r>
            <a:endParaRPr/>
          </a:p>
        </p:txBody>
      </p:sp>
      <p:cxnSp>
        <p:nvCxnSpPr>
          <p:cNvPr id="461" name="Google Shape;461;p23"/>
          <p:cNvCxnSpPr/>
          <p:nvPr/>
        </p:nvCxnSpPr>
        <p:spPr>
          <a:xfrm rot="10800000">
            <a:off x="8077200" y="5715000"/>
            <a:ext cx="1066800" cy="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2" name="Google Shape;462;p23"/>
          <p:cNvCxnSpPr/>
          <p:nvPr/>
        </p:nvCxnSpPr>
        <p:spPr>
          <a:xfrm>
            <a:off x="8756650" y="5730875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63" name="Google Shape;463;p23"/>
          <p:cNvSpPr txBox="1"/>
          <p:nvPr/>
        </p:nvSpPr>
        <p:spPr>
          <a:xfrm>
            <a:off x="4038600" y="6096000"/>
            <a:ext cx="2610000" cy="746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الفاعل </a:t>
            </a:r>
            <a:r>
              <a:rPr b="1" i="0" lang="ar-YE" sz="20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ar-YE" sz="20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ar-YE" sz="2000" u="none">
                <a:solidFill>
                  <a:srgbClr val="FF3300"/>
                </a:solidFill>
                <a:latin typeface="Tahoma"/>
                <a:ea typeface="Tahoma"/>
                <a:cs typeface="Tahoma"/>
                <a:sym typeface="Tahoma"/>
              </a:rPr>
              <a:t>مقترن بأل.</a:t>
            </a:r>
            <a:endParaRPr/>
          </a:p>
        </p:txBody>
      </p:sp>
      <p:cxnSp>
        <p:nvCxnSpPr>
          <p:cNvPr id="464" name="Google Shape;464;p23"/>
          <p:cNvCxnSpPr/>
          <p:nvPr/>
        </p:nvCxnSpPr>
        <p:spPr>
          <a:xfrm rot="10800000">
            <a:off x="5715000" y="5638800"/>
            <a:ext cx="990600" cy="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5" name="Google Shape;465;p23"/>
          <p:cNvCxnSpPr/>
          <p:nvPr/>
        </p:nvCxnSpPr>
        <p:spPr>
          <a:xfrm>
            <a:off x="6019800" y="56388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33CC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66" name="Google Shape;466;p23"/>
          <p:cNvSpPr txBox="1"/>
          <p:nvPr/>
        </p:nvSpPr>
        <p:spPr>
          <a:xfrm>
            <a:off x="8058150" y="6248400"/>
            <a:ext cx="2305200" cy="533400"/>
          </a:xfrm>
          <a:prstGeom prst="rect">
            <a:avLst/>
          </a:prstGeom>
          <a:solidFill>
            <a:srgbClr val="ABB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المخصوص بالمدح</a:t>
            </a:r>
            <a:endParaRPr/>
          </a:p>
        </p:txBody>
      </p:sp>
      <p:cxnSp>
        <p:nvCxnSpPr>
          <p:cNvPr id="467" name="Google Shape;467;p23"/>
          <p:cNvCxnSpPr/>
          <p:nvPr/>
        </p:nvCxnSpPr>
        <p:spPr>
          <a:xfrm rot="10800000">
            <a:off x="6934200" y="5715000"/>
            <a:ext cx="990600" cy="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8" name="Google Shape;468;p23"/>
          <p:cNvCxnSpPr/>
          <p:nvPr/>
        </p:nvCxnSpPr>
        <p:spPr>
          <a:xfrm>
            <a:off x="7315200" y="5715000"/>
            <a:ext cx="0" cy="45720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ransition>
    <p:blinds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oogle Shape;473;p24"/>
          <p:cNvGrpSpPr/>
          <p:nvPr/>
        </p:nvGrpSpPr>
        <p:grpSpPr>
          <a:xfrm>
            <a:off x="1901825" y="2971800"/>
            <a:ext cx="8180387" cy="2857500"/>
            <a:chOff x="1198" y="1872"/>
            <a:chExt cx="5153" cy="1800"/>
          </a:xfrm>
        </p:grpSpPr>
        <p:sp>
          <p:nvSpPr>
            <p:cNvPr id="474" name="Google Shape;474;p24"/>
            <p:cNvSpPr txBox="1"/>
            <p:nvPr/>
          </p:nvSpPr>
          <p:spPr>
            <a:xfrm>
              <a:off x="5151" y="1872"/>
              <a:ext cx="12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75" name="Google Shape;475;p24"/>
            <p:cNvSpPr txBox="1"/>
            <p:nvPr/>
          </p:nvSpPr>
          <p:spPr>
            <a:xfrm>
              <a:off x="4403" y="1872"/>
              <a:ext cx="6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76" name="Google Shape;476;p24"/>
            <p:cNvSpPr txBox="1"/>
            <p:nvPr/>
          </p:nvSpPr>
          <p:spPr>
            <a:xfrm>
              <a:off x="2757" y="1872"/>
              <a:ext cx="15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77" name="Google Shape;477;p24"/>
            <p:cNvSpPr txBox="1"/>
            <p:nvPr/>
          </p:nvSpPr>
          <p:spPr>
            <a:xfrm>
              <a:off x="1198" y="1872"/>
              <a:ext cx="15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78" name="Google Shape;478;p24"/>
            <p:cNvSpPr txBox="1"/>
            <p:nvPr/>
          </p:nvSpPr>
          <p:spPr>
            <a:xfrm>
              <a:off x="5151" y="2532"/>
              <a:ext cx="12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79" name="Google Shape;479;p24"/>
            <p:cNvSpPr txBox="1"/>
            <p:nvPr/>
          </p:nvSpPr>
          <p:spPr>
            <a:xfrm>
              <a:off x="4403" y="2532"/>
              <a:ext cx="6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0" name="Google Shape;480;p24"/>
            <p:cNvSpPr txBox="1"/>
            <p:nvPr/>
          </p:nvSpPr>
          <p:spPr>
            <a:xfrm>
              <a:off x="2757" y="2532"/>
              <a:ext cx="15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1" name="Google Shape;481;p24"/>
            <p:cNvSpPr txBox="1"/>
            <p:nvPr/>
          </p:nvSpPr>
          <p:spPr>
            <a:xfrm>
              <a:off x="1198" y="2532"/>
              <a:ext cx="15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2" name="Google Shape;482;p24"/>
            <p:cNvSpPr txBox="1"/>
            <p:nvPr/>
          </p:nvSpPr>
          <p:spPr>
            <a:xfrm>
              <a:off x="5151" y="3052"/>
              <a:ext cx="12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3" name="Google Shape;483;p24"/>
            <p:cNvSpPr txBox="1"/>
            <p:nvPr/>
          </p:nvSpPr>
          <p:spPr>
            <a:xfrm>
              <a:off x="4403" y="3052"/>
              <a:ext cx="6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4" name="Google Shape;484;p24"/>
            <p:cNvSpPr txBox="1"/>
            <p:nvPr/>
          </p:nvSpPr>
          <p:spPr>
            <a:xfrm>
              <a:off x="2757" y="3052"/>
              <a:ext cx="15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485" name="Google Shape;485;p24"/>
            <p:cNvSpPr txBox="1"/>
            <p:nvPr/>
          </p:nvSpPr>
          <p:spPr>
            <a:xfrm>
              <a:off x="1198" y="3052"/>
              <a:ext cx="15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486" name="Google Shape;486;p24"/>
            <p:cNvCxnSpPr/>
            <p:nvPr/>
          </p:nvCxnSpPr>
          <p:spPr>
            <a:xfrm>
              <a:off x="5151" y="187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7" name="Google Shape;487;p24"/>
            <p:cNvCxnSpPr/>
            <p:nvPr/>
          </p:nvCxnSpPr>
          <p:spPr>
            <a:xfrm>
              <a:off x="4403" y="187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8" name="Google Shape;488;p24"/>
            <p:cNvCxnSpPr/>
            <p:nvPr/>
          </p:nvCxnSpPr>
          <p:spPr>
            <a:xfrm>
              <a:off x="2757" y="187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9" name="Google Shape;489;p24"/>
            <p:cNvCxnSpPr/>
            <p:nvPr/>
          </p:nvCxnSpPr>
          <p:spPr>
            <a:xfrm>
              <a:off x="1198" y="2532"/>
              <a:ext cx="5100" cy="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0" name="Google Shape;490;p24"/>
            <p:cNvCxnSpPr/>
            <p:nvPr/>
          </p:nvCxnSpPr>
          <p:spPr>
            <a:xfrm>
              <a:off x="1198" y="3052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1" name="Google Shape;491;p24"/>
            <p:cNvCxnSpPr/>
            <p:nvPr/>
          </p:nvCxnSpPr>
          <p:spPr>
            <a:xfrm>
              <a:off x="6318" y="187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2" name="Google Shape;492;p24"/>
            <p:cNvCxnSpPr/>
            <p:nvPr/>
          </p:nvCxnSpPr>
          <p:spPr>
            <a:xfrm>
              <a:off x="1198" y="187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3" name="Google Shape;493;p24"/>
            <p:cNvCxnSpPr/>
            <p:nvPr/>
          </p:nvCxnSpPr>
          <p:spPr>
            <a:xfrm>
              <a:off x="1198" y="1872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4" name="Google Shape;494;p24"/>
            <p:cNvCxnSpPr/>
            <p:nvPr/>
          </p:nvCxnSpPr>
          <p:spPr>
            <a:xfrm>
              <a:off x="1198" y="3598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95" name="Google Shape;495;p24"/>
          <p:cNvSpPr txBox="1"/>
          <p:nvPr/>
        </p:nvSpPr>
        <p:spPr>
          <a:xfrm>
            <a:off x="2181225" y="1204912"/>
            <a:ext cx="78678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عيّن أسلوب المدح  أو الذّمّ ؛ مبينًا نوع الفاعل في كل مرّة:</a:t>
            </a:r>
            <a:endParaRPr/>
          </a:p>
        </p:txBody>
      </p:sp>
      <p:sp>
        <p:nvSpPr>
          <p:cNvPr id="496" name="Google Shape;496;p24"/>
          <p:cNvSpPr txBox="1"/>
          <p:nvPr/>
        </p:nvSpPr>
        <p:spPr>
          <a:xfrm>
            <a:off x="1706562" y="2155825"/>
            <a:ext cx="83043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فنِعْمَ صديقُ المرءِ مَنْ كانَ عونُه     وبِئْسَ امرأً مَنْ لا يعينُ على الدّهرِ</a:t>
            </a:r>
            <a:endParaRPr/>
          </a:p>
        </p:txBody>
      </p:sp>
      <p:sp>
        <p:nvSpPr>
          <p:cNvPr id="497" name="Google Shape;497;p24"/>
          <p:cNvSpPr txBox="1"/>
          <p:nvPr/>
        </p:nvSpPr>
        <p:spPr>
          <a:xfrm>
            <a:off x="7102475" y="4173537"/>
            <a:ext cx="10923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صديق</a:t>
            </a:r>
            <a:endParaRPr/>
          </a:p>
        </p:txBody>
      </p:sp>
      <p:sp>
        <p:nvSpPr>
          <p:cNvPr id="498" name="Google Shape;498;p24"/>
          <p:cNvSpPr txBox="1"/>
          <p:nvPr/>
        </p:nvSpPr>
        <p:spPr>
          <a:xfrm>
            <a:off x="7102475" y="3349625"/>
            <a:ext cx="10017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الفاعل</a:t>
            </a:r>
            <a:endParaRPr/>
          </a:p>
        </p:txBody>
      </p:sp>
      <p:sp>
        <p:nvSpPr>
          <p:cNvPr id="499" name="Google Shape;499;p24"/>
          <p:cNvSpPr txBox="1"/>
          <p:nvPr/>
        </p:nvSpPr>
        <p:spPr>
          <a:xfrm>
            <a:off x="8269287" y="4356100"/>
            <a:ext cx="14478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نِعْمَ</a:t>
            </a:r>
            <a:endParaRPr/>
          </a:p>
        </p:txBody>
      </p:sp>
      <p:sp>
        <p:nvSpPr>
          <p:cNvPr id="500" name="Google Shape;500;p24"/>
          <p:cNvSpPr txBox="1"/>
          <p:nvPr/>
        </p:nvSpPr>
        <p:spPr>
          <a:xfrm>
            <a:off x="8164512" y="3106737"/>
            <a:ext cx="15717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المدح أو الذّم </a:t>
            </a:r>
            <a:endParaRPr/>
          </a:p>
        </p:txBody>
      </p:sp>
      <p:sp>
        <p:nvSpPr>
          <p:cNvPr id="501" name="Google Shape;501;p24"/>
          <p:cNvSpPr txBox="1"/>
          <p:nvPr/>
        </p:nvSpPr>
        <p:spPr>
          <a:xfrm>
            <a:off x="7202487" y="5111750"/>
            <a:ext cx="8730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None/>
            </a:pPr>
            <a:r>
              <a:rPr b="1" i="0" lang="ar-YE" sz="32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امرأً</a:t>
            </a:r>
            <a:endParaRPr/>
          </a:p>
        </p:txBody>
      </p:sp>
      <p:sp>
        <p:nvSpPr>
          <p:cNvPr id="502" name="Google Shape;502;p24"/>
          <p:cNvSpPr txBox="1"/>
          <p:nvPr/>
        </p:nvSpPr>
        <p:spPr>
          <a:xfrm>
            <a:off x="5265737" y="3248025"/>
            <a:ext cx="11859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نوعه</a:t>
            </a:r>
            <a:endParaRPr/>
          </a:p>
        </p:txBody>
      </p:sp>
      <p:sp>
        <p:nvSpPr>
          <p:cNvPr id="503" name="Google Shape;503;p24"/>
          <p:cNvSpPr txBox="1"/>
          <p:nvPr/>
        </p:nvSpPr>
        <p:spPr>
          <a:xfrm>
            <a:off x="2516187" y="3167062"/>
            <a:ext cx="16065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المخصوص بالمدح أو الذّم</a:t>
            </a:r>
            <a:endParaRPr/>
          </a:p>
        </p:txBody>
      </p:sp>
      <p:sp>
        <p:nvSpPr>
          <p:cNvPr id="504" name="Google Shape;504;p24"/>
          <p:cNvSpPr txBox="1"/>
          <p:nvPr/>
        </p:nvSpPr>
        <p:spPr>
          <a:xfrm>
            <a:off x="4378325" y="5143500"/>
            <a:ext cx="26145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ضمير مستتر تقديره </a:t>
            </a: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هو</a:t>
            </a:r>
            <a:endParaRPr/>
          </a:p>
        </p:txBody>
      </p:sp>
      <p:sp>
        <p:nvSpPr>
          <p:cNvPr id="505" name="Google Shape;505;p24"/>
          <p:cNvSpPr txBox="1"/>
          <p:nvPr/>
        </p:nvSpPr>
        <p:spPr>
          <a:xfrm>
            <a:off x="8477250" y="5235575"/>
            <a:ext cx="10335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بئس</a:t>
            </a:r>
            <a:endParaRPr/>
          </a:p>
        </p:txBody>
      </p:sp>
      <p:sp>
        <p:nvSpPr>
          <p:cNvPr id="506" name="Google Shape;506;p24"/>
          <p:cNvSpPr txBox="1"/>
          <p:nvPr/>
        </p:nvSpPr>
        <p:spPr>
          <a:xfrm>
            <a:off x="4799012" y="4159250"/>
            <a:ext cx="2119200" cy="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مضاف لمقترن بأل</a:t>
            </a:r>
            <a:endParaRPr/>
          </a:p>
        </p:txBody>
      </p:sp>
      <p:sp>
        <p:nvSpPr>
          <p:cNvPr id="507" name="Google Shape;507;p24"/>
          <p:cNvSpPr txBox="1"/>
          <p:nvPr/>
        </p:nvSpPr>
        <p:spPr>
          <a:xfrm>
            <a:off x="3009900" y="4356100"/>
            <a:ext cx="6192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مَنْ</a:t>
            </a:r>
            <a:endParaRPr/>
          </a:p>
        </p:txBody>
      </p:sp>
      <p:sp>
        <p:nvSpPr>
          <p:cNvPr id="508" name="Google Shape;508;p24"/>
          <p:cNvSpPr txBox="1"/>
          <p:nvPr/>
        </p:nvSpPr>
        <p:spPr>
          <a:xfrm>
            <a:off x="2940050" y="5021262"/>
            <a:ext cx="6192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مَنْ</a:t>
            </a:r>
            <a:endParaRPr/>
          </a:p>
        </p:txBody>
      </p:sp>
      <p:pic>
        <p:nvPicPr>
          <p:cNvPr id="509" name="Google Shape;509;p24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9558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0" name="Google Shape;510;p24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328275" y="0"/>
            <a:ext cx="202882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5" name="Google Shape;515;p25"/>
          <p:cNvGrpSpPr/>
          <p:nvPr/>
        </p:nvGrpSpPr>
        <p:grpSpPr>
          <a:xfrm>
            <a:off x="990600" y="1601787"/>
            <a:ext cx="7143750" cy="4464049"/>
            <a:chOff x="624" y="1009"/>
            <a:chExt cx="4500" cy="2812"/>
          </a:xfrm>
        </p:grpSpPr>
        <p:sp>
          <p:nvSpPr>
            <p:cNvPr id="516" name="Google Shape;516;p25"/>
            <p:cNvSpPr txBox="1"/>
            <p:nvPr/>
          </p:nvSpPr>
          <p:spPr>
            <a:xfrm>
              <a:off x="4083" y="1009"/>
              <a:ext cx="9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17" name="Google Shape;517;p25"/>
            <p:cNvSpPr txBox="1"/>
            <p:nvPr/>
          </p:nvSpPr>
          <p:spPr>
            <a:xfrm>
              <a:off x="3351" y="1009"/>
              <a:ext cx="6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18" name="Google Shape;518;p25"/>
            <p:cNvSpPr txBox="1"/>
            <p:nvPr/>
          </p:nvSpPr>
          <p:spPr>
            <a:xfrm>
              <a:off x="1954" y="1009"/>
              <a:ext cx="15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19" name="Google Shape;519;p25"/>
            <p:cNvSpPr txBox="1"/>
            <p:nvPr/>
          </p:nvSpPr>
          <p:spPr>
            <a:xfrm>
              <a:off x="624" y="1009"/>
              <a:ext cx="120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0" name="Google Shape;520;p25"/>
            <p:cNvSpPr txBox="1"/>
            <p:nvPr/>
          </p:nvSpPr>
          <p:spPr>
            <a:xfrm>
              <a:off x="4083" y="1680"/>
              <a:ext cx="900" cy="3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1" name="Google Shape;521;p25"/>
            <p:cNvSpPr txBox="1"/>
            <p:nvPr/>
          </p:nvSpPr>
          <p:spPr>
            <a:xfrm>
              <a:off x="3351" y="1680"/>
              <a:ext cx="600" cy="3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2" name="Google Shape;522;p25"/>
            <p:cNvSpPr txBox="1"/>
            <p:nvPr/>
          </p:nvSpPr>
          <p:spPr>
            <a:xfrm>
              <a:off x="1954" y="1680"/>
              <a:ext cx="1500" cy="3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3" name="Google Shape;523;p25"/>
            <p:cNvSpPr txBox="1"/>
            <p:nvPr/>
          </p:nvSpPr>
          <p:spPr>
            <a:xfrm>
              <a:off x="624" y="1680"/>
              <a:ext cx="1200" cy="3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4" name="Google Shape;524;p25"/>
            <p:cNvSpPr txBox="1"/>
            <p:nvPr/>
          </p:nvSpPr>
          <p:spPr>
            <a:xfrm>
              <a:off x="4083" y="2098"/>
              <a:ext cx="9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5" name="Google Shape;525;p25"/>
            <p:cNvSpPr txBox="1"/>
            <p:nvPr/>
          </p:nvSpPr>
          <p:spPr>
            <a:xfrm>
              <a:off x="3351" y="2098"/>
              <a:ext cx="6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6" name="Google Shape;526;p25"/>
            <p:cNvSpPr txBox="1"/>
            <p:nvPr/>
          </p:nvSpPr>
          <p:spPr>
            <a:xfrm>
              <a:off x="1954" y="2098"/>
              <a:ext cx="15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7" name="Google Shape;527;p25"/>
            <p:cNvSpPr txBox="1"/>
            <p:nvPr/>
          </p:nvSpPr>
          <p:spPr>
            <a:xfrm>
              <a:off x="624" y="2098"/>
              <a:ext cx="12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ahoma"/>
                <a:buNone/>
              </a:pPr>
              <a:r>
                <a:t/>
              </a:r>
              <a:endPara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25"/>
            <p:cNvSpPr txBox="1"/>
            <p:nvPr/>
          </p:nvSpPr>
          <p:spPr>
            <a:xfrm>
              <a:off x="4083" y="2667"/>
              <a:ext cx="9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29" name="Google Shape;529;p25"/>
            <p:cNvSpPr txBox="1"/>
            <p:nvPr/>
          </p:nvSpPr>
          <p:spPr>
            <a:xfrm>
              <a:off x="3351" y="2667"/>
              <a:ext cx="6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0" name="Google Shape;530;p25"/>
            <p:cNvSpPr txBox="1"/>
            <p:nvPr/>
          </p:nvSpPr>
          <p:spPr>
            <a:xfrm>
              <a:off x="1954" y="2667"/>
              <a:ext cx="15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1" name="Google Shape;531;p25"/>
            <p:cNvSpPr txBox="1"/>
            <p:nvPr/>
          </p:nvSpPr>
          <p:spPr>
            <a:xfrm>
              <a:off x="624" y="2667"/>
              <a:ext cx="1200" cy="600"/>
            </a:xfrm>
            <a:prstGeom prst="rect">
              <a:avLst/>
            </a:prstGeom>
            <a:solidFill>
              <a:srgbClr val="FFE8C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2" name="Google Shape;532;p25"/>
            <p:cNvSpPr txBox="1"/>
            <p:nvPr/>
          </p:nvSpPr>
          <p:spPr>
            <a:xfrm>
              <a:off x="4083" y="3221"/>
              <a:ext cx="9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3" name="Google Shape;533;p25"/>
            <p:cNvSpPr txBox="1"/>
            <p:nvPr/>
          </p:nvSpPr>
          <p:spPr>
            <a:xfrm>
              <a:off x="3351" y="3221"/>
              <a:ext cx="6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4" name="Google Shape;534;p25"/>
            <p:cNvSpPr txBox="1"/>
            <p:nvPr/>
          </p:nvSpPr>
          <p:spPr>
            <a:xfrm>
              <a:off x="1954" y="3221"/>
              <a:ext cx="15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35" name="Google Shape;535;p25"/>
            <p:cNvSpPr txBox="1"/>
            <p:nvPr/>
          </p:nvSpPr>
          <p:spPr>
            <a:xfrm>
              <a:off x="624" y="3221"/>
              <a:ext cx="1200" cy="600"/>
            </a:xfrm>
            <a:prstGeom prst="rect">
              <a:avLst/>
            </a:prstGeom>
            <a:solidFill>
              <a:srgbClr val="FFF4E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ts val="2800"/>
                <a:buFont typeface="Calibri"/>
                <a:buNone/>
              </a:pPr>
              <a:r>
                <a:rPr b="0" i="0" lang="ar-YE" sz="2800" u="none">
                  <a:solidFill>
                    <a:srgbClr val="0033CC"/>
                  </a:solidFill>
                  <a:latin typeface="Calibri"/>
                  <a:ea typeface="Calibri"/>
                  <a:cs typeface="Calibri"/>
                  <a:sym typeface="Calibri"/>
                </a:rPr>
                <a:t>محذوف</a:t>
              </a:r>
              <a:endParaRPr/>
            </a:p>
          </p:txBody>
        </p:sp>
        <p:cxnSp>
          <p:nvCxnSpPr>
            <p:cNvPr id="536" name="Google Shape;536;p25"/>
            <p:cNvCxnSpPr/>
            <p:nvPr/>
          </p:nvCxnSpPr>
          <p:spPr>
            <a:xfrm>
              <a:off x="4083" y="1009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7" name="Google Shape;537;p25"/>
            <p:cNvCxnSpPr/>
            <p:nvPr/>
          </p:nvCxnSpPr>
          <p:spPr>
            <a:xfrm>
              <a:off x="3351" y="1009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8" name="Google Shape;538;p25"/>
            <p:cNvCxnSpPr/>
            <p:nvPr/>
          </p:nvCxnSpPr>
          <p:spPr>
            <a:xfrm>
              <a:off x="1954" y="1009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9" name="Google Shape;539;p25"/>
            <p:cNvCxnSpPr/>
            <p:nvPr/>
          </p:nvCxnSpPr>
          <p:spPr>
            <a:xfrm>
              <a:off x="624" y="1680"/>
              <a:ext cx="4500" cy="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0" name="Google Shape;540;p25"/>
            <p:cNvCxnSpPr/>
            <p:nvPr/>
          </p:nvCxnSpPr>
          <p:spPr>
            <a:xfrm>
              <a:off x="624" y="2098"/>
              <a:ext cx="45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1" name="Google Shape;541;p25"/>
            <p:cNvCxnSpPr/>
            <p:nvPr/>
          </p:nvCxnSpPr>
          <p:spPr>
            <a:xfrm>
              <a:off x="624" y="2667"/>
              <a:ext cx="45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2" name="Google Shape;542;p25"/>
            <p:cNvCxnSpPr/>
            <p:nvPr/>
          </p:nvCxnSpPr>
          <p:spPr>
            <a:xfrm>
              <a:off x="624" y="3221"/>
              <a:ext cx="45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3" name="Google Shape;543;p25"/>
            <p:cNvCxnSpPr/>
            <p:nvPr/>
          </p:nvCxnSpPr>
          <p:spPr>
            <a:xfrm>
              <a:off x="4980" y="1009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4" name="Google Shape;544;p25"/>
            <p:cNvCxnSpPr/>
            <p:nvPr/>
          </p:nvCxnSpPr>
          <p:spPr>
            <a:xfrm>
              <a:off x="624" y="1009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5" name="Google Shape;545;p25"/>
            <p:cNvCxnSpPr/>
            <p:nvPr/>
          </p:nvCxnSpPr>
          <p:spPr>
            <a:xfrm>
              <a:off x="624" y="1009"/>
              <a:ext cx="45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6" name="Google Shape;546;p25"/>
            <p:cNvCxnSpPr/>
            <p:nvPr/>
          </p:nvCxnSpPr>
          <p:spPr>
            <a:xfrm>
              <a:off x="624" y="3774"/>
              <a:ext cx="45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547" name="Google Shape;547;p25"/>
          <p:cNvSpPr txBox="1"/>
          <p:nvPr/>
        </p:nvSpPr>
        <p:spPr>
          <a:xfrm>
            <a:off x="5256212" y="1885950"/>
            <a:ext cx="10017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الفاعل</a:t>
            </a:r>
            <a:endParaRPr/>
          </a:p>
        </p:txBody>
      </p:sp>
      <p:sp>
        <p:nvSpPr>
          <p:cNvPr id="548" name="Google Shape;548;p25"/>
          <p:cNvSpPr txBox="1"/>
          <p:nvPr/>
        </p:nvSpPr>
        <p:spPr>
          <a:xfrm>
            <a:off x="6310312" y="1784350"/>
            <a:ext cx="15717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المدح أو الذّم </a:t>
            </a:r>
            <a:endParaRPr/>
          </a:p>
        </p:txBody>
      </p:sp>
      <p:sp>
        <p:nvSpPr>
          <p:cNvPr id="549" name="Google Shape;549;p25"/>
          <p:cNvSpPr txBox="1"/>
          <p:nvPr/>
        </p:nvSpPr>
        <p:spPr>
          <a:xfrm>
            <a:off x="3527425" y="1874837"/>
            <a:ext cx="11859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نوعه</a:t>
            </a:r>
            <a:endParaRPr/>
          </a:p>
        </p:txBody>
      </p:sp>
      <p:sp>
        <p:nvSpPr>
          <p:cNvPr id="550" name="Google Shape;550;p25"/>
          <p:cNvSpPr txBox="1"/>
          <p:nvPr/>
        </p:nvSpPr>
        <p:spPr>
          <a:xfrm>
            <a:off x="1446212" y="1730375"/>
            <a:ext cx="1452600" cy="8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المخصوص</a:t>
            </a:r>
            <a:endParaRPr/>
          </a:p>
          <a:p>
            <a:pPr indent="-228600" lvl="0" marL="228600" marR="0" rtl="1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بالمدح أو الذّم</a:t>
            </a:r>
            <a:endParaRPr/>
          </a:p>
        </p:txBody>
      </p:sp>
      <p:sp>
        <p:nvSpPr>
          <p:cNvPr id="551" name="Google Shape;551;p25"/>
          <p:cNvSpPr txBox="1"/>
          <p:nvPr/>
        </p:nvSpPr>
        <p:spPr>
          <a:xfrm>
            <a:off x="6513512" y="2843212"/>
            <a:ext cx="103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بئس</a:t>
            </a:r>
            <a:endParaRPr/>
          </a:p>
        </p:txBody>
      </p:sp>
      <p:sp>
        <p:nvSpPr>
          <p:cNvPr id="552" name="Google Shape;552;p25"/>
          <p:cNvSpPr txBox="1"/>
          <p:nvPr/>
        </p:nvSpPr>
        <p:spPr>
          <a:xfrm>
            <a:off x="5270500" y="2813050"/>
            <a:ext cx="9921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الاسم</a:t>
            </a:r>
            <a:endParaRPr/>
          </a:p>
        </p:txBody>
      </p:sp>
      <p:sp>
        <p:nvSpPr>
          <p:cNvPr id="553" name="Google Shape;553;p25"/>
          <p:cNvSpPr txBox="1"/>
          <p:nvPr/>
        </p:nvSpPr>
        <p:spPr>
          <a:xfrm>
            <a:off x="3584575" y="2863850"/>
            <a:ext cx="1323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مقترن بأل</a:t>
            </a:r>
            <a:endParaRPr/>
          </a:p>
        </p:txBody>
      </p:sp>
      <p:sp>
        <p:nvSpPr>
          <p:cNvPr id="554" name="Google Shape;554;p25"/>
          <p:cNvSpPr txBox="1"/>
          <p:nvPr/>
        </p:nvSpPr>
        <p:spPr>
          <a:xfrm>
            <a:off x="1235075" y="2719387"/>
            <a:ext cx="15336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الفسوق</a:t>
            </a:r>
            <a:endParaRPr/>
          </a:p>
        </p:txBody>
      </p:sp>
      <p:sp>
        <p:nvSpPr>
          <p:cNvPr id="555" name="Google Shape;555;p25"/>
          <p:cNvSpPr txBox="1"/>
          <p:nvPr/>
        </p:nvSpPr>
        <p:spPr>
          <a:xfrm>
            <a:off x="6686550" y="3557587"/>
            <a:ext cx="8685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بئس</a:t>
            </a:r>
            <a:endParaRPr/>
          </a:p>
        </p:txBody>
      </p:sp>
      <p:sp>
        <p:nvSpPr>
          <p:cNvPr id="556" name="Google Shape;556;p25"/>
          <p:cNvSpPr txBox="1"/>
          <p:nvPr/>
        </p:nvSpPr>
        <p:spPr>
          <a:xfrm>
            <a:off x="3636962" y="3548062"/>
            <a:ext cx="143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اسم موصول</a:t>
            </a:r>
            <a:endParaRPr/>
          </a:p>
        </p:txBody>
      </p:sp>
      <p:sp>
        <p:nvSpPr>
          <p:cNvPr id="557" name="Google Shape;557;p25"/>
          <p:cNvSpPr txBox="1"/>
          <p:nvPr/>
        </p:nvSpPr>
        <p:spPr>
          <a:xfrm>
            <a:off x="1276350" y="3557587"/>
            <a:ext cx="14511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b="1" i="0" lang="ar-YE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محذوف</a:t>
            </a:r>
            <a:endParaRPr/>
          </a:p>
        </p:txBody>
      </p:sp>
      <p:sp>
        <p:nvSpPr>
          <p:cNvPr id="558" name="Google Shape;558;p25"/>
          <p:cNvSpPr txBox="1"/>
          <p:nvPr/>
        </p:nvSpPr>
        <p:spPr>
          <a:xfrm>
            <a:off x="6513512" y="4448175"/>
            <a:ext cx="103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بئس</a:t>
            </a:r>
            <a:endParaRPr/>
          </a:p>
        </p:txBody>
      </p:sp>
      <p:sp>
        <p:nvSpPr>
          <p:cNvPr id="559" name="Google Shape;559;p25"/>
          <p:cNvSpPr txBox="1"/>
          <p:nvPr/>
        </p:nvSpPr>
        <p:spPr>
          <a:xfrm>
            <a:off x="5270500" y="4371975"/>
            <a:ext cx="1065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مثوى</a:t>
            </a:r>
            <a:endParaRPr/>
          </a:p>
        </p:txBody>
      </p:sp>
      <p:sp>
        <p:nvSpPr>
          <p:cNvPr id="560" name="Google Shape;560;p25"/>
          <p:cNvSpPr txBox="1"/>
          <p:nvPr/>
        </p:nvSpPr>
        <p:spPr>
          <a:xfrm>
            <a:off x="3494087" y="4233862"/>
            <a:ext cx="14145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مضاف لمقترن بأل</a:t>
            </a:r>
            <a:endParaRPr/>
          </a:p>
        </p:txBody>
      </p:sp>
      <p:sp>
        <p:nvSpPr>
          <p:cNvPr id="561" name="Google Shape;561;p25"/>
          <p:cNvSpPr txBox="1"/>
          <p:nvPr/>
        </p:nvSpPr>
        <p:spPr>
          <a:xfrm>
            <a:off x="6513512" y="5256212"/>
            <a:ext cx="103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نعم</a:t>
            </a:r>
            <a:endParaRPr/>
          </a:p>
        </p:txBody>
      </p:sp>
      <p:sp>
        <p:nvSpPr>
          <p:cNvPr id="562" name="Google Shape;562;p25"/>
          <p:cNvSpPr txBox="1"/>
          <p:nvPr/>
        </p:nvSpPr>
        <p:spPr>
          <a:xfrm>
            <a:off x="5326062" y="5256212"/>
            <a:ext cx="103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عقبى</a:t>
            </a:r>
            <a:endParaRPr/>
          </a:p>
        </p:txBody>
      </p:sp>
      <p:sp>
        <p:nvSpPr>
          <p:cNvPr id="563" name="Google Shape;563;p25"/>
          <p:cNvSpPr txBox="1"/>
          <p:nvPr/>
        </p:nvSpPr>
        <p:spPr>
          <a:xfrm>
            <a:off x="1087437" y="4371975"/>
            <a:ext cx="190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i="0" lang="ar-YE" sz="2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محذوف تقديره النّار أو مثواهم</a:t>
            </a:r>
            <a:endParaRPr/>
          </a:p>
        </p:txBody>
      </p:sp>
      <p:sp>
        <p:nvSpPr>
          <p:cNvPr id="564" name="Google Shape;564;p25"/>
          <p:cNvSpPr txBox="1"/>
          <p:nvPr/>
        </p:nvSpPr>
        <p:spPr>
          <a:xfrm>
            <a:off x="5699125" y="3629025"/>
            <a:ext cx="453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ما</a:t>
            </a:r>
            <a:endParaRPr/>
          </a:p>
        </p:txBody>
      </p:sp>
      <p:sp>
        <p:nvSpPr>
          <p:cNvPr id="565" name="Google Shape;565;p25"/>
          <p:cNvSpPr txBox="1"/>
          <p:nvPr/>
        </p:nvSpPr>
        <p:spPr>
          <a:xfrm>
            <a:off x="2832100" y="5149850"/>
            <a:ext cx="2133600" cy="8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ar-YE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ضمير مستتر تقديره هو</a:t>
            </a:r>
            <a:endParaRPr/>
          </a:p>
        </p:txBody>
      </p:sp>
      <p:sp>
        <p:nvSpPr>
          <p:cNvPr id="566" name="Google Shape;566;p25"/>
          <p:cNvSpPr txBox="1"/>
          <p:nvPr/>
        </p:nvSpPr>
        <p:spPr>
          <a:xfrm>
            <a:off x="8026660" y="4393124"/>
            <a:ext cx="3041700" cy="577800"/>
          </a:xfrm>
          <a:prstGeom prst="rect">
            <a:avLst/>
          </a:prstGeom>
          <a:solidFill>
            <a:srgbClr val="FFC92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ahoma"/>
              <a:buNone/>
            </a:pPr>
            <a:r>
              <a:rPr b="1" i="0" lang="ar-YE" sz="2400" u="none" cap="none" strike="noStrik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وَبِئْسَ مَثْوَى الظَّالِمِينَ</a:t>
            </a:r>
            <a:endParaRPr/>
          </a:p>
        </p:txBody>
      </p:sp>
      <p:sp>
        <p:nvSpPr>
          <p:cNvPr id="567" name="Google Shape;567;p25"/>
          <p:cNvSpPr txBox="1"/>
          <p:nvPr/>
        </p:nvSpPr>
        <p:spPr>
          <a:xfrm>
            <a:off x="8026660" y="2718817"/>
            <a:ext cx="3041700" cy="658800"/>
          </a:xfrm>
          <a:prstGeom prst="rect">
            <a:avLst/>
          </a:prstGeom>
          <a:solidFill>
            <a:srgbClr val="FFC92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Tahoma"/>
              <a:buNone/>
            </a:pPr>
            <a:r>
              <a:rPr b="1" i="0" lang="ar-YE" sz="2800" u="none" cap="none" strike="noStrik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بِئْسَ الاِسْمُ الْفُسُوقُ</a:t>
            </a:r>
            <a:endParaRPr b="1" i="0" sz="2800" u="none" cap="none" strike="noStrike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68" name="Google Shape;568;p25"/>
          <p:cNvSpPr txBox="1"/>
          <p:nvPr/>
        </p:nvSpPr>
        <p:spPr>
          <a:xfrm>
            <a:off x="8026660" y="3568627"/>
            <a:ext cx="3041700" cy="577800"/>
          </a:xfrm>
          <a:prstGeom prst="rect">
            <a:avLst/>
          </a:prstGeom>
          <a:solidFill>
            <a:srgbClr val="FFC92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ahoma"/>
              <a:buNone/>
            </a:pPr>
            <a:r>
              <a:rPr b="1" i="0" lang="ar-YE" sz="2400" u="none" cap="none" strike="noStrik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وَلَبِئْسَ مَا شَرَوْا بِهِ أَنفُسَهُمْ ۚ</a:t>
            </a:r>
            <a:endParaRPr/>
          </a:p>
        </p:txBody>
      </p:sp>
      <p:sp>
        <p:nvSpPr>
          <p:cNvPr id="569" name="Google Shape;569;p25"/>
          <p:cNvSpPr txBox="1"/>
          <p:nvPr/>
        </p:nvSpPr>
        <p:spPr>
          <a:xfrm>
            <a:off x="8026660" y="5377362"/>
            <a:ext cx="3041700" cy="577800"/>
          </a:xfrm>
          <a:prstGeom prst="rect">
            <a:avLst/>
          </a:prstGeom>
          <a:solidFill>
            <a:srgbClr val="FFC92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Tahoma"/>
              <a:buNone/>
            </a:pPr>
            <a:r>
              <a:rPr b="1" i="0" lang="ar-YE" sz="2400" u="none" cap="none" strike="noStrik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فَنِعْمَ عُقْبَى الدَّارِ </a:t>
            </a:r>
            <a:endParaRPr/>
          </a:p>
        </p:txBody>
      </p:sp>
      <p:pic>
        <p:nvPicPr>
          <p:cNvPr id="570" name="Google Shape;570;p25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7653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1" name="Google Shape;571;p25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591800" y="0"/>
            <a:ext cx="17653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7" name="Google Shape;577;p26"/>
          <p:cNvGraphicFramePr/>
          <p:nvPr/>
        </p:nvGraphicFramePr>
        <p:xfrm>
          <a:off x="3657600" y="2819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{E0C58818-D7EE-4A82-85D5-CCF454175B57}</a:tableStyleId>
              </a:tblPr>
              <a:tblGrid>
                <a:gridCol w="1716075"/>
                <a:gridCol w="2136775"/>
                <a:gridCol w="1466850"/>
              </a:tblGrid>
              <a:tr h="89692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15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785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25" marL="91425">
                    <a:lnL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C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8" name="Google Shape;578;p26"/>
          <p:cNvSpPr txBox="1"/>
          <p:nvPr/>
        </p:nvSpPr>
        <p:spPr>
          <a:xfrm>
            <a:off x="4019550" y="3709987"/>
            <a:ext cx="12384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جبلُ</a:t>
            </a:r>
            <a:endParaRPr/>
          </a:p>
        </p:txBody>
      </p:sp>
      <p:sp>
        <p:nvSpPr>
          <p:cNvPr id="579" name="Google Shape;579;p26"/>
          <p:cNvSpPr txBox="1"/>
          <p:nvPr/>
        </p:nvSpPr>
        <p:spPr>
          <a:xfrm>
            <a:off x="7364412" y="3575050"/>
            <a:ext cx="12144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000"/>
              <a:buFont typeface="Arial"/>
              <a:buNone/>
            </a:pPr>
            <a:r>
              <a:rPr b="1" i="0" lang="ar-YE" sz="40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حبّ</a:t>
            </a:r>
            <a:endParaRPr/>
          </a:p>
        </p:txBody>
      </p:sp>
      <p:sp>
        <p:nvSpPr>
          <p:cNvPr id="580" name="Google Shape;580;p26"/>
          <p:cNvSpPr txBox="1"/>
          <p:nvPr/>
        </p:nvSpPr>
        <p:spPr>
          <a:xfrm>
            <a:off x="5419725" y="3770312"/>
            <a:ext cx="19446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ذا اسم إشارة</a:t>
            </a:r>
            <a:endParaRPr/>
          </a:p>
        </p:txBody>
      </p:sp>
      <p:sp>
        <p:nvSpPr>
          <p:cNvPr id="581" name="Google Shape;581;p26"/>
          <p:cNvSpPr/>
          <p:nvPr/>
        </p:nvSpPr>
        <p:spPr>
          <a:xfrm>
            <a:off x="2057400" y="684212"/>
            <a:ext cx="8763000" cy="612900"/>
          </a:xfrm>
          <a:prstGeom prst="roundRect">
            <a:avLst>
              <a:gd fmla="val ١٦٦٦٧" name="adj"/>
            </a:avLst>
          </a:prstGeom>
          <a:solidFill>
            <a:srgbClr val="FFE699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6800" lIns="90000" spcFirstLastPara="1" rIns="90000" wrap="square" tIns="468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i="0" lang="ar-YE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1-يا حبّذا جبلُ الرّيّانِ مِنْ جبلٍ     وحبّذا ساكنُ الرّيّان مَنْ كانا</a:t>
            </a:r>
            <a:endParaRPr/>
          </a:p>
        </p:txBody>
      </p:sp>
      <p:sp>
        <p:nvSpPr>
          <p:cNvPr id="582" name="Google Shape;582;p26"/>
          <p:cNvSpPr txBox="1"/>
          <p:nvPr/>
        </p:nvSpPr>
        <p:spPr>
          <a:xfrm>
            <a:off x="4019550" y="4387850"/>
            <a:ext cx="12384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ساكنُ</a:t>
            </a:r>
            <a:endParaRPr/>
          </a:p>
        </p:txBody>
      </p:sp>
      <p:sp>
        <p:nvSpPr>
          <p:cNvPr id="583" name="Google Shape;583;p26"/>
          <p:cNvSpPr txBox="1"/>
          <p:nvPr/>
        </p:nvSpPr>
        <p:spPr>
          <a:xfrm>
            <a:off x="7364412" y="4092575"/>
            <a:ext cx="12144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000"/>
              <a:buFont typeface="Arial"/>
              <a:buNone/>
            </a:pPr>
            <a:r>
              <a:rPr b="1" i="0" lang="ar-YE" sz="40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حبّ</a:t>
            </a:r>
            <a:endParaRPr/>
          </a:p>
        </p:txBody>
      </p:sp>
      <p:sp>
        <p:nvSpPr>
          <p:cNvPr id="584" name="Google Shape;584;p26"/>
          <p:cNvSpPr/>
          <p:nvPr/>
        </p:nvSpPr>
        <p:spPr>
          <a:xfrm>
            <a:off x="2057400" y="1365250"/>
            <a:ext cx="8763000" cy="612900"/>
          </a:xfrm>
          <a:prstGeom prst="roundRect">
            <a:avLst>
              <a:gd fmla="val ١٦٦٦٧" name="adj"/>
            </a:avLst>
          </a:prstGeom>
          <a:solidFill>
            <a:srgbClr val="FFE699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6800" lIns="90000" spcFirstLastPara="1" rIns="90000" wrap="square" tIns="468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i="0" lang="ar-YE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2-فيا حبّذا فصلُ الرّبيعِ إذا دنا       لسرورِه لم يبقَ قلبٌ يحزنُ</a:t>
            </a:r>
            <a:endParaRPr/>
          </a:p>
        </p:txBody>
      </p:sp>
      <p:sp>
        <p:nvSpPr>
          <p:cNvPr id="585" name="Google Shape;585;p26"/>
          <p:cNvSpPr/>
          <p:nvPr/>
        </p:nvSpPr>
        <p:spPr>
          <a:xfrm>
            <a:off x="2057400" y="2051050"/>
            <a:ext cx="8763000" cy="543000"/>
          </a:xfrm>
          <a:prstGeom prst="roundRect">
            <a:avLst>
              <a:gd fmla="val ١٦٦٦٧" name="adj"/>
            </a:avLst>
          </a:prstGeom>
          <a:solidFill>
            <a:srgbClr val="FFE699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6800" lIns="90000" spcFirstLastPara="1" rIns="90000" wrap="square" tIns="468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i="0" lang="ar-YE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3- يقولون ليلى عذّبتْكَ بحبِّها     ألا حبّذا ذاك الحبيبُ المُعَذِّبُ</a:t>
            </a:r>
            <a:endParaRPr/>
          </a:p>
        </p:txBody>
      </p:sp>
      <p:sp>
        <p:nvSpPr>
          <p:cNvPr id="586" name="Google Shape;586;p26"/>
          <p:cNvSpPr txBox="1"/>
          <p:nvPr/>
        </p:nvSpPr>
        <p:spPr>
          <a:xfrm>
            <a:off x="4267200" y="5019675"/>
            <a:ext cx="990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فصْلُ </a:t>
            </a:r>
            <a:endParaRPr/>
          </a:p>
        </p:txBody>
      </p:sp>
      <p:sp>
        <p:nvSpPr>
          <p:cNvPr id="587" name="Google Shape;587;p26"/>
          <p:cNvSpPr txBox="1"/>
          <p:nvPr/>
        </p:nvSpPr>
        <p:spPr>
          <a:xfrm>
            <a:off x="7364412" y="4778375"/>
            <a:ext cx="12144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000"/>
              <a:buFont typeface="Arial"/>
              <a:buNone/>
            </a:pPr>
            <a:r>
              <a:rPr b="1" i="0" lang="ar-YE" sz="40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حبّ</a:t>
            </a:r>
            <a:endParaRPr/>
          </a:p>
        </p:txBody>
      </p:sp>
      <p:sp>
        <p:nvSpPr>
          <p:cNvPr id="588" name="Google Shape;588;p26"/>
          <p:cNvSpPr txBox="1"/>
          <p:nvPr/>
        </p:nvSpPr>
        <p:spPr>
          <a:xfrm>
            <a:off x="4019550" y="5745162"/>
            <a:ext cx="12384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600"/>
              <a:buFont typeface="Arial"/>
              <a:buNone/>
            </a:pPr>
            <a:r>
              <a:rPr b="1" i="0" lang="ar-YE" sz="36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ذاكُ</a:t>
            </a:r>
            <a:endParaRPr/>
          </a:p>
        </p:txBody>
      </p:sp>
      <p:sp>
        <p:nvSpPr>
          <p:cNvPr id="589" name="Google Shape;589;p26"/>
          <p:cNvSpPr txBox="1"/>
          <p:nvPr/>
        </p:nvSpPr>
        <p:spPr>
          <a:xfrm>
            <a:off x="7364412" y="5464175"/>
            <a:ext cx="12144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000"/>
              <a:buFont typeface="Arial"/>
              <a:buNone/>
            </a:pPr>
            <a:r>
              <a:rPr b="1" i="0" lang="ar-YE" sz="40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حبّ</a:t>
            </a:r>
            <a:endParaRPr/>
          </a:p>
        </p:txBody>
      </p:sp>
      <p:sp>
        <p:nvSpPr>
          <p:cNvPr id="590" name="Google Shape;590;p26"/>
          <p:cNvSpPr txBox="1"/>
          <p:nvPr/>
        </p:nvSpPr>
        <p:spPr>
          <a:xfrm>
            <a:off x="5419725" y="5059362"/>
            <a:ext cx="19446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ذا اسم إشارة</a:t>
            </a:r>
            <a:endParaRPr/>
          </a:p>
        </p:txBody>
      </p:sp>
      <p:sp>
        <p:nvSpPr>
          <p:cNvPr id="591" name="Google Shape;591;p26"/>
          <p:cNvSpPr txBox="1"/>
          <p:nvPr/>
        </p:nvSpPr>
        <p:spPr>
          <a:xfrm>
            <a:off x="5419725" y="5668962"/>
            <a:ext cx="19446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ذا اسم إشارة</a:t>
            </a:r>
            <a:endParaRPr/>
          </a:p>
        </p:txBody>
      </p:sp>
      <p:sp>
        <p:nvSpPr>
          <p:cNvPr id="592" name="Google Shape;592;p26"/>
          <p:cNvSpPr txBox="1"/>
          <p:nvPr/>
        </p:nvSpPr>
        <p:spPr>
          <a:xfrm>
            <a:off x="5419725" y="4373562"/>
            <a:ext cx="19446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ar-YE" sz="32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ذا اسم إشارة</a:t>
            </a:r>
            <a:endParaRPr/>
          </a:p>
        </p:txBody>
      </p:sp>
      <p:sp>
        <p:nvSpPr>
          <p:cNvPr id="593" name="Google Shape;593;p26"/>
          <p:cNvSpPr txBox="1"/>
          <p:nvPr/>
        </p:nvSpPr>
        <p:spPr>
          <a:xfrm>
            <a:off x="7543800" y="2873375"/>
            <a:ext cx="1359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فعل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المدح أو الذّم</a:t>
            </a:r>
            <a:endParaRPr/>
          </a:p>
        </p:txBody>
      </p:sp>
      <p:sp>
        <p:nvSpPr>
          <p:cNvPr id="594" name="Google Shape;594;p26"/>
          <p:cNvSpPr txBox="1"/>
          <p:nvPr/>
        </p:nvSpPr>
        <p:spPr>
          <a:xfrm>
            <a:off x="5791200" y="3032125"/>
            <a:ext cx="13572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Tahoma"/>
              <a:buNone/>
            </a:pPr>
            <a:r>
              <a:rPr b="1" i="0" lang="ar-YE" sz="2800" u="none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الفاعل</a:t>
            </a:r>
            <a:endParaRPr/>
          </a:p>
        </p:txBody>
      </p:sp>
      <p:sp>
        <p:nvSpPr>
          <p:cNvPr id="595" name="Google Shape;595;p26"/>
          <p:cNvSpPr txBox="1"/>
          <p:nvPr/>
        </p:nvSpPr>
        <p:spPr>
          <a:xfrm>
            <a:off x="3625850" y="2909887"/>
            <a:ext cx="18432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المخصوص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rPr>
              <a:t>بالمدح  أو الذّم</a:t>
            </a:r>
            <a:endParaRPr/>
          </a:p>
        </p:txBody>
      </p:sp>
      <p:pic>
        <p:nvPicPr>
          <p:cNvPr id="596" name="Google Shape;596;p26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9558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7" name="Google Shape;597;p26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328275" y="0"/>
            <a:ext cx="202882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2" name="Google Shape;602;p27"/>
          <p:cNvPicPr preferRelativeResize="0"/>
          <p:nvPr/>
        </p:nvPicPr>
        <p:blipFill rotWithShape="1">
          <a:blip r:embed="rId3">
            <a:alphaModFix/>
          </a:blip>
          <a:srcRect b="0" l="35794" r="0" t="0"/>
          <a:stretch/>
        </p:blipFill>
        <p:spPr>
          <a:xfrm>
            <a:off x="6248400" y="0"/>
            <a:ext cx="5943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3" name="Google Shape;603;p27"/>
          <p:cNvSpPr txBox="1"/>
          <p:nvPr/>
        </p:nvSpPr>
        <p:spPr>
          <a:xfrm>
            <a:off x="3629025" y="1220787"/>
            <a:ext cx="3192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</a:t>
            </a:r>
            <a:r>
              <a:rPr b="1" i="0" lang="ar-YE" sz="6600" u="non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endParaRPr/>
          </a:p>
        </p:txBody>
      </p:sp>
      <p:sp>
        <p:nvSpPr>
          <p:cNvPr id="604" name="Google Shape;604;p27"/>
          <p:cNvSpPr txBox="1"/>
          <p:nvPr/>
        </p:nvSpPr>
        <p:spPr>
          <a:xfrm>
            <a:off x="2671762" y="2338387"/>
            <a:ext cx="735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9600"/>
              <a:buFont typeface="Twentieth Century"/>
              <a:buNone/>
            </a:pPr>
            <a:r>
              <a:rPr b="1" i="0" lang="ar-YE" sz="96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</a:t>
            </a:r>
            <a:endParaRPr/>
          </a:p>
        </p:txBody>
      </p:sp>
      <p:sp>
        <p:nvSpPr>
          <p:cNvPr id="605" name="Google Shape;605;p27"/>
          <p:cNvSpPr/>
          <p:nvPr/>
        </p:nvSpPr>
        <p:spPr>
          <a:xfrm rot="10800000">
            <a:off x="1926495" y="1688945"/>
            <a:ext cx="1885092" cy="1614642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chemeClr val="accent1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6" name="Google Shape;606;p27"/>
          <p:cNvSpPr/>
          <p:nvPr/>
        </p:nvSpPr>
        <p:spPr>
          <a:xfrm flipH="1">
            <a:off x="1926495" y="3298825"/>
            <a:ext cx="1885092" cy="1614642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chemeClr val="accent1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7" name="Google Shape;607;p27"/>
          <p:cNvSpPr txBox="1"/>
          <p:nvPr/>
        </p:nvSpPr>
        <p:spPr>
          <a:xfrm>
            <a:off x="3614737" y="4062412"/>
            <a:ext cx="28923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Twentieth Century"/>
              <a:buNone/>
            </a:pPr>
            <a:r>
              <a:rPr b="1" i="0" lang="ar-YE" sz="6600" u="none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الذم</a:t>
            </a:r>
            <a:endParaRPr/>
          </a:p>
        </p:txBody>
      </p:sp>
      <p:sp>
        <p:nvSpPr>
          <p:cNvPr id="608" name="Google Shape;608;p27"/>
          <p:cNvSpPr txBox="1"/>
          <p:nvPr/>
        </p:nvSpPr>
        <p:spPr>
          <a:xfrm>
            <a:off x="3130550" y="2652712"/>
            <a:ext cx="31926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أسلوب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14"/>
          <p:cNvGrpSpPr/>
          <p:nvPr/>
        </p:nvGrpSpPr>
        <p:grpSpPr>
          <a:xfrm>
            <a:off x="7335581" y="4102068"/>
            <a:ext cx="2909796" cy="433385"/>
            <a:chOff x="8133251" y="4199389"/>
            <a:chExt cx="2911252" cy="252629"/>
          </a:xfrm>
        </p:grpSpPr>
        <p:sp>
          <p:nvSpPr>
            <p:cNvPr id="100" name="Google Shape;100;p14"/>
            <p:cNvSpPr/>
            <p:nvPr/>
          </p:nvSpPr>
          <p:spPr>
            <a:xfrm>
              <a:off x="9589670" y="4199389"/>
              <a:ext cx="1454832" cy="252629"/>
            </a:xfrm>
            <a:custGeom>
              <a:rect b="b" l="l" r="r" t="t"/>
              <a:pathLst>
                <a:path extrusionOk="0" h="252629" w="1454832">
                  <a:moveTo>
                    <a:pt x="0" y="0"/>
                  </a:moveTo>
                  <a:lnTo>
                    <a:pt x="0" y="126314"/>
                  </a:lnTo>
                  <a:lnTo>
                    <a:pt x="1455625" y="126314"/>
                  </a:lnTo>
                  <a:lnTo>
                    <a:pt x="1455625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9543612" y="4199389"/>
              <a:ext cx="90529" cy="252629"/>
            </a:xfrm>
            <a:custGeom>
              <a:rect b="b" l="l" r="r" t="t"/>
              <a:pathLst>
                <a:path extrusionOk="0" h="252629" w="90529">
                  <a:moveTo>
                    <a:pt x="45720" y="0"/>
                  </a:moveTo>
                  <a:lnTo>
                    <a:pt x="45720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8133251" y="4199389"/>
              <a:ext cx="1454832" cy="252629"/>
            </a:xfrm>
            <a:custGeom>
              <a:rect b="b" l="l" r="r" t="t"/>
              <a:pathLst>
                <a:path extrusionOk="0" h="252629" w="1454832">
                  <a:moveTo>
                    <a:pt x="1455625" y="0"/>
                  </a:moveTo>
                  <a:lnTo>
                    <a:pt x="1455625" y="126314"/>
                  </a:lnTo>
                  <a:lnTo>
                    <a:pt x="0" y="126314"/>
                  </a:lnTo>
                  <a:lnTo>
                    <a:pt x="0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03" name="Google Shape;103;p14"/>
          <p:cNvSpPr/>
          <p:nvPr/>
        </p:nvSpPr>
        <p:spPr>
          <a:xfrm>
            <a:off x="7381239" y="3609692"/>
            <a:ext cx="2649614" cy="505807"/>
          </a:xfrm>
          <a:custGeom>
            <a:rect b="b" l="l" r="r" t="t"/>
            <a:pathLst>
              <a:path extrusionOk="0" h="236912" w="1593753">
                <a:moveTo>
                  <a:pt x="0" y="39486"/>
                </a:moveTo>
                <a:cubicBezTo>
                  <a:pt x="0" y="17678"/>
                  <a:pt x="17678" y="0"/>
                  <a:pt x="39486" y="0"/>
                </a:cubicBezTo>
                <a:lnTo>
                  <a:pt x="1554267" y="0"/>
                </a:lnTo>
                <a:cubicBezTo>
                  <a:pt x="1576075" y="0"/>
                  <a:pt x="1593753" y="17678"/>
                  <a:pt x="1593753" y="39486"/>
                </a:cubicBezTo>
                <a:lnTo>
                  <a:pt x="1593753" y="197426"/>
                </a:lnTo>
                <a:cubicBezTo>
                  <a:pt x="1593753" y="219234"/>
                  <a:pt x="1576075" y="236912"/>
                  <a:pt x="1554267" y="236912"/>
                </a:cubicBezTo>
                <a:lnTo>
                  <a:pt x="39486" y="236912"/>
                </a:lnTo>
                <a:cubicBezTo>
                  <a:pt x="17678" y="236912"/>
                  <a:pt x="0" y="219234"/>
                  <a:pt x="0" y="197426"/>
                </a:cubicBezTo>
                <a:lnTo>
                  <a:pt x="0" y="39486"/>
                </a:lnTo>
                <a:close/>
              </a:path>
            </a:pathLst>
          </a:custGeom>
          <a:solidFill>
            <a:srgbClr val="FFFF00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725" lIns="21725" spcFirstLastPara="1" rIns="21725" wrap="square" tIns="2172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أسلوب المدح يتكون من</a:t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6561670" y="4393019"/>
            <a:ext cx="1455625" cy="812094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مخصوص المدح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8189328" y="4395367"/>
            <a:ext cx="1202996" cy="809402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فاعل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9599234" y="4399233"/>
            <a:ext cx="1202996" cy="805366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فعل المدح</a:t>
            </a:r>
            <a:endParaRPr/>
          </a:p>
        </p:txBody>
      </p:sp>
      <p:pic>
        <p:nvPicPr>
          <p:cNvPr id="107" name="Google Shape;10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4437" y="1657350"/>
            <a:ext cx="2152650" cy="64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4"/>
          <p:cNvSpPr txBox="1"/>
          <p:nvPr/>
        </p:nvSpPr>
        <p:spPr>
          <a:xfrm>
            <a:off x="6879820" y="2517712"/>
            <a:ext cx="3660300" cy="811800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anchorCtr="0" anchor="ctr" bIns="16500" lIns="16500" spcFirstLastPara="1" rIns="16500" wrap="square" tIns="1650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هو أسلوب لغوي يراد منه المدح على سبيل المبالغة .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176962" y="1973262"/>
            <a:ext cx="101600" cy="3817937"/>
          </a:xfrm>
          <a:prstGeom prst="flowChartCollate">
            <a:avLst/>
          </a:prstGeom>
          <a:solidFill>
            <a:srgbClr val="000000"/>
          </a:solidFill>
          <a:ln cap="flat" cmpd="sng" w="12700">
            <a:solidFill>
              <a:srgbClr val="FF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10" name="Google Shape;110;p14"/>
          <p:cNvGrpSpPr/>
          <p:nvPr/>
        </p:nvGrpSpPr>
        <p:grpSpPr>
          <a:xfrm>
            <a:off x="2873306" y="674697"/>
            <a:ext cx="6287814" cy="914403"/>
            <a:chOff x="3101542" y="398360"/>
            <a:chExt cx="6287814" cy="914952"/>
          </a:xfrm>
        </p:grpSpPr>
        <p:sp>
          <p:nvSpPr>
            <p:cNvPr id="111" name="Google Shape;111;p14"/>
            <p:cNvSpPr txBox="1"/>
            <p:nvPr/>
          </p:nvSpPr>
          <p:spPr>
            <a:xfrm>
              <a:off x="4819178" y="398360"/>
              <a:ext cx="3192300" cy="62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Twentieth Century"/>
                <a:buNone/>
              </a:pPr>
              <a:r>
                <a:rPr b="1" i="0" lang="ar-YE" sz="3200" u="none">
                  <a:solidFill>
                    <a:srgbClr val="00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أسلوب</a:t>
              </a:r>
              <a:endParaRPr/>
            </a:p>
          </p:txBody>
        </p:sp>
        <p:grpSp>
          <p:nvGrpSpPr>
            <p:cNvPr id="112" name="Google Shape;112;p14"/>
            <p:cNvGrpSpPr/>
            <p:nvPr/>
          </p:nvGrpSpPr>
          <p:grpSpPr>
            <a:xfrm>
              <a:off x="3101542" y="684288"/>
              <a:ext cx="6287814" cy="629024"/>
              <a:chOff x="3145108" y="712735"/>
              <a:chExt cx="6287814" cy="731168"/>
            </a:xfrm>
          </p:grpSpPr>
          <p:sp>
            <p:nvSpPr>
              <p:cNvPr id="113" name="Google Shape;113;p14"/>
              <p:cNvSpPr txBox="1"/>
              <p:nvPr/>
            </p:nvSpPr>
            <p:spPr>
              <a:xfrm>
                <a:off x="8107522" y="768128"/>
                <a:ext cx="1325400" cy="561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2400"/>
                  <a:buFont typeface="Twentieth Century"/>
                  <a:buNone/>
                </a:pPr>
                <a:r>
                  <a:rPr b="1" i="0" lang="ar-YE" sz="2400" u="none">
                    <a:solidFill>
                      <a:srgbClr val="FF0000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 </a:t>
                </a:r>
                <a:r>
                  <a:rPr b="1" i="0" lang="ar-YE" sz="2800" u="none">
                    <a:solidFill>
                      <a:srgbClr val="002060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المدح</a:t>
                </a:r>
                <a:r>
                  <a:rPr b="1" i="0" lang="ar-YE" sz="2800" u="none">
                    <a:solidFill>
                      <a:srgbClr val="FF0000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 </a:t>
                </a:r>
                <a:endParaRPr/>
              </a:p>
            </p:txBody>
          </p:sp>
          <p:sp>
            <p:nvSpPr>
              <p:cNvPr id="114" name="Google Shape;114;p14"/>
              <p:cNvSpPr txBox="1"/>
              <p:nvPr/>
            </p:nvSpPr>
            <p:spPr>
              <a:xfrm>
                <a:off x="3145108" y="712735"/>
                <a:ext cx="1368300" cy="5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2060"/>
                  </a:buClr>
                  <a:buSzPts val="2800"/>
                  <a:buFont typeface="Twentieth Century"/>
                  <a:buNone/>
                </a:pPr>
                <a:r>
                  <a:rPr b="1" i="0" lang="ar-YE" sz="2800" u="none">
                    <a:solidFill>
                      <a:srgbClr val="002060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الذم</a:t>
                </a:r>
                <a:endParaRPr/>
              </a:p>
            </p:txBody>
          </p:sp>
          <p:sp>
            <p:nvSpPr>
              <p:cNvPr id="115" name="Google Shape;115;p14"/>
              <p:cNvSpPr txBox="1"/>
              <p:nvPr/>
            </p:nvSpPr>
            <p:spPr>
              <a:xfrm>
                <a:off x="6096205" y="858603"/>
                <a:ext cx="735000" cy="585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buSzPts val="3200"/>
                  <a:buFont typeface="Twentieth Century"/>
                  <a:buNone/>
                </a:pPr>
                <a:r>
                  <a:rPr b="1" i="0" lang="ar-YE" sz="3200" u="none">
                    <a:solidFill>
                      <a:srgbClr val="C00000"/>
                    </a:solidFill>
                    <a:latin typeface="Twentieth Century"/>
                    <a:ea typeface="Twentieth Century"/>
                    <a:cs typeface="Twentieth Century"/>
                    <a:sym typeface="Twentieth Century"/>
                  </a:rPr>
                  <a:t>و</a:t>
                </a:r>
                <a:endParaRPr/>
              </a:p>
            </p:txBody>
          </p:sp>
        </p:grpSp>
      </p:grpSp>
      <p:sp>
        <p:nvSpPr>
          <p:cNvPr id="116" name="Google Shape;116;p14"/>
          <p:cNvSpPr txBox="1"/>
          <p:nvPr/>
        </p:nvSpPr>
        <p:spPr>
          <a:xfrm>
            <a:off x="1796767" y="2344701"/>
            <a:ext cx="3660300" cy="811800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anchorCtr="0" anchor="ctr" bIns="16500" lIns="16500" spcFirstLastPara="1" rIns="16500" wrap="square" tIns="1650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هو أسلوب لغوي يراد منه الذم على سبيل المبالغة .</a:t>
            </a:r>
            <a:endParaRPr/>
          </a:p>
        </p:txBody>
      </p:sp>
      <p:grpSp>
        <p:nvGrpSpPr>
          <p:cNvPr id="117" name="Google Shape;117;p14"/>
          <p:cNvGrpSpPr/>
          <p:nvPr/>
        </p:nvGrpSpPr>
        <p:grpSpPr>
          <a:xfrm>
            <a:off x="2144899" y="4125880"/>
            <a:ext cx="2911543" cy="433385"/>
            <a:chOff x="8133251" y="4199389"/>
            <a:chExt cx="2911252" cy="252629"/>
          </a:xfrm>
        </p:grpSpPr>
        <p:sp>
          <p:nvSpPr>
            <p:cNvPr id="118" name="Google Shape;118;p14"/>
            <p:cNvSpPr/>
            <p:nvPr/>
          </p:nvSpPr>
          <p:spPr>
            <a:xfrm>
              <a:off x="9588876" y="4199389"/>
              <a:ext cx="1455626" cy="252629"/>
            </a:xfrm>
            <a:custGeom>
              <a:rect b="b" l="l" r="r" t="t"/>
              <a:pathLst>
                <a:path extrusionOk="0" h="252629" w="1455626">
                  <a:moveTo>
                    <a:pt x="0" y="0"/>
                  </a:moveTo>
                  <a:lnTo>
                    <a:pt x="0" y="126314"/>
                  </a:lnTo>
                  <a:lnTo>
                    <a:pt x="1455625" y="126314"/>
                  </a:lnTo>
                  <a:lnTo>
                    <a:pt x="1455625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9542843" y="4199389"/>
              <a:ext cx="92068" cy="252629"/>
            </a:xfrm>
            <a:custGeom>
              <a:rect b="b" l="l" r="r" t="t"/>
              <a:pathLst>
                <a:path extrusionOk="0" h="252629" w="92068">
                  <a:moveTo>
                    <a:pt x="45720" y="0"/>
                  </a:moveTo>
                  <a:lnTo>
                    <a:pt x="45720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>
              <a:off x="8133251" y="4199389"/>
              <a:ext cx="1455625" cy="252629"/>
            </a:xfrm>
            <a:custGeom>
              <a:rect b="b" l="l" r="r" t="t"/>
              <a:pathLst>
                <a:path extrusionOk="0" h="252629" w="1455625">
                  <a:moveTo>
                    <a:pt x="1455625" y="0"/>
                  </a:moveTo>
                  <a:lnTo>
                    <a:pt x="1455625" y="126314"/>
                  </a:lnTo>
                  <a:lnTo>
                    <a:pt x="0" y="126314"/>
                  </a:lnTo>
                  <a:lnTo>
                    <a:pt x="0" y="252629"/>
                  </a:lnTo>
                </a:path>
              </a:pathLst>
            </a:custGeom>
            <a:noFill/>
            <a:ln cap="flat" cmpd="sng" w="12700">
              <a:solidFill>
                <a:srgbClr val="FFC000"/>
              </a:solidFill>
              <a:prstDash val="solid"/>
              <a:miter lim="524288"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21" name="Google Shape;121;p14"/>
          <p:cNvSpPr/>
          <p:nvPr/>
        </p:nvSpPr>
        <p:spPr>
          <a:xfrm>
            <a:off x="2191169" y="3634314"/>
            <a:ext cx="2649614" cy="505807"/>
          </a:xfrm>
          <a:custGeom>
            <a:rect b="b" l="l" r="r" t="t"/>
            <a:pathLst>
              <a:path extrusionOk="0" h="236912" w="1593753">
                <a:moveTo>
                  <a:pt x="0" y="39486"/>
                </a:moveTo>
                <a:cubicBezTo>
                  <a:pt x="0" y="17678"/>
                  <a:pt x="17678" y="0"/>
                  <a:pt x="39486" y="0"/>
                </a:cubicBezTo>
                <a:lnTo>
                  <a:pt x="1554267" y="0"/>
                </a:lnTo>
                <a:cubicBezTo>
                  <a:pt x="1576075" y="0"/>
                  <a:pt x="1593753" y="17678"/>
                  <a:pt x="1593753" y="39486"/>
                </a:cubicBezTo>
                <a:lnTo>
                  <a:pt x="1593753" y="197426"/>
                </a:lnTo>
                <a:cubicBezTo>
                  <a:pt x="1593753" y="219234"/>
                  <a:pt x="1576075" y="236912"/>
                  <a:pt x="1554267" y="236912"/>
                </a:cubicBezTo>
                <a:lnTo>
                  <a:pt x="39486" y="236912"/>
                </a:lnTo>
                <a:cubicBezTo>
                  <a:pt x="17678" y="236912"/>
                  <a:pt x="0" y="219234"/>
                  <a:pt x="0" y="197426"/>
                </a:cubicBezTo>
                <a:lnTo>
                  <a:pt x="0" y="39486"/>
                </a:lnTo>
                <a:close/>
              </a:path>
            </a:pathLst>
          </a:custGeom>
          <a:solidFill>
            <a:srgbClr val="FFFF00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725" lIns="21725" spcFirstLastPara="1" rIns="21725" wrap="square" tIns="2172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أسلوب الذم يتكون من</a:t>
            </a:r>
            <a:endParaRPr/>
          </a:p>
        </p:txBody>
      </p:sp>
      <p:sp>
        <p:nvSpPr>
          <p:cNvPr id="122" name="Google Shape;122;p14"/>
          <p:cNvSpPr/>
          <p:nvPr/>
        </p:nvSpPr>
        <p:spPr>
          <a:xfrm>
            <a:off x="1371600" y="4417641"/>
            <a:ext cx="1455625" cy="812094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مخصوص الذم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4"/>
          <p:cNvSpPr/>
          <p:nvPr/>
        </p:nvSpPr>
        <p:spPr>
          <a:xfrm>
            <a:off x="2999258" y="4419989"/>
            <a:ext cx="1202996" cy="809402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فاعل</a:t>
            </a:r>
            <a:endParaRPr/>
          </a:p>
        </p:txBody>
      </p:sp>
      <p:sp>
        <p:nvSpPr>
          <p:cNvPr id="124" name="Google Shape;124;p14"/>
          <p:cNvSpPr/>
          <p:nvPr/>
        </p:nvSpPr>
        <p:spPr>
          <a:xfrm>
            <a:off x="4409164" y="4423855"/>
            <a:ext cx="1202996" cy="805366"/>
          </a:xfrm>
          <a:custGeom>
            <a:rect b="b" l="l" r="r" t="t"/>
            <a:pathLst>
              <a:path extrusionOk="0" h="269128" w="1202996">
                <a:moveTo>
                  <a:pt x="0" y="44856"/>
                </a:moveTo>
                <a:cubicBezTo>
                  <a:pt x="0" y="20083"/>
                  <a:pt x="20083" y="0"/>
                  <a:pt x="44856" y="0"/>
                </a:cubicBezTo>
                <a:lnTo>
                  <a:pt x="1158140" y="0"/>
                </a:lnTo>
                <a:cubicBezTo>
                  <a:pt x="1182913" y="0"/>
                  <a:pt x="1202996" y="20083"/>
                  <a:pt x="1202996" y="44856"/>
                </a:cubicBezTo>
                <a:lnTo>
                  <a:pt x="1202996" y="224272"/>
                </a:lnTo>
                <a:cubicBezTo>
                  <a:pt x="1202996" y="249045"/>
                  <a:pt x="1182913" y="269128"/>
                  <a:pt x="1158140" y="269128"/>
                </a:cubicBezTo>
                <a:lnTo>
                  <a:pt x="44856" y="269128"/>
                </a:lnTo>
                <a:cubicBezTo>
                  <a:pt x="20083" y="269128"/>
                  <a:pt x="0" y="249045"/>
                  <a:pt x="0" y="224272"/>
                </a:cubicBezTo>
                <a:lnTo>
                  <a:pt x="0" y="44856"/>
                </a:ln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3275" lIns="23275" spcFirstLastPara="1" rIns="23275" wrap="square" tIns="2327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فعل الذم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5" name="Google Shape;12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38400" y="1530350"/>
            <a:ext cx="2152650" cy="646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4"/>
          <p:cNvPicPr preferRelativeResize="0"/>
          <p:nvPr/>
        </p:nvPicPr>
        <p:blipFill rotWithShape="1">
          <a:blip r:embed="rId5">
            <a:alphaModFix/>
          </a:blip>
          <a:srcRect b="0" l="33011" r="25486" t="0"/>
          <a:stretch/>
        </p:blipFill>
        <p:spPr>
          <a:xfrm>
            <a:off x="-57150" y="0"/>
            <a:ext cx="17653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4"/>
          <p:cNvPicPr preferRelativeResize="0"/>
          <p:nvPr/>
        </p:nvPicPr>
        <p:blipFill rotWithShape="1">
          <a:blip r:embed="rId6">
            <a:alphaModFix/>
          </a:blip>
          <a:srcRect b="0" l="25490" r="33006" t="0"/>
          <a:stretch/>
        </p:blipFill>
        <p:spPr>
          <a:xfrm>
            <a:off x="10474325" y="0"/>
            <a:ext cx="17653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15"/>
          <p:cNvGrpSpPr/>
          <p:nvPr/>
        </p:nvGrpSpPr>
        <p:grpSpPr>
          <a:xfrm>
            <a:off x="3783182" y="1193863"/>
            <a:ext cx="5721672" cy="374822"/>
            <a:chOff x="3880628" y="1271573"/>
            <a:chExt cx="5934729" cy="375723"/>
          </a:xfrm>
        </p:grpSpPr>
        <p:grpSp>
          <p:nvGrpSpPr>
            <p:cNvPr id="133" name="Google Shape;133;p15"/>
            <p:cNvGrpSpPr/>
            <p:nvPr/>
          </p:nvGrpSpPr>
          <p:grpSpPr>
            <a:xfrm>
              <a:off x="3880628" y="1317335"/>
              <a:ext cx="5934729" cy="329961"/>
              <a:chOff x="3953737" y="1301443"/>
              <a:chExt cx="5213219" cy="275749"/>
            </a:xfrm>
          </p:grpSpPr>
          <p:sp>
            <p:nvSpPr>
              <p:cNvPr id="134" name="Google Shape;134;p15"/>
              <p:cNvSpPr/>
              <p:nvPr/>
            </p:nvSpPr>
            <p:spPr>
              <a:xfrm>
                <a:off x="6027456" y="1318292"/>
                <a:ext cx="3139500" cy="258900"/>
              </a:xfrm>
              <a:custGeom>
                <a:rect b="b" l="l" r="r" t="t"/>
                <a:pathLst>
                  <a:path extrusionOk="0" h="120000" w="120000">
                    <a:moveTo>
                      <a:pt x="0" y="0"/>
                    </a:moveTo>
                    <a:lnTo>
                      <a:pt x="0" y="90604"/>
                    </a:lnTo>
                    <a:lnTo>
                      <a:pt x="86063" y="90604"/>
                    </a:lnTo>
                    <a:lnTo>
                      <a:pt x="86063" y="181207"/>
                    </a:lnTo>
                  </a:path>
                </a:pathLst>
              </a:custGeom>
              <a:solidFill>
                <a:srgbClr val="FBE4D4"/>
              </a:solidFill>
              <a:ln cap="flat" cmpd="sng" w="127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sp>
          <p:sp>
            <p:nvSpPr>
              <p:cNvPr id="135" name="Google Shape;135;p15"/>
              <p:cNvSpPr/>
              <p:nvPr/>
            </p:nvSpPr>
            <p:spPr>
              <a:xfrm>
                <a:off x="3953737" y="1301443"/>
                <a:ext cx="2339400" cy="258900"/>
              </a:xfrm>
              <a:custGeom>
                <a:rect b="b" l="l" r="r" t="t"/>
                <a:pathLst>
                  <a:path extrusionOk="0" h="120000" w="120000">
                    <a:moveTo>
                      <a:pt x="115496" y="0"/>
                    </a:moveTo>
                    <a:lnTo>
                      <a:pt x="115496" y="90604"/>
                    </a:lnTo>
                    <a:lnTo>
                      <a:pt x="0" y="90604"/>
                    </a:lnTo>
                    <a:lnTo>
                      <a:pt x="0" y="181207"/>
                    </a:lnTo>
                  </a:path>
                </a:pathLst>
              </a:custGeom>
              <a:solidFill>
                <a:srgbClr val="FBE4D4"/>
              </a:solidFill>
              <a:ln cap="flat" cmpd="sng" w="127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sp>
        </p:grpSp>
        <p:sp>
          <p:nvSpPr>
            <p:cNvPr id="136" name="Google Shape;136;p15"/>
            <p:cNvSpPr/>
            <p:nvPr/>
          </p:nvSpPr>
          <p:spPr>
            <a:xfrm>
              <a:off x="6161373" y="1271573"/>
              <a:ext cx="127500" cy="258900"/>
            </a:xfrm>
            <a:custGeom>
              <a:rect b="b" l="l" r="r" t="t"/>
              <a:pathLst>
                <a:path extrusionOk="0" h="120000" w="120000">
                  <a:moveTo>
                    <a:pt x="43031" y="0"/>
                  </a:moveTo>
                  <a:lnTo>
                    <a:pt x="43031" y="181207"/>
                  </a:lnTo>
                </a:path>
              </a:pathLst>
            </a:custGeom>
            <a:solidFill>
              <a:srgbClr val="FBE4D4"/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</p:grpSp>
      <p:sp>
        <p:nvSpPr>
          <p:cNvPr id="137" name="Google Shape;137;p15"/>
          <p:cNvSpPr/>
          <p:nvPr/>
        </p:nvSpPr>
        <p:spPr>
          <a:xfrm>
            <a:off x="4747610" y="675938"/>
            <a:ext cx="2595795" cy="616385"/>
          </a:xfrm>
          <a:custGeom>
            <a:rect b="b" l="l" r="r" t="t"/>
            <a:pathLst>
              <a:path extrusionOk="0" h="930392" w="1860785">
                <a:moveTo>
                  <a:pt x="0" y="465196"/>
                </a:moveTo>
                <a:cubicBezTo>
                  <a:pt x="0" y="208275"/>
                  <a:pt x="416551" y="0"/>
                  <a:pt x="930393" y="0"/>
                </a:cubicBezTo>
                <a:cubicBezTo>
                  <a:pt x="1444235" y="0"/>
                  <a:pt x="1860786" y="208275"/>
                  <a:pt x="1860786" y="465196"/>
                </a:cubicBezTo>
                <a:cubicBezTo>
                  <a:pt x="1860786" y="722117"/>
                  <a:pt x="1444235" y="930392"/>
                  <a:pt x="930393" y="930392"/>
                </a:cubicBezTo>
                <a:cubicBezTo>
                  <a:pt x="416551" y="930392"/>
                  <a:pt x="0" y="722117"/>
                  <a:pt x="0" y="465196"/>
                </a:cubicBezTo>
                <a:close/>
              </a:path>
            </a:pathLst>
          </a:custGeom>
          <a:solidFill>
            <a:srgbClr val="FBE4D4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50850" lIns="287100" spcFirstLastPara="1" rIns="287100" wrap="square" tIns="15085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ar-YE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مكوناته</a:t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1219104" y="1616880"/>
            <a:ext cx="3009820" cy="616385"/>
          </a:xfrm>
          <a:custGeom>
            <a:rect b="b" l="l" r="r" t="t"/>
            <a:pathLst>
              <a:path extrusionOk="0" h="930392" w="1860785">
                <a:moveTo>
                  <a:pt x="0" y="465196"/>
                </a:moveTo>
                <a:cubicBezTo>
                  <a:pt x="0" y="208275"/>
                  <a:pt x="416551" y="0"/>
                  <a:pt x="930393" y="0"/>
                </a:cubicBezTo>
                <a:cubicBezTo>
                  <a:pt x="1444235" y="0"/>
                  <a:pt x="1860786" y="208275"/>
                  <a:pt x="1860786" y="465196"/>
                </a:cubicBezTo>
                <a:cubicBezTo>
                  <a:pt x="1860786" y="722117"/>
                  <a:pt x="1444235" y="930392"/>
                  <a:pt x="930393" y="930392"/>
                </a:cubicBezTo>
                <a:cubicBezTo>
                  <a:pt x="416551" y="930392"/>
                  <a:pt x="0" y="722117"/>
                  <a:pt x="0" y="465196"/>
                </a:cubicBezTo>
                <a:close/>
              </a:path>
            </a:pathLst>
          </a:custGeom>
          <a:solidFill>
            <a:srgbClr val="FBE4D4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50850" lIns="287100" spcFirstLastPara="1" rIns="287100" wrap="square" tIns="15085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ar-YE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مخصوص بالمدح أو الذم</a:t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733850" y="1624259"/>
            <a:ext cx="2595795" cy="616385"/>
          </a:xfrm>
          <a:custGeom>
            <a:rect b="b" l="l" r="r" t="t"/>
            <a:pathLst>
              <a:path extrusionOk="0" h="930392" w="1860785">
                <a:moveTo>
                  <a:pt x="0" y="465196"/>
                </a:moveTo>
                <a:cubicBezTo>
                  <a:pt x="0" y="208275"/>
                  <a:pt x="416551" y="0"/>
                  <a:pt x="930393" y="0"/>
                </a:cubicBezTo>
                <a:cubicBezTo>
                  <a:pt x="1444235" y="0"/>
                  <a:pt x="1860786" y="208275"/>
                  <a:pt x="1860786" y="465196"/>
                </a:cubicBezTo>
                <a:cubicBezTo>
                  <a:pt x="1860786" y="722117"/>
                  <a:pt x="1444235" y="930392"/>
                  <a:pt x="930393" y="930392"/>
                </a:cubicBezTo>
                <a:cubicBezTo>
                  <a:pt x="416551" y="930392"/>
                  <a:pt x="0" y="722117"/>
                  <a:pt x="0" y="465196"/>
                </a:cubicBezTo>
                <a:close/>
              </a:path>
            </a:pathLst>
          </a:custGeom>
          <a:solidFill>
            <a:srgbClr val="FBE4D4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50850" lIns="287100" spcFirstLastPara="1" rIns="287100" wrap="square" tIns="15085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ar-YE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فاعل</a:t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8078928" y="1583057"/>
            <a:ext cx="2595795" cy="616385"/>
          </a:xfrm>
          <a:custGeom>
            <a:rect b="b" l="l" r="r" t="t"/>
            <a:pathLst>
              <a:path extrusionOk="0" h="930392" w="1860785">
                <a:moveTo>
                  <a:pt x="0" y="465196"/>
                </a:moveTo>
                <a:cubicBezTo>
                  <a:pt x="0" y="208275"/>
                  <a:pt x="416551" y="0"/>
                  <a:pt x="930393" y="0"/>
                </a:cubicBezTo>
                <a:cubicBezTo>
                  <a:pt x="1444235" y="0"/>
                  <a:pt x="1860786" y="208275"/>
                  <a:pt x="1860786" y="465196"/>
                </a:cubicBezTo>
                <a:cubicBezTo>
                  <a:pt x="1860786" y="722117"/>
                  <a:pt x="1444235" y="930392"/>
                  <a:pt x="930393" y="930392"/>
                </a:cubicBezTo>
                <a:cubicBezTo>
                  <a:pt x="416551" y="930392"/>
                  <a:pt x="0" y="722117"/>
                  <a:pt x="0" y="465196"/>
                </a:cubicBezTo>
                <a:close/>
              </a:path>
            </a:pathLst>
          </a:custGeom>
          <a:solidFill>
            <a:srgbClr val="FBE4D4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50850" lIns="287100" spcFirstLastPara="1" rIns="287100" wrap="square" tIns="15085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ar-YE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فعل</a:t>
            </a:r>
            <a:endParaRPr/>
          </a:p>
        </p:txBody>
      </p:sp>
      <p:grpSp>
        <p:nvGrpSpPr>
          <p:cNvPr id="141" name="Google Shape;141;p15"/>
          <p:cNvGrpSpPr/>
          <p:nvPr/>
        </p:nvGrpSpPr>
        <p:grpSpPr>
          <a:xfrm>
            <a:off x="10113289" y="2133701"/>
            <a:ext cx="912013" cy="1622572"/>
            <a:chOff x="10262638" y="2143647"/>
            <a:chExt cx="912561" cy="1622086"/>
          </a:xfrm>
        </p:grpSpPr>
        <p:sp>
          <p:nvSpPr>
            <p:cNvPr id="142" name="Google Shape;142;p15"/>
            <p:cNvSpPr/>
            <p:nvPr/>
          </p:nvSpPr>
          <p:spPr>
            <a:xfrm>
              <a:off x="10350199" y="2635933"/>
              <a:ext cx="825000" cy="1129800"/>
            </a:xfrm>
            <a:prstGeom prst="ellipse">
              <a:avLst/>
            </a:prstGeom>
            <a:solidFill>
              <a:srgbClr val="C00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نعم</a:t>
              </a:r>
              <a:endParaRPr/>
            </a:p>
          </p:txBody>
        </p:sp>
        <p:pic>
          <p:nvPicPr>
            <p:cNvPr id="143" name="Google Shape;143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62638" y="2143647"/>
              <a:ext cx="347681" cy="50584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4" name="Google Shape;144;p15"/>
          <p:cNvGrpSpPr/>
          <p:nvPr/>
        </p:nvGrpSpPr>
        <p:grpSpPr>
          <a:xfrm>
            <a:off x="9504492" y="2212848"/>
            <a:ext cx="824010" cy="1543247"/>
            <a:chOff x="9653570" y="2223257"/>
            <a:chExt cx="825000" cy="1542476"/>
          </a:xfrm>
        </p:grpSpPr>
        <p:sp>
          <p:nvSpPr>
            <p:cNvPr id="145" name="Google Shape;145;p15"/>
            <p:cNvSpPr/>
            <p:nvPr/>
          </p:nvSpPr>
          <p:spPr>
            <a:xfrm>
              <a:off x="9653570" y="2635933"/>
              <a:ext cx="825000" cy="1129800"/>
            </a:xfrm>
            <a:prstGeom prst="ellipse">
              <a:avLst/>
            </a:prstGeom>
            <a:solidFill>
              <a:srgbClr val="C00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بئس</a:t>
              </a:r>
              <a:endParaRPr/>
            </a:p>
          </p:txBody>
        </p:sp>
        <p:pic>
          <p:nvPicPr>
            <p:cNvPr id="146" name="Google Shape;146;p1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982454" y="2223257"/>
              <a:ext cx="134275" cy="46306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7" name="Google Shape;147;p15"/>
          <p:cNvGrpSpPr/>
          <p:nvPr/>
        </p:nvGrpSpPr>
        <p:grpSpPr>
          <a:xfrm>
            <a:off x="8807570" y="2176213"/>
            <a:ext cx="824010" cy="1579781"/>
            <a:chOff x="8956941" y="2185478"/>
            <a:chExt cx="825000" cy="1580255"/>
          </a:xfrm>
        </p:grpSpPr>
        <p:sp>
          <p:nvSpPr>
            <p:cNvPr id="148" name="Google Shape;148;p15"/>
            <p:cNvSpPr/>
            <p:nvPr/>
          </p:nvSpPr>
          <p:spPr>
            <a:xfrm>
              <a:off x="8956941" y="2635933"/>
              <a:ext cx="825000" cy="1129800"/>
            </a:xfrm>
            <a:prstGeom prst="ellipse">
              <a:avLst/>
            </a:prstGeom>
            <a:solidFill>
              <a:srgbClr val="C00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حبذا</a:t>
              </a:r>
              <a:endParaRPr/>
            </a:p>
          </p:txBody>
        </p:sp>
        <p:pic>
          <p:nvPicPr>
            <p:cNvPr id="149" name="Google Shape;149;p1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9379347" y="2185478"/>
              <a:ext cx="152585" cy="46342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0" name="Google Shape;150;p15"/>
          <p:cNvGrpSpPr/>
          <p:nvPr/>
        </p:nvGrpSpPr>
        <p:grpSpPr>
          <a:xfrm>
            <a:off x="8110441" y="2212848"/>
            <a:ext cx="825577" cy="1543247"/>
            <a:chOff x="8260312" y="2223257"/>
            <a:chExt cx="825000" cy="1542476"/>
          </a:xfrm>
        </p:grpSpPr>
        <p:sp>
          <p:nvSpPr>
            <p:cNvPr id="151" name="Google Shape;151;p15"/>
            <p:cNvSpPr/>
            <p:nvPr/>
          </p:nvSpPr>
          <p:spPr>
            <a:xfrm>
              <a:off x="8260312" y="2635933"/>
              <a:ext cx="825000" cy="1129800"/>
            </a:xfrm>
            <a:prstGeom prst="ellipse">
              <a:avLst/>
            </a:prstGeom>
            <a:solidFill>
              <a:srgbClr val="C00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لا حبذا</a:t>
              </a:r>
              <a:endParaRPr/>
            </a:p>
          </p:txBody>
        </p:sp>
        <p:pic>
          <p:nvPicPr>
            <p:cNvPr id="152" name="Google Shape;152;p1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8830073" y="2223257"/>
              <a:ext cx="243667" cy="42650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3" name="Google Shape;153;p15"/>
          <p:cNvGrpSpPr/>
          <p:nvPr/>
        </p:nvGrpSpPr>
        <p:grpSpPr>
          <a:xfrm>
            <a:off x="6546997" y="4395230"/>
            <a:ext cx="1172838" cy="1624609"/>
            <a:chOff x="6697578" y="4405605"/>
            <a:chExt cx="1172370" cy="1623635"/>
          </a:xfrm>
        </p:grpSpPr>
        <p:sp>
          <p:nvSpPr>
            <p:cNvPr id="154" name="Google Shape;154;p15"/>
            <p:cNvSpPr/>
            <p:nvPr/>
          </p:nvSpPr>
          <p:spPr>
            <a:xfrm>
              <a:off x="6801648" y="4897640"/>
              <a:ext cx="1068300" cy="1131600"/>
            </a:xfrm>
            <a:prstGeom prst="ellipse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i="0" lang="ar-YE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مقترن بال</a:t>
              </a:r>
              <a:endParaRPr/>
            </a:p>
          </p:txBody>
        </p:sp>
        <p:pic>
          <p:nvPicPr>
            <p:cNvPr id="155" name="Google Shape;155;p15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6697578" y="4405605"/>
              <a:ext cx="426543" cy="50566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6" name="Google Shape;156;p15"/>
          <p:cNvGrpSpPr/>
          <p:nvPr/>
        </p:nvGrpSpPr>
        <p:grpSpPr>
          <a:xfrm>
            <a:off x="5749732" y="4486477"/>
            <a:ext cx="1068300" cy="1533103"/>
            <a:chOff x="5899438" y="4495984"/>
            <a:chExt cx="1068300" cy="1533256"/>
          </a:xfrm>
        </p:grpSpPr>
        <p:sp>
          <p:nvSpPr>
            <p:cNvPr id="157" name="Google Shape;157;p15"/>
            <p:cNvSpPr/>
            <p:nvPr/>
          </p:nvSpPr>
          <p:spPr>
            <a:xfrm>
              <a:off x="5899438" y="4897640"/>
              <a:ext cx="1068300" cy="1131600"/>
            </a:xfrm>
            <a:prstGeom prst="ellipse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i="0" lang="ar-YE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مستتر ضميره نكره</a:t>
              </a:r>
              <a:endParaRPr/>
            </a:p>
          </p:txBody>
        </p:sp>
        <p:pic>
          <p:nvPicPr>
            <p:cNvPr id="158" name="Google Shape;158;p1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257693" y="4495984"/>
              <a:ext cx="231640" cy="45113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9" name="Google Shape;159;p15"/>
          <p:cNvGrpSpPr/>
          <p:nvPr/>
        </p:nvGrpSpPr>
        <p:grpSpPr>
          <a:xfrm>
            <a:off x="4848061" y="4395230"/>
            <a:ext cx="1068300" cy="1624609"/>
            <a:chOff x="4997227" y="4405605"/>
            <a:chExt cx="1068300" cy="1623635"/>
          </a:xfrm>
        </p:grpSpPr>
        <p:sp>
          <p:nvSpPr>
            <p:cNvPr id="160" name="Google Shape;160;p15"/>
            <p:cNvSpPr/>
            <p:nvPr/>
          </p:nvSpPr>
          <p:spPr>
            <a:xfrm>
              <a:off x="4997227" y="4897640"/>
              <a:ext cx="1068300" cy="1131600"/>
            </a:xfrm>
            <a:prstGeom prst="ellipse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i="0" lang="ar-YE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مضاف ال معرفة</a:t>
              </a:r>
              <a:endParaRPr/>
            </a:p>
          </p:txBody>
        </p:sp>
        <p:pic>
          <p:nvPicPr>
            <p:cNvPr id="161" name="Google Shape;161;p1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562231" y="4405605"/>
              <a:ext cx="256023" cy="50566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2" name="Google Shape;162;p15"/>
          <p:cNvGrpSpPr/>
          <p:nvPr/>
        </p:nvGrpSpPr>
        <p:grpSpPr>
          <a:xfrm>
            <a:off x="3732084" y="4358748"/>
            <a:ext cx="1510297" cy="1661222"/>
            <a:chOff x="3881478" y="4367852"/>
            <a:chExt cx="1510448" cy="1661388"/>
          </a:xfrm>
        </p:grpSpPr>
        <p:sp>
          <p:nvSpPr>
            <p:cNvPr id="163" name="Google Shape;163;p15"/>
            <p:cNvSpPr/>
            <p:nvPr/>
          </p:nvSpPr>
          <p:spPr>
            <a:xfrm>
              <a:off x="3881478" y="4897640"/>
              <a:ext cx="1281900" cy="1131600"/>
            </a:xfrm>
            <a:prstGeom prst="ellipse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1" i="0" lang="ar-YE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أسم موصول</a:t>
              </a:r>
              <a:endParaRPr/>
            </a:p>
          </p:txBody>
        </p:sp>
        <p:pic>
          <p:nvPicPr>
            <p:cNvPr id="164" name="Google Shape;164;p1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776189" y="4367852"/>
              <a:ext cx="615737" cy="54870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5" name="Google Shape;165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991725" y="3816350"/>
            <a:ext cx="1200150" cy="189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9064625" y="3743325"/>
            <a:ext cx="1103312" cy="199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8296275" y="3790950"/>
            <a:ext cx="957262" cy="1944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5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510462" y="3743325"/>
            <a:ext cx="968375" cy="19923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9" name="Google Shape;169;p15"/>
          <p:cNvGrpSpPr/>
          <p:nvPr/>
        </p:nvGrpSpPr>
        <p:grpSpPr>
          <a:xfrm>
            <a:off x="762003" y="2401886"/>
            <a:ext cx="3624175" cy="1748016"/>
            <a:chOff x="911704" y="2410899"/>
            <a:chExt cx="3624900" cy="1749066"/>
          </a:xfrm>
        </p:grpSpPr>
        <p:sp>
          <p:nvSpPr>
            <p:cNvPr id="170" name="Google Shape;170;p15"/>
            <p:cNvSpPr/>
            <p:nvPr/>
          </p:nvSpPr>
          <p:spPr>
            <a:xfrm>
              <a:off x="911704" y="3030165"/>
              <a:ext cx="3624900" cy="1129800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ما يقصد مدحه أو ذمه ويعرب مبتدأ مؤخر</a:t>
              </a:r>
              <a:endParaRPr/>
            </a:p>
          </p:txBody>
        </p:sp>
        <p:pic>
          <p:nvPicPr>
            <p:cNvPr id="171" name="Google Shape;171;p15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2740874" y="2410899"/>
              <a:ext cx="103653" cy="62218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2" name="Google Shape;172;p15"/>
          <p:cNvGrpSpPr/>
          <p:nvPr/>
        </p:nvGrpSpPr>
        <p:grpSpPr>
          <a:xfrm>
            <a:off x="1600188" y="4120879"/>
            <a:ext cx="1892321" cy="1517968"/>
            <a:chOff x="1749173" y="4130661"/>
            <a:chExt cx="1892700" cy="1517968"/>
          </a:xfrm>
        </p:grpSpPr>
        <p:sp>
          <p:nvSpPr>
            <p:cNvPr id="173" name="Google Shape;173;p15"/>
            <p:cNvSpPr/>
            <p:nvPr/>
          </p:nvSpPr>
          <p:spPr>
            <a:xfrm>
              <a:off x="1749173" y="4518829"/>
              <a:ext cx="1892700" cy="1129800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33CC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rgbClr val="0033CC"/>
                  </a:solidFill>
                  <a:latin typeface="Calibri"/>
                  <a:ea typeface="Calibri"/>
                  <a:cs typeface="Calibri"/>
                  <a:sym typeface="Calibri"/>
                </a:rPr>
                <a:t>حبذا الصدق</a:t>
              </a:r>
              <a:endParaRPr/>
            </a:p>
            <a:p>
              <a:pPr indent="0" lvl="0" marL="0" marR="0" rtl="1" algn="ctr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rgbClr val="0033CC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rgbClr val="0033CC"/>
                  </a:solidFill>
                  <a:latin typeface="Calibri"/>
                  <a:ea typeface="Calibri"/>
                  <a:cs typeface="Calibri"/>
                  <a:sym typeface="Calibri"/>
                </a:rPr>
                <a:t>لا حبذا الكذب</a:t>
              </a:r>
              <a:endParaRPr/>
            </a:p>
          </p:txBody>
        </p:sp>
        <p:pic>
          <p:nvPicPr>
            <p:cNvPr id="174" name="Google Shape;174;p15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2672896" y="4130661"/>
              <a:ext cx="103652" cy="43891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5" name="Google Shape;175;p15"/>
          <p:cNvGrpSpPr/>
          <p:nvPr/>
        </p:nvGrpSpPr>
        <p:grpSpPr>
          <a:xfrm>
            <a:off x="4916447" y="2182393"/>
            <a:ext cx="2241524" cy="1365679"/>
            <a:chOff x="5080564" y="2235513"/>
            <a:chExt cx="2241300" cy="1366089"/>
          </a:xfrm>
        </p:grpSpPr>
        <p:sp>
          <p:nvSpPr>
            <p:cNvPr id="176" name="Google Shape;176;p15"/>
            <p:cNvSpPr/>
            <p:nvPr/>
          </p:nvSpPr>
          <p:spPr>
            <a:xfrm>
              <a:off x="5080564" y="2656002"/>
              <a:ext cx="2241300" cy="945600"/>
            </a:xfrm>
            <a:prstGeom prst="ellipse">
              <a:avLst/>
            </a:prstGeom>
            <a:solidFill>
              <a:srgbClr val="F4B08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حبذا ولا حبذا (ذا)</a:t>
              </a:r>
              <a:endParaRPr/>
            </a:p>
          </p:txBody>
        </p:sp>
        <p:pic>
          <p:nvPicPr>
            <p:cNvPr id="177" name="Google Shape;177;p15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138042" y="2235513"/>
              <a:ext cx="109716" cy="35977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8" name="Google Shape;178;p15"/>
          <p:cNvGrpSpPr/>
          <p:nvPr/>
        </p:nvGrpSpPr>
        <p:grpSpPr>
          <a:xfrm>
            <a:off x="4884898" y="3548037"/>
            <a:ext cx="2224055" cy="929001"/>
            <a:chOff x="5033879" y="3442460"/>
            <a:chExt cx="2224500" cy="929745"/>
          </a:xfrm>
        </p:grpSpPr>
        <p:sp>
          <p:nvSpPr>
            <p:cNvPr id="179" name="Google Shape;179;p15"/>
            <p:cNvSpPr/>
            <p:nvPr/>
          </p:nvSpPr>
          <p:spPr>
            <a:xfrm>
              <a:off x="5033879" y="3717005"/>
              <a:ext cx="2224500" cy="655200"/>
            </a:xfrm>
            <a:prstGeom prst="ellipse">
              <a:avLst/>
            </a:prstGeom>
            <a:solidFill>
              <a:srgbClr val="F4B08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Pts val="2400"/>
                <a:buFont typeface="Calibri"/>
                <a:buNone/>
              </a:pPr>
              <a:r>
                <a:rPr b="1" i="0" lang="ar-YE" sz="2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نعم وبئس</a:t>
              </a:r>
              <a:endParaRPr/>
            </a:p>
          </p:txBody>
        </p:sp>
        <p:pic>
          <p:nvPicPr>
            <p:cNvPr id="180" name="Google Shape;180;p15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6141766" y="3442460"/>
              <a:ext cx="103656" cy="35996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1" name="Google Shape;181;p15"/>
          <p:cNvSpPr txBox="1"/>
          <p:nvPr/>
        </p:nvSpPr>
        <p:spPr>
          <a:xfrm>
            <a:off x="8044387" y="533400"/>
            <a:ext cx="3198900" cy="6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None/>
            </a:pPr>
            <a:r>
              <a:rPr b="1" i="0" lang="ar-YE" sz="3200" u="none" cap="none" strike="noStrik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أسلوب المدح و</a:t>
            </a:r>
            <a:r>
              <a:rPr b="1" i="0" lang="ar-YE" sz="3600" u="none" cap="none" strike="noStrik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الــذم </a:t>
            </a:r>
            <a:endParaRPr b="1" i="0" sz="3600" u="none" cap="none" strike="noStrike">
              <a:solidFill>
                <a:srgbClr val="C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82" name="Google Shape;182;p15"/>
          <p:cNvPicPr preferRelativeResize="0"/>
          <p:nvPr/>
        </p:nvPicPr>
        <p:blipFill rotWithShape="1">
          <a:blip r:embed="rId19">
            <a:alphaModFix/>
          </a:blip>
          <a:srcRect b="0" l="33011" r="25486" t="0"/>
          <a:stretch/>
        </p:blipFill>
        <p:spPr>
          <a:xfrm>
            <a:off x="-19050" y="0"/>
            <a:ext cx="114934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5"/>
          <p:cNvPicPr preferRelativeResize="0"/>
          <p:nvPr/>
        </p:nvPicPr>
        <p:blipFill rotWithShape="1">
          <a:blip r:embed="rId20">
            <a:alphaModFix/>
          </a:blip>
          <a:srcRect b="0" l="25490" r="33006" t="0"/>
          <a:stretch/>
        </p:blipFill>
        <p:spPr>
          <a:xfrm>
            <a:off x="11090275" y="0"/>
            <a:ext cx="114934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8" name="Google Shape;188;p16"/>
          <p:cNvGraphicFramePr/>
          <p:nvPr/>
        </p:nvGraphicFramePr>
        <p:xfrm>
          <a:off x="1824037" y="10080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{E0C58818-D7EE-4A82-85D5-CCF454175B57}</a:tableStyleId>
              </a:tblPr>
              <a:tblGrid>
                <a:gridCol w="1768475"/>
                <a:gridCol w="2528875"/>
                <a:gridCol w="1416050"/>
                <a:gridCol w="2409825"/>
                <a:gridCol w="420675"/>
              </a:tblGrid>
              <a:tr h="7127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t/>
                      </a:r>
                      <a:endParaRPr b="1" i="0" sz="2000" u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2000" u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م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 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/>
                    </a:p>
                  </a:txBody>
                  <a:tcPr marT="0" marB="0" marR="68600" marL="686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89" name="Google Shape;189;p16"/>
          <p:cNvSpPr txBox="1"/>
          <p:nvPr/>
        </p:nvSpPr>
        <p:spPr>
          <a:xfrm>
            <a:off x="7716837" y="1036637"/>
            <a:ext cx="23589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أسلوب المدح أو الذم</a:t>
            </a:r>
            <a:endParaRPr/>
          </a:p>
        </p:txBody>
      </p:sp>
      <p:sp>
        <p:nvSpPr>
          <p:cNvPr id="190" name="Google Shape;190;p16"/>
          <p:cNvSpPr txBox="1"/>
          <p:nvPr/>
        </p:nvSpPr>
        <p:spPr>
          <a:xfrm>
            <a:off x="6400800" y="1111250"/>
            <a:ext cx="99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الفاعل</a:t>
            </a:r>
            <a:endParaRPr/>
          </a:p>
        </p:txBody>
      </p:sp>
      <p:sp>
        <p:nvSpPr>
          <p:cNvPr id="191" name="Google Shape;191;p16"/>
          <p:cNvSpPr txBox="1"/>
          <p:nvPr/>
        </p:nvSpPr>
        <p:spPr>
          <a:xfrm>
            <a:off x="4383087" y="1136650"/>
            <a:ext cx="1447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</a:t>
            </a:r>
            <a:r>
              <a:rPr b="1" i="0" lang="ar-YE" sz="2000" u="non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نوعه</a:t>
            </a:r>
            <a:endParaRPr/>
          </a:p>
        </p:txBody>
      </p:sp>
      <p:sp>
        <p:nvSpPr>
          <p:cNvPr id="192" name="Google Shape;192;p16"/>
          <p:cNvSpPr txBox="1"/>
          <p:nvPr/>
        </p:nvSpPr>
        <p:spPr>
          <a:xfrm>
            <a:off x="1798637" y="939800"/>
            <a:ext cx="1676400" cy="7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المخصوص بالمدح أو الذم</a:t>
            </a:r>
            <a:endParaRPr/>
          </a:p>
        </p:txBody>
      </p:sp>
      <p:sp>
        <p:nvSpPr>
          <p:cNvPr id="193" name="Google Shape;193;p16"/>
          <p:cNvSpPr txBox="1"/>
          <p:nvPr/>
        </p:nvSpPr>
        <p:spPr>
          <a:xfrm>
            <a:off x="6400800" y="1765300"/>
            <a:ext cx="99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الطالب  </a:t>
            </a:r>
            <a:endParaRPr/>
          </a:p>
        </p:txBody>
      </p:sp>
      <p:sp>
        <p:nvSpPr>
          <p:cNvPr id="194" name="Google Shape;194;p16"/>
          <p:cNvSpPr txBox="1"/>
          <p:nvPr/>
        </p:nvSpPr>
        <p:spPr>
          <a:xfrm>
            <a:off x="6096000" y="2447925"/>
            <a:ext cx="129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عملُ الرجلِ</a:t>
            </a:r>
            <a:endParaRPr/>
          </a:p>
        </p:txBody>
      </p:sp>
      <p:sp>
        <p:nvSpPr>
          <p:cNvPr id="195" name="Google Shape;195;p16"/>
          <p:cNvSpPr txBox="1"/>
          <p:nvPr/>
        </p:nvSpPr>
        <p:spPr>
          <a:xfrm>
            <a:off x="6400800" y="3149600"/>
            <a:ext cx="99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ذا</a:t>
            </a: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</a:t>
            </a:r>
            <a:endParaRPr/>
          </a:p>
        </p:txBody>
      </p:sp>
      <p:sp>
        <p:nvSpPr>
          <p:cNvPr id="196" name="Google Shape;196;p16"/>
          <p:cNvSpPr txBox="1"/>
          <p:nvPr/>
        </p:nvSpPr>
        <p:spPr>
          <a:xfrm flipH="1">
            <a:off x="6400800" y="3916362"/>
            <a:ext cx="99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ذا      </a:t>
            </a:r>
            <a:endParaRPr/>
          </a:p>
        </p:txBody>
      </p:sp>
      <p:sp>
        <p:nvSpPr>
          <p:cNvPr id="197" name="Google Shape;197;p16"/>
          <p:cNvSpPr txBox="1"/>
          <p:nvPr/>
        </p:nvSpPr>
        <p:spPr>
          <a:xfrm>
            <a:off x="6553200" y="4586287"/>
            <a:ext cx="83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0033CC"/>
                </a:solidFill>
                <a:latin typeface="Tahoma"/>
                <a:ea typeface="Tahoma"/>
                <a:cs typeface="Tahoma"/>
                <a:sym typeface="Tahoma"/>
              </a:rPr>
              <a:t>من   </a:t>
            </a:r>
            <a:endParaRPr/>
          </a:p>
        </p:txBody>
      </p:sp>
      <p:sp>
        <p:nvSpPr>
          <p:cNvPr id="198" name="Google Shape;198;p16"/>
          <p:cNvSpPr txBox="1"/>
          <p:nvPr/>
        </p:nvSpPr>
        <p:spPr>
          <a:xfrm flipH="1">
            <a:off x="6096000" y="5157787"/>
            <a:ext cx="129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ضمير مستتر</a:t>
            </a:r>
            <a:endParaRPr/>
          </a:p>
        </p:txBody>
      </p:sp>
      <p:sp>
        <p:nvSpPr>
          <p:cNvPr id="199" name="Google Shape;199;p16"/>
          <p:cNvSpPr txBox="1"/>
          <p:nvPr/>
        </p:nvSpPr>
        <p:spPr>
          <a:xfrm>
            <a:off x="3706812" y="1806575"/>
            <a:ext cx="228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معرف بالألف واللام </a:t>
            </a:r>
            <a:endParaRPr/>
          </a:p>
        </p:txBody>
      </p:sp>
      <p:sp>
        <p:nvSpPr>
          <p:cNvPr id="200" name="Google Shape;200;p16"/>
          <p:cNvSpPr txBox="1"/>
          <p:nvPr/>
        </p:nvSpPr>
        <p:spPr>
          <a:xfrm>
            <a:off x="3554412" y="2514600"/>
            <a:ext cx="243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مضاف إلى معرف ب ( ال )</a:t>
            </a:r>
            <a:endParaRPr/>
          </a:p>
        </p:txBody>
      </p:sp>
      <p:sp>
        <p:nvSpPr>
          <p:cNvPr id="201" name="Google Shape;201;p16"/>
          <p:cNvSpPr txBox="1"/>
          <p:nvPr/>
        </p:nvSpPr>
        <p:spPr>
          <a:xfrm>
            <a:off x="3819525" y="3144837"/>
            <a:ext cx="2060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ar-YE" sz="20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اسم</a:t>
            </a:r>
            <a:r>
              <a:rPr b="1" i="0" lang="ar-YE" sz="2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ar-YE" sz="20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إشارة             </a:t>
            </a:r>
            <a:endParaRPr/>
          </a:p>
        </p:txBody>
      </p:sp>
      <p:sp>
        <p:nvSpPr>
          <p:cNvPr id="202" name="Google Shape;202;p16"/>
          <p:cNvSpPr txBox="1"/>
          <p:nvPr/>
        </p:nvSpPr>
        <p:spPr>
          <a:xfrm>
            <a:off x="3916362" y="3916362"/>
            <a:ext cx="1866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اسم إشارة            </a:t>
            </a:r>
            <a:endParaRPr/>
          </a:p>
        </p:txBody>
      </p:sp>
      <p:sp>
        <p:nvSpPr>
          <p:cNvPr id="203" name="Google Shape;203;p16"/>
          <p:cNvSpPr txBox="1"/>
          <p:nvPr/>
        </p:nvSpPr>
        <p:spPr>
          <a:xfrm>
            <a:off x="3706812" y="4633912"/>
            <a:ext cx="22860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33CC"/>
                </a:solidFill>
                <a:latin typeface="Calibri"/>
                <a:ea typeface="Calibri"/>
                <a:cs typeface="Calibri"/>
                <a:sym typeface="Calibri"/>
              </a:rPr>
              <a:t>اسم موصول</a:t>
            </a:r>
            <a:endParaRPr/>
          </a:p>
        </p:txBody>
      </p:sp>
      <p:sp>
        <p:nvSpPr>
          <p:cNvPr id="204" name="Google Shape;204;p16"/>
          <p:cNvSpPr txBox="1"/>
          <p:nvPr/>
        </p:nvSpPr>
        <p:spPr>
          <a:xfrm>
            <a:off x="4011612" y="5243512"/>
            <a:ext cx="167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ضمير مستتر</a:t>
            </a:r>
            <a:endParaRPr/>
          </a:p>
        </p:txBody>
      </p:sp>
      <p:sp>
        <p:nvSpPr>
          <p:cNvPr id="205" name="Google Shape;205;p16"/>
          <p:cNvSpPr txBox="1"/>
          <p:nvPr/>
        </p:nvSpPr>
        <p:spPr>
          <a:xfrm>
            <a:off x="1989137" y="1812925"/>
            <a:ext cx="129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محمدٌ  </a:t>
            </a: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206" name="Google Shape;206;p16"/>
          <p:cNvSpPr txBox="1"/>
          <p:nvPr/>
        </p:nvSpPr>
        <p:spPr>
          <a:xfrm>
            <a:off x="1989137" y="2474912"/>
            <a:ext cx="129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النفاقُ       </a:t>
            </a:r>
            <a:endParaRPr/>
          </a:p>
        </p:txBody>
      </p:sp>
      <p:sp>
        <p:nvSpPr>
          <p:cNvPr id="207" name="Google Shape;207;p16"/>
          <p:cNvSpPr txBox="1"/>
          <p:nvPr/>
        </p:nvSpPr>
        <p:spPr>
          <a:xfrm>
            <a:off x="2065337" y="3127375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الصدقُ</a:t>
            </a: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endParaRPr/>
          </a:p>
        </p:txBody>
      </p:sp>
      <p:sp>
        <p:nvSpPr>
          <p:cNvPr id="208" name="Google Shape;208;p16"/>
          <p:cNvSpPr txBox="1"/>
          <p:nvPr/>
        </p:nvSpPr>
        <p:spPr>
          <a:xfrm>
            <a:off x="2065337" y="3860800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الغيبةُ      </a:t>
            </a:r>
            <a:endParaRPr/>
          </a:p>
        </p:txBody>
      </p:sp>
      <p:sp>
        <p:nvSpPr>
          <p:cNvPr id="209" name="Google Shape;209;p16"/>
          <p:cNvSpPr txBox="1"/>
          <p:nvPr/>
        </p:nvSpPr>
        <p:spPr>
          <a:xfrm>
            <a:off x="2065337" y="4497387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ar-YE" sz="2000" u="none">
                <a:solidFill>
                  <a:srgbClr val="0033CC"/>
                </a:solidFill>
                <a:latin typeface="Tahoma"/>
                <a:ea typeface="Tahoma"/>
                <a:cs typeface="Tahoma"/>
                <a:sym typeface="Tahoma"/>
              </a:rPr>
              <a:t>الأبرارُ   </a:t>
            </a:r>
            <a:endParaRPr/>
          </a:p>
        </p:txBody>
      </p:sp>
      <p:sp>
        <p:nvSpPr>
          <p:cNvPr id="210" name="Google Shape;210;p16"/>
          <p:cNvSpPr txBox="1"/>
          <p:nvPr/>
        </p:nvSpPr>
        <p:spPr>
          <a:xfrm>
            <a:off x="2065337" y="5203825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الصبرُ     </a:t>
            </a:r>
            <a:endParaRPr/>
          </a:p>
        </p:txBody>
      </p:sp>
      <p:sp>
        <p:nvSpPr>
          <p:cNvPr id="211" name="Google Shape;211;p16"/>
          <p:cNvSpPr txBox="1"/>
          <p:nvPr/>
        </p:nvSpPr>
        <p:spPr>
          <a:xfrm>
            <a:off x="7677150" y="2517775"/>
            <a:ext cx="23589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بئسَ عملُ الرجلِ النفاقُ </a:t>
            </a:r>
            <a:endParaRPr/>
          </a:p>
        </p:txBody>
      </p:sp>
      <p:sp>
        <p:nvSpPr>
          <p:cNvPr id="212" name="Google Shape;212;p16"/>
          <p:cNvSpPr txBox="1"/>
          <p:nvPr/>
        </p:nvSpPr>
        <p:spPr>
          <a:xfrm>
            <a:off x="7831137" y="1804987"/>
            <a:ext cx="20574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نعمَ الطالبُ محمدٌ </a:t>
            </a:r>
            <a:endParaRPr/>
          </a:p>
        </p:txBody>
      </p:sp>
      <p:sp>
        <p:nvSpPr>
          <p:cNvPr id="213" name="Google Shape;213;p16"/>
          <p:cNvSpPr txBox="1"/>
          <p:nvPr/>
        </p:nvSpPr>
        <p:spPr>
          <a:xfrm>
            <a:off x="8210550" y="3182937"/>
            <a:ext cx="14049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حبَّذا الصدقُ  </a:t>
            </a:r>
            <a:endParaRPr/>
          </a:p>
        </p:txBody>
      </p:sp>
      <p:sp>
        <p:nvSpPr>
          <p:cNvPr id="214" name="Google Shape;214;p16"/>
          <p:cNvSpPr txBox="1"/>
          <p:nvPr/>
        </p:nvSpPr>
        <p:spPr>
          <a:xfrm>
            <a:off x="8116887" y="3827462"/>
            <a:ext cx="17526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لا حبَّذا الغيبةُ </a:t>
            </a:r>
            <a:endParaRPr/>
          </a:p>
        </p:txBody>
      </p:sp>
      <p:sp>
        <p:nvSpPr>
          <p:cNvPr id="215" name="Google Shape;215;p16"/>
          <p:cNvSpPr txBox="1"/>
          <p:nvPr/>
        </p:nvSpPr>
        <p:spPr>
          <a:xfrm>
            <a:off x="7772400" y="4470400"/>
            <a:ext cx="22812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نعمَ مَن تصاحبُ الأبرارُ </a:t>
            </a:r>
            <a:endParaRPr/>
          </a:p>
        </p:txBody>
      </p:sp>
      <p:sp>
        <p:nvSpPr>
          <p:cNvPr id="216" name="Google Shape;216;p16"/>
          <p:cNvSpPr txBox="1"/>
          <p:nvPr/>
        </p:nvSpPr>
        <p:spPr>
          <a:xfrm>
            <a:off x="7924800" y="5203825"/>
            <a:ext cx="19446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نعمَ خُلقًا الصبرُ </a:t>
            </a:r>
            <a:endParaRPr/>
          </a:p>
        </p:txBody>
      </p:sp>
      <p:pic>
        <p:nvPicPr>
          <p:cNvPr id="217" name="Google Shape;217;p16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7653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16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426700" y="15875"/>
            <a:ext cx="17653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7"/>
          <p:cNvSpPr txBox="1"/>
          <p:nvPr/>
        </p:nvSpPr>
        <p:spPr>
          <a:xfrm>
            <a:off x="3886200" y="1422400"/>
            <a:ext cx="6248400" cy="48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1/اسم علم 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نعم القائدُ خالدٌ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2/معرف بال 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بئس طالبُ العلم الكسولُ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3/مضاف إلى معرفة 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حبذا فاعلُ الخيرِ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4/معرفا بال منعوتا بالذي 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حبذا الرجل الذي يخدم وطنه بإخلاص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5/نكرة موصوفة بجملة اسمية أو فعلية: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نعم التاجرُ تاجرٌ صفته الأمانة</a:t>
            </a:r>
            <a:endParaRPr/>
          </a:p>
          <a:p>
            <a: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ar-YE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نعم التاجر تاجر يتصف بالأمانة</a:t>
            </a:r>
            <a:endParaRPr/>
          </a:p>
        </p:txBody>
      </p:sp>
      <p:sp>
        <p:nvSpPr>
          <p:cNvPr id="224" name="Google Shape;224;p17"/>
          <p:cNvSpPr txBox="1"/>
          <p:nvPr/>
        </p:nvSpPr>
        <p:spPr>
          <a:xfrm>
            <a:off x="3657600" y="603250"/>
            <a:ext cx="76185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i="0" lang="ar-YE" sz="36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يأتي المخصوص بالمدح أو الذم على عدة أشكال وهي: </a:t>
            </a:r>
            <a:endParaRPr/>
          </a:p>
        </p:txBody>
      </p:sp>
      <p:pic>
        <p:nvPicPr>
          <p:cNvPr id="225" name="Google Shape;225;p17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516255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" name="Google Shape;230;p18"/>
          <p:cNvGraphicFramePr/>
          <p:nvPr/>
        </p:nvGraphicFramePr>
        <p:xfrm>
          <a:off x="1600200" y="850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{E0C58818-D7EE-4A82-85D5-CCF454175B57}</a:tableStyleId>
              </a:tblPr>
              <a:tblGrid>
                <a:gridCol w="2413000"/>
                <a:gridCol w="1371600"/>
                <a:gridCol w="1219200"/>
                <a:gridCol w="3400425"/>
                <a:gridCol w="434975"/>
              </a:tblGrid>
              <a:tr h="9794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b="0" i="0" sz="11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t/>
                      </a:r>
                      <a:endParaRPr b="1" i="0" sz="2000" u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2000" u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م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ar-YE" sz="18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b="0" i="0" lang="ar-YE" sz="2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ar-YE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31" name="Google Shape;231;p18"/>
          <p:cNvSpPr txBox="1"/>
          <p:nvPr/>
        </p:nvSpPr>
        <p:spPr>
          <a:xfrm>
            <a:off x="7673975" y="1074737"/>
            <a:ext cx="190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2" name="Google Shape;232;p18"/>
          <p:cNvSpPr txBox="1"/>
          <p:nvPr/>
        </p:nvSpPr>
        <p:spPr>
          <a:xfrm>
            <a:off x="6894512" y="923925"/>
            <a:ext cx="2760600" cy="4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أسلوب المدح أو الذم</a:t>
            </a:r>
            <a:endParaRPr/>
          </a:p>
        </p:txBody>
      </p:sp>
      <p:sp>
        <p:nvSpPr>
          <p:cNvPr id="233" name="Google Shape;233;p18"/>
          <p:cNvSpPr txBox="1"/>
          <p:nvPr/>
        </p:nvSpPr>
        <p:spPr>
          <a:xfrm>
            <a:off x="5260975" y="1060450"/>
            <a:ext cx="12033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الفاعل</a:t>
            </a:r>
            <a:endParaRPr/>
          </a:p>
        </p:txBody>
      </p:sp>
      <p:sp>
        <p:nvSpPr>
          <p:cNvPr id="234" name="Google Shape;234;p18"/>
          <p:cNvSpPr txBox="1"/>
          <p:nvPr/>
        </p:nvSpPr>
        <p:spPr>
          <a:xfrm>
            <a:off x="3844925" y="839787"/>
            <a:ext cx="15432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0" lang="ar-YE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r>
              <a:rPr b="1" i="0" lang="ar-YE" sz="2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المخصوص</a:t>
            </a:r>
            <a:endParaRPr b="1" i="0" sz="2000" u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بالمدح أو الذم</a:t>
            </a:r>
            <a:endParaRPr/>
          </a:p>
        </p:txBody>
      </p:sp>
      <p:sp>
        <p:nvSpPr>
          <p:cNvPr id="235" name="Google Shape;235;p18"/>
          <p:cNvSpPr txBox="1"/>
          <p:nvPr/>
        </p:nvSpPr>
        <p:spPr>
          <a:xfrm>
            <a:off x="2008187" y="1092200"/>
            <a:ext cx="16764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نوع المخصوص</a:t>
            </a:r>
            <a:endParaRPr/>
          </a:p>
        </p:txBody>
      </p:sp>
      <p:sp>
        <p:nvSpPr>
          <p:cNvPr id="236" name="Google Shape;236;p18"/>
          <p:cNvSpPr txBox="1"/>
          <p:nvPr/>
        </p:nvSpPr>
        <p:spPr>
          <a:xfrm>
            <a:off x="5516562" y="1851025"/>
            <a:ext cx="9477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الطالب  </a:t>
            </a:r>
            <a:endParaRPr/>
          </a:p>
        </p:txBody>
      </p:sp>
      <p:sp>
        <p:nvSpPr>
          <p:cNvPr id="237" name="Google Shape;237;p18"/>
          <p:cNvSpPr txBox="1"/>
          <p:nvPr/>
        </p:nvSpPr>
        <p:spPr>
          <a:xfrm>
            <a:off x="5516562" y="2517775"/>
            <a:ext cx="852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الولدُ     </a:t>
            </a:r>
            <a:endParaRPr/>
          </a:p>
        </p:txBody>
      </p:sp>
      <p:sp>
        <p:nvSpPr>
          <p:cNvPr id="238" name="Google Shape;238;p18"/>
          <p:cNvSpPr txBox="1"/>
          <p:nvPr/>
        </p:nvSpPr>
        <p:spPr>
          <a:xfrm>
            <a:off x="5516562" y="3222625"/>
            <a:ext cx="7857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الولدُ</a:t>
            </a:r>
            <a:r>
              <a:rPr b="1" i="0" lang="ar-YE" sz="2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</a:t>
            </a:r>
            <a:endParaRPr/>
          </a:p>
        </p:txBody>
      </p:sp>
      <p:sp>
        <p:nvSpPr>
          <p:cNvPr id="239" name="Google Shape;239;p18"/>
          <p:cNvSpPr txBox="1"/>
          <p:nvPr/>
        </p:nvSpPr>
        <p:spPr>
          <a:xfrm flipH="1">
            <a:off x="5622850" y="3911600"/>
            <a:ext cx="5430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ذا      </a:t>
            </a:r>
            <a:endParaRPr/>
          </a:p>
        </p:txBody>
      </p:sp>
      <p:sp>
        <p:nvSpPr>
          <p:cNvPr id="240" name="Google Shape;240;p18"/>
          <p:cNvSpPr txBox="1"/>
          <p:nvPr/>
        </p:nvSpPr>
        <p:spPr>
          <a:xfrm>
            <a:off x="5472112" y="4629150"/>
            <a:ext cx="6699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400"/>
              <a:buFont typeface="Tahoma"/>
              <a:buNone/>
            </a:pPr>
            <a:r>
              <a:rPr b="1" i="0" lang="ar-YE" sz="2400" u="none">
                <a:solidFill>
                  <a:srgbClr val="0033CC"/>
                </a:solidFill>
                <a:latin typeface="Tahoma"/>
                <a:ea typeface="Tahoma"/>
                <a:cs typeface="Tahoma"/>
                <a:sym typeface="Tahoma"/>
              </a:rPr>
              <a:t>ذا  </a:t>
            </a:r>
            <a:endParaRPr/>
          </a:p>
        </p:txBody>
      </p:sp>
      <p:sp>
        <p:nvSpPr>
          <p:cNvPr id="241" name="Google Shape;241;p18"/>
          <p:cNvSpPr txBox="1"/>
          <p:nvPr/>
        </p:nvSpPr>
        <p:spPr>
          <a:xfrm>
            <a:off x="4173537" y="1819275"/>
            <a:ext cx="852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محمدٌ             </a:t>
            </a:r>
            <a:endParaRPr/>
          </a:p>
        </p:txBody>
      </p:sp>
      <p:sp>
        <p:nvSpPr>
          <p:cNvPr id="242" name="Google Shape;242;p18"/>
          <p:cNvSpPr txBox="1"/>
          <p:nvPr/>
        </p:nvSpPr>
        <p:spPr>
          <a:xfrm>
            <a:off x="4102100" y="2524125"/>
            <a:ext cx="8526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ولدٌ</a:t>
            </a:r>
            <a:endParaRPr/>
          </a:p>
        </p:txBody>
      </p:sp>
      <p:sp>
        <p:nvSpPr>
          <p:cNvPr id="243" name="Google Shape;243;p18"/>
          <p:cNvSpPr txBox="1"/>
          <p:nvPr/>
        </p:nvSpPr>
        <p:spPr>
          <a:xfrm>
            <a:off x="4275137" y="3198812"/>
            <a:ext cx="6858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ar-YE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ar-YE" sz="24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ولدٌ                  </a:t>
            </a:r>
            <a:endParaRPr/>
          </a:p>
        </p:txBody>
      </p:sp>
      <p:sp>
        <p:nvSpPr>
          <p:cNvPr id="244" name="Google Shape;244;p18"/>
          <p:cNvSpPr txBox="1"/>
          <p:nvPr/>
        </p:nvSpPr>
        <p:spPr>
          <a:xfrm>
            <a:off x="4119562" y="4032250"/>
            <a:ext cx="99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المجتمع             </a:t>
            </a:r>
            <a:endParaRPr/>
          </a:p>
        </p:txBody>
      </p:sp>
      <p:sp>
        <p:nvSpPr>
          <p:cNvPr id="245" name="Google Shape;245;p18"/>
          <p:cNvSpPr txBox="1"/>
          <p:nvPr/>
        </p:nvSpPr>
        <p:spPr>
          <a:xfrm>
            <a:off x="4198937" y="4562475"/>
            <a:ext cx="838200" cy="4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33CC"/>
                </a:solidFill>
                <a:latin typeface="Calibri"/>
                <a:ea typeface="Calibri"/>
                <a:cs typeface="Calibri"/>
                <a:sym typeface="Calibri"/>
              </a:rPr>
              <a:t>شاعرُ</a:t>
            </a:r>
            <a:endParaRPr/>
          </a:p>
        </p:txBody>
      </p:sp>
      <p:sp>
        <p:nvSpPr>
          <p:cNvPr id="246" name="Google Shape;246;p18"/>
          <p:cNvSpPr txBox="1"/>
          <p:nvPr/>
        </p:nvSpPr>
        <p:spPr>
          <a:xfrm>
            <a:off x="2143125" y="1949450"/>
            <a:ext cx="1295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اسم علم  </a:t>
            </a: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247" name="Google Shape;247;p18"/>
          <p:cNvSpPr txBox="1"/>
          <p:nvPr/>
        </p:nvSpPr>
        <p:spPr>
          <a:xfrm>
            <a:off x="1600200" y="2654300"/>
            <a:ext cx="2327400" cy="3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0" lang="ar-YE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نكرة موصوفة بجملة فعلية                 </a:t>
            </a:r>
            <a:endParaRPr/>
          </a:p>
        </p:txBody>
      </p:sp>
      <p:sp>
        <p:nvSpPr>
          <p:cNvPr id="248" name="Google Shape;248;p18"/>
          <p:cNvSpPr txBox="1"/>
          <p:nvPr/>
        </p:nvSpPr>
        <p:spPr>
          <a:xfrm>
            <a:off x="1600200" y="3295650"/>
            <a:ext cx="2435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نكرة موصوفة بجملة اسمية</a:t>
            </a: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endParaRPr/>
          </a:p>
        </p:txBody>
      </p:sp>
      <p:sp>
        <p:nvSpPr>
          <p:cNvPr id="249" name="Google Shape;249;p18"/>
          <p:cNvSpPr txBox="1"/>
          <p:nvPr/>
        </p:nvSpPr>
        <p:spPr>
          <a:xfrm>
            <a:off x="1479550" y="4019550"/>
            <a:ext cx="253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معرفًا ب (ال ) منعوتًا بالذي   </a:t>
            </a:r>
            <a:endParaRPr/>
          </a:p>
        </p:txBody>
      </p:sp>
      <p:sp>
        <p:nvSpPr>
          <p:cNvPr id="250" name="Google Shape;250;p18"/>
          <p:cNvSpPr txBox="1"/>
          <p:nvPr/>
        </p:nvSpPr>
        <p:spPr>
          <a:xfrm>
            <a:off x="2219325" y="4743450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ar-YE" sz="2000" u="none">
                <a:solidFill>
                  <a:srgbClr val="0033CC"/>
                </a:solidFill>
                <a:latin typeface="Tahoma"/>
                <a:ea typeface="Tahoma"/>
                <a:cs typeface="Tahoma"/>
                <a:sym typeface="Tahoma"/>
              </a:rPr>
              <a:t>مضافًا   </a:t>
            </a:r>
            <a:endParaRPr/>
          </a:p>
        </p:txBody>
      </p:sp>
      <p:sp>
        <p:nvSpPr>
          <p:cNvPr id="251" name="Google Shape;251;p18"/>
          <p:cNvSpPr txBox="1"/>
          <p:nvPr/>
        </p:nvSpPr>
        <p:spPr>
          <a:xfrm>
            <a:off x="2219325" y="5407025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معرف بال</a:t>
            </a:r>
            <a:endParaRPr/>
          </a:p>
        </p:txBody>
      </p:sp>
      <p:sp>
        <p:nvSpPr>
          <p:cNvPr id="252" name="Google Shape;252;p18"/>
          <p:cNvSpPr txBox="1"/>
          <p:nvPr/>
        </p:nvSpPr>
        <p:spPr>
          <a:xfrm>
            <a:off x="5319712" y="5254625"/>
            <a:ext cx="120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طالب العلم</a:t>
            </a:r>
            <a:endParaRPr/>
          </a:p>
        </p:txBody>
      </p:sp>
      <p:sp>
        <p:nvSpPr>
          <p:cNvPr id="253" name="Google Shape;253;p18"/>
          <p:cNvSpPr txBox="1"/>
          <p:nvPr/>
        </p:nvSpPr>
        <p:spPr>
          <a:xfrm>
            <a:off x="4102100" y="5330825"/>
            <a:ext cx="92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المثابر</a:t>
            </a:r>
            <a:endParaRPr/>
          </a:p>
        </p:txBody>
      </p:sp>
      <p:sp>
        <p:nvSpPr>
          <p:cNvPr id="254" name="Google Shape;254;p18"/>
          <p:cNvSpPr txBox="1"/>
          <p:nvPr/>
        </p:nvSpPr>
        <p:spPr>
          <a:xfrm>
            <a:off x="6221412" y="3913187"/>
            <a:ext cx="37449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حبّذا المجتمعُ الذي يخلو من الخرافاتِ </a:t>
            </a:r>
            <a:endParaRPr/>
          </a:p>
        </p:txBody>
      </p:sp>
      <p:sp>
        <p:nvSpPr>
          <p:cNvPr id="255" name="Google Shape;255;p18"/>
          <p:cNvSpPr txBox="1"/>
          <p:nvPr/>
        </p:nvSpPr>
        <p:spPr>
          <a:xfrm>
            <a:off x="6648450" y="4589462"/>
            <a:ext cx="3203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لا حبّذا شاعرُ التكلفِ والصنعة </a:t>
            </a:r>
            <a:endParaRPr/>
          </a:p>
        </p:txBody>
      </p:sp>
      <p:sp>
        <p:nvSpPr>
          <p:cNvPr id="256" name="Google Shape;256;p18"/>
          <p:cNvSpPr txBox="1"/>
          <p:nvPr/>
        </p:nvSpPr>
        <p:spPr>
          <a:xfrm>
            <a:off x="7412037" y="5229225"/>
            <a:ext cx="24288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نعم طالب العلم المثابر</a:t>
            </a:r>
            <a:endParaRPr/>
          </a:p>
        </p:txBody>
      </p:sp>
      <p:sp>
        <p:nvSpPr>
          <p:cNvPr id="257" name="Google Shape;257;p18"/>
          <p:cNvSpPr txBox="1"/>
          <p:nvPr/>
        </p:nvSpPr>
        <p:spPr>
          <a:xfrm>
            <a:off x="6688137" y="3228975"/>
            <a:ext cx="31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ar-YE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بئسَ الولدُ ولدٌ صفتهُ العقوقُ  </a:t>
            </a:r>
            <a:endParaRPr/>
          </a:p>
        </p:txBody>
      </p:sp>
      <p:sp>
        <p:nvSpPr>
          <p:cNvPr id="258" name="Google Shape;258;p18"/>
          <p:cNvSpPr txBox="1"/>
          <p:nvPr/>
        </p:nvSpPr>
        <p:spPr>
          <a:xfrm>
            <a:off x="7051675" y="2524125"/>
            <a:ext cx="27606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بئسَ الولدُ ولدٌ يَعقُّ والديه </a:t>
            </a:r>
            <a:endParaRPr/>
          </a:p>
        </p:txBody>
      </p:sp>
      <p:sp>
        <p:nvSpPr>
          <p:cNvPr id="259" name="Google Shape;259;p18"/>
          <p:cNvSpPr txBox="1"/>
          <p:nvPr/>
        </p:nvSpPr>
        <p:spPr>
          <a:xfrm>
            <a:off x="7732712" y="1828800"/>
            <a:ext cx="2057400" cy="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نعمَ الطالبُ محمدٌ </a:t>
            </a:r>
            <a:endParaRPr/>
          </a:p>
        </p:txBody>
      </p:sp>
      <p:pic>
        <p:nvPicPr>
          <p:cNvPr id="260" name="Google Shape;260;p18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9525" y="0"/>
            <a:ext cx="147161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18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712450" y="0"/>
            <a:ext cx="152717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9"/>
          <p:cNvSpPr txBox="1"/>
          <p:nvPr/>
        </p:nvSpPr>
        <p:spPr>
          <a:xfrm>
            <a:off x="2209800" y="1524000"/>
            <a:ext cx="8305800" cy="44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يُعرب المخصوص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بالمدح أو الذم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مع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حبذا أو لا حبذا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دائما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مبتدأ مؤخر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، ولا يصح تقديمه على حبذا ولا حبذا.</a:t>
            </a:r>
            <a:endParaRPr/>
          </a:p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يُعرب اسم الإشارة (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ذا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) المتصل بالكلمتين (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حبذا , لا حبذا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اسم إشارة مبني في محل رفع فاعل. </a:t>
            </a:r>
            <a:endParaRPr/>
          </a:p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يجوز أن يقع قبل المخصوص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 بالمدح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أو بعده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تمييزًا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b="1" i="0" sz="2800" u="none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تُعرب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نعم أو بئس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فعل ماضٍ جامد مبني على الفتح لإنشاء المدح أو الذم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، أما المخصوص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 بالمدح أو الذم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فيُعرب مبتدأ مؤخر </a:t>
            </a:r>
            <a:endParaRPr/>
          </a:p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والجملة الفعلية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قبله المكونة من الفعل الجامد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( نعم – بئس ) </a:t>
            </a:r>
            <a:r>
              <a:rPr b="1" i="0" lang="ar-YE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والفاعل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عبارة عن </a:t>
            </a:r>
            <a:r>
              <a:rPr b="1" i="0" lang="ar-YE" sz="2800" u="none">
                <a:solidFill>
                  <a:srgbClr val="7030A0"/>
                </a:solidFill>
                <a:latin typeface="Tahoma"/>
                <a:ea typeface="Tahoma"/>
                <a:cs typeface="Tahoma"/>
                <a:sym typeface="Tahoma"/>
              </a:rPr>
              <a:t>جملة فعلية في محل رفع خبر مقدم.</a:t>
            </a:r>
            <a:endParaRPr/>
          </a:p>
          <a:p>
            <a:pPr indent="-4572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⮚"/>
            </a:pPr>
            <a:r>
              <a:rPr b="1" i="0" lang="ar-YE" sz="2800" u="none">
                <a:solidFill>
                  <a:srgbClr val="7030A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أما اذا جاء بعد </a:t>
            </a:r>
            <a:r>
              <a:rPr b="1" i="0" lang="ar-YE" sz="2800" u="none">
                <a:solidFill>
                  <a:srgbClr val="C00000"/>
                </a:solidFill>
                <a:latin typeface="Tahoma"/>
                <a:ea typeface="Tahoma"/>
                <a:cs typeface="Tahoma"/>
                <a:sym typeface="Tahoma"/>
              </a:rPr>
              <a:t>نعم أو بئس </a:t>
            </a:r>
            <a:r>
              <a:rPr b="1" i="0" lang="ar-YE" sz="2800" u="none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نكرة منصوبة فإنها تُعرب تمييزًا.</a:t>
            </a:r>
            <a:endParaRPr/>
          </a:p>
        </p:txBody>
      </p:sp>
      <p:pic>
        <p:nvPicPr>
          <p:cNvPr id="267" name="Google Shape;267;p19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7653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19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426700" y="15875"/>
            <a:ext cx="17653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19"/>
          <p:cNvSpPr txBox="1"/>
          <p:nvPr/>
        </p:nvSpPr>
        <p:spPr>
          <a:xfrm>
            <a:off x="4916487" y="304800"/>
            <a:ext cx="28923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Twentieth Century"/>
              <a:buNone/>
            </a:pPr>
            <a:r>
              <a:rPr b="1" i="0" lang="ar-YE" sz="6600" u="none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الإعــراب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" name="Google Shape;274;p20"/>
          <p:cNvGrpSpPr/>
          <p:nvPr/>
        </p:nvGrpSpPr>
        <p:grpSpPr>
          <a:xfrm>
            <a:off x="3471862" y="677862"/>
            <a:ext cx="5335587" cy="2857500"/>
            <a:chOff x="2187" y="427"/>
            <a:chExt cx="3361" cy="1800"/>
          </a:xfrm>
        </p:grpSpPr>
        <p:sp>
          <p:nvSpPr>
            <p:cNvPr id="275" name="Google Shape;275;p20"/>
            <p:cNvSpPr txBox="1"/>
            <p:nvPr/>
          </p:nvSpPr>
          <p:spPr>
            <a:xfrm>
              <a:off x="2187" y="427"/>
              <a:ext cx="33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6" name="Google Shape;276;p20"/>
            <p:cNvSpPr txBox="1"/>
            <p:nvPr/>
          </p:nvSpPr>
          <p:spPr>
            <a:xfrm>
              <a:off x="4584" y="684"/>
              <a:ext cx="9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7" name="Google Shape;277;p20"/>
            <p:cNvSpPr txBox="1"/>
            <p:nvPr/>
          </p:nvSpPr>
          <p:spPr>
            <a:xfrm>
              <a:off x="2187" y="684"/>
              <a:ext cx="24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8" name="Google Shape;278;p20"/>
            <p:cNvSpPr txBox="1"/>
            <p:nvPr/>
          </p:nvSpPr>
          <p:spPr>
            <a:xfrm>
              <a:off x="4584" y="1081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9" name="Google Shape;279;p20"/>
            <p:cNvSpPr txBox="1"/>
            <p:nvPr/>
          </p:nvSpPr>
          <p:spPr>
            <a:xfrm>
              <a:off x="2187" y="1081"/>
              <a:ext cx="24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0" name="Google Shape;280;p20"/>
            <p:cNvSpPr txBox="1"/>
            <p:nvPr/>
          </p:nvSpPr>
          <p:spPr>
            <a:xfrm>
              <a:off x="4584" y="1440"/>
              <a:ext cx="9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1" name="Google Shape;281;p20"/>
            <p:cNvSpPr txBox="1"/>
            <p:nvPr/>
          </p:nvSpPr>
          <p:spPr>
            <a:xfrm>
              <a:off x="2187" y="1440"/>
              <a:ext cx="24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2" name="Google Shape;282;p20"/>
            <p:cNvSpPr txBox="1"/>
            <p:nvPr/>
          </p:nvSpPr>
          <p:spPr>
            <a:xfrm>
              <a:off x="4584" y="1800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3" name="Google Shape;283;p20"/>
            <p:cNvSpPr txBox="1"/>
            <p:nvPr/>
          </p:nvSpPr>
          <p:spPr>
            <a:xfrm>
              <a:off x="2187" y="1800"/>
              <a:ext cx="24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284" name="Google Shape;284;p20"/>
            <p:cNvCxnSpPr/>
            <p:nvPr/>
          </p:nvCxnSpPr>
          <p:spPr>
            <a:xfrm>
              <a:off x="4584" y="684"/>
              <a:ext cx="0" cy="15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5" name="Google Shape;285;p20"/>
            <p:cNvCxnSpPr/>
            <p:nvPr/>
          </p:nvCxnSpPr>
          <p:spPr>
            <a:xfrm>
              <a:off x="2187" y="684"/>
              <a:ext cx="3300" cy="0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6" name="Google Shape;286;p20"/>
            <p:cNvCxnSpPr/>
            <p:nvPr/>
          </p:nvCxnSpPr>
          <p:spPr>
            <a:xfrm>
              <a:off x="2187" y="1081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7" name="Google Shape;287;p20"/>
            <p:cNvCxnSpPr/>
            <p:nvPr/>
          </p:nvCxnSpPr>
          <p:spPr>
            <a:xfrm>
              <a:off x="2187" y="1440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8" name="Google Shape;288;p20"/>
            <p:cNvCxnSpPr/>
            <p:nvPr/>
          </p:nvCxnSpPr>
          <p:spPr>
            <a:xfrm>
              <a:off x="2187" y="1800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9" name="Google Shape;289;p20"/>
            <p:cNvCxnSpPr/>
            <p:nvPr/>
          </p:nvCxnSpPr>
          <p:spPr>
            <a:xfrm>
              <a:off x="5548" y="427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90" name="Google Shape;290;p20"/>
            <p:cNvCxnSpPr/>
            <p:nvPr/>
          </p:nvCxnSpPr>
          <p:spPr>
            <a:xfrm>
              <a:off x="2187" y="427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91" name="Google Shape;291;p20"/>
            <p:cNvCxnSpPr/>
            <p:nvPr/>
          </p:nvCxnSpPr>
          <p:spPr>
            <a:xfrm>
              <a:off x="2187" y="427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92" name="Google Shape;292;p20"/>
            <p:cNvCxnSpPr/>
            <p:nvPr/>
          </p:nvCxnSpPr>
          <p:spPr>
            <a:xfrm>
              <a:off x="2187" y="2159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93" name="Google Shape;293;p20"/>
          <p:cNvSpPr txBox="1"/>
          <p:nvPr/>
        </p:nvSpPr>
        <p:spPr>
          <a:xfrm>
            <a:off x="3573462" y="1698625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فاعل مرفوع بالضمة الظاهرة على آخره</a:t>
            </a:r>
            <a:endParaRPr/>
          </a:p>
        </p:txBody>
      </p:sp>
      <p:sp>
        <p:nvSpPr>
          <p:cNvPr id="294" name="Google Shape;294;p20"/>
          <p:cNvSpPr txBox="1"/>
          <p:nvPr/>
        </p:nvSpPr>
        <p:spPr>
          <a:xfrm>
            <a:off x="5394325" y="1235075"/>
            <a:ext cx="184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ماضٍ للمدح</a:t>
            </a:r>
            <a:endParaRPr/>
          </a:p>
        </p:txBody>
      </p:sp>
      <p:sp>
        <p:nvSpPr>
          <p:cNvPr id="295" name="Google Shape;295;p20"/>
          <p:cNvSpPr txBox="1"/>
          <p:nvPr/>
        </p:nvSpPr>
        <p:spPr>
          <a:xfrm>
            <a:off x="5724525" y="533400"/>
            <a:ext cx="18462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نِعمَ العبدُ أيوبُ</a:t>
            </a:r>
            <a:endParaRPr/>
          </a:p>
        </p:txBody>
      </p:sp>
      <p:sp>
        <p:nvSpPr>
          <p:cNvPr id="296" name="Google Shape;296;p20"/>
          <p:cNvSpPr txBox="1"/>
          <p:nvPr/>
        </p:nvSpPr>
        <p:spPr>
          <a:xfrm>
            <a:off x="7623175" y="1778000"/>
            <a:ext cx="696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العبدُ</a:t>
            </a:r>
            <a:endParaRPr/>
          </a:p>
        </p:txBody>
      </p:sp>
      <p:sp>
        <p:nvSpPr>
          <p:cNvPr id="297" name="Google Shape;297;p20"/>
          <p:cNvSpPr txBox="1"/>
          <p:nvPr/>
        </p:nvSpPr>
        <p:spPr>
          <a:xfrm>
            <a:off x="7623175" y="1204912"/>
            <a:ext cx="696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نِعمَ</a:t>
            </a:r>
            <a:endParaRPr/>
          </a:p>
        </p:txBody>
      </p:sp>
      <p:sp>
        <p:nvSpPr>
          <p:cNvPr id="298" name="Google Shape;298;p20"/>
          <p:cNvSpPr txBox="1"/>
          <p:nvPr/>
        </p:nvSpPr>
        <p:spPr>
          <a:xfrm>
            <a:off x="3595687" y="2301875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جملة فعلية في محل رفع خبر مقدم  مبتدأ</a:t>
            </a:r>
            <a:b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99" name="Google Shape;299;p20"/>
          <p:cNvSpPr txBox="1"/>
          <p:nvPr/>
        </p:nvSpPr>
        <p:spPr>
          <a:xfrm>
            <a:off x="7454900" y="2887662"/>
            <a:ext cx="1049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أيوبُ</a:t>
            </a:r>
            <a:endParaRPr/>
          </a:p>
        </p:txBody>
      </p:sp>
      <p:sp>
        <p:nvSpPr>
          <p:cNvPr id="300" name="Google Shape;300;p20"/>
          <p:cNvSpPr txBox="1"/>
          <p:nvPr/>
        </p:nvSpPr>
        <p:spPr>
          <a:xfrm>
            <a:off x="7454900" y="2430462"/>
            <a:ext cx="1049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نِعمَ العبدُ</a:t>
            </a:r>
            <a:endParaRPr/>
          </a:p>
        </p:txBody>
      </p:sp>
      <p:sp>
        <p:nvSpPr>
          <p:cNvPr id="301" name="Google Shape;301;p20"/>
          <p:cNvSpPr txBox="1"/>
          <p:nvPr/>
        </p:nvSpPr>
        <p:spPr>
          <a:xfrm>
            <a:off x="8642350" y="-114300"/>
            <a:ext cx="3192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 </a:t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9012237" y="946150"/>
            <a:ext cx="848291" cy="833504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rgbClr val="C00000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303" name="Google Shape;303;p20"/>
          <p:cNvGrpSpPr/>
          <p:nvPr/>
        </p:nvGrpSpPr>
        <p:grpSpPr>
          <a:xfrm>
            <a:off x="3471862" y="3582987"/>
            <a:ext cx="5335587" cy="2857499"/>
            <a:chOff x="2187" y="2257"/>
            <a:chExt cx="3361" cy="1800"/>
          </a:xfrm>
        </p:grpSpPr>
        <p:sp>
          <p:nvSpPr>
            <p:cNvPr id="304" name="Google Shape;304;p20"/>
            <p:cNvSpPr txBox="1"/>
            <p:nvPr/>
          </p:nvSpPr>
          <p:spPr>
            <a:xfrm>
              <a:off x="2187" y="2257"/>
              <a:ext cx="33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05" name="Google Shape;305;p20"/>
            <p:cNvSpPr txBox="1"/>
            <p:nvPr/>
          </p:nvSpPr>
          <p:spPr>
            <a:xfrm>
              <a:off x="4584" y="2514"/>
              <a:ext cx="9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06" name="Google Shape;306;p20"/>
            <p:cNvSpPr txBox="1"/>
            <p:nvPr/>
          </p:nvSpPr>
          <p:spPr>
            <a:xfrm>
              <a:off x="2187" y="2514"/>
              <a:ext cx="24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07" name="Google Shape;307;p20"/>
            <p:cNvSpPr txBox="1"/>
            <p:nvPr/>
          </p:nvSpPr>
          <p:spPr>
            <a:xfrm>
              <a:off x="4584" y="2910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08" name="Google Shape;308;p20"/>
            <p:cNvSpPr txBox="1"/>
            <p:nvPr/>
          </p:nvSpPr>
          <p:spPr>
            <a:xfrm>
              <a:off x="2187" y="2910"/>
              <a:ext cx="24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09" name="Google Shape;309;p20"/>
            <p:cNvSpPr txBox="1"/>
            <p:nvPr/>
          </p:nvSpPr>
          <p:spPr>
            <a:xfrm>
              <a:off x="4584" y="3269"/>
              <a:ext cx="9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10" name="Google Shape;310;p20"/>
            <p:cNvSpPr txBox="1"/>
            <p:nvPr/>
          </p:nvSpPr>
          <p:spPr>
            <a:xfrm>
              <a:off x="2187" y="3269"/>
              <a:ext cx="24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11" name="Google Shape;311;p20"/>
            <p:cNvSpPr txBox="1"/>
            <p:nvPr/>
          </p:nvSpPr>
          <p:spPr>
            <a:xfrm>
              <a:off x="4584" y="3629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12" name="Google Shape;312;p20"/>
            <p:cNvSpPr txBox="1"/>
            <p:nvPr/>
          </p:nvSpPr>
          <p:spPr>
            <a:xfrm>
              <a:off x="2187" y="3629"/>
              <a:ext cx="24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313" name="Google Shape;313;p20"/>
            <p:cNvCxnSpPr/>
            <p:nvPr/>
          </p:nvCxnSpPr>
          <p:spPr>
            <a:xfrm>
              <a:off x="4584" y="2514"/>
              <a:ext cx="0" cy="15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4" name="Google Shape;314;p20"/>
            <p:cNvCxnSpPr/>
            <p:nvPr/>
          </p:nvCxnSpPr>
          <p:spPr>
            <a:xfrm>
              <a:off x="2187" y="2514"/>
              <a:ext cx="3300" cy="0"/>
            </a:xfrm>
            <a:prstGeom prst="straightConnector1">
              <a:avLst/>
            </a:prstGeom>
            <a:noFill/>
            <a:ln cap="flat" cmpd="sng" w="254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5" name="Google Shape;315;p20"/>
            <p:cNvCxnSpPr/>
            <p:nvPr/>
          </p:nvCxnSpPr>
          <p:spPr>
            <a:xfrm>
              <a:off x="2187" y="2910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6" name="Google Shape;316;p20"/>
            <p:cNvCxnSpPr/>
            <p:nvPr/>
          </p:nvCxnSpPr>
          <p:spPr>
            <a:xfrm>
              <a:off x="2187" y="3269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7" name="Google Shape;317;p20"/>
            <p:cNvCxnSpPr/>
            <p:nvPr/>
          </p:nvCxnSpPr>
          <p:spPr>
            <a:xfrm>
              <a:off x="2187" y="3629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8" name="Google Shape;318;p20"/>
            <p:cNvCxnSpPr/>
            <p:nvPr/>
          </p:nvCxnSpPr>
          <p:spPr>
            <a:xfrm>
              <a:off x="5548" y="2257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19" name="Google Shape;319;p20"/>
            <p:cNvCxnSpPr/>
            <p:nvPr/>
          </p:nvCxnSpPr>
          <p:spPr>
            <a:xfrm>
              <a:off x="2187" y="2257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0" name="Google Shape;320;p20"/>
            <p:cNvCxnSpPr/>
            <p:nvPr/>
          </p:nvCxnSpPr>
          <p:spPr>
            <a:xfrm>
              <a:off x="2187" y="2257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1" name="Google Shape;321;p20"/>
            <p:cNvCxnSpPr/>
            <p:nvPr/>
          </p:nvCxnSpPr>
          <p:spPr>
            <a:xfrm>
              <a:off x="2187" y="3988"/>
              <a:ext cx="33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322" name="Google Shape;322;p20"/>
          <p:cNvSpPr txBox="1"/>
          <p:nvPr/>
        </p:nvSpPr>
        <p:spPr>
          <a:xfrm>
            <a:off x="3517900" y="4603750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فاعل مرفوع بالضمة الظاهرة على آخره</a:t>
            </a:r>
            <a:endParaRPr/>
          </a:p>
        </p:txBody>
      </p:sp>
      <p:sp>
        <p:nvSpPr>
          <p:cNvPr id="323" name="Google Shape;323;p20"/>
          <p:cNvSpPr txBox="1"/>
          <p:nvPr/>
        </p:nvSpPr>
        <p:spPr>
          <a:xfrm>
            <a:off x="5340350" y="4140200"/>
            <a:ext cx="184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ماضٍ للذم</a:t>
            </a:r>
            <a:endParaRPr/>
          </a:p>
        </p:txBody>
      </p:sp>
      <p:sp>
        <p:nvSpPr>
          <p:cNvPr id="324" name="Google Shape;324;p20"/>
          <p:cNvSpPr txBox="1"/>
          <p:nvPr/>
        </p:nvSpPr>
        <p:spPr>
          <a:xfrm>
            <a:off x="5465762" y="3425825"/>
            <a:ext cx="23892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بِئسَ المواطنُ الخائنُ</a:t>
            </a:r>
            <a:endParaRPr/>
          </a:p>
        </p:txBody>
      </p:sp>
      <p:sp>
        <p:nvSpPr>
          <p:cNvPr id="325" name="Google Shape;325;p20"/>
          <p:cNvSpPr txBox="1"/>
          <p:nvPr/>
        </p:nvSpPr>
        <p:spPr>
          <a:xfrm>
            <a:off x="7516812" y="4711700"/>
            <a:ext cx="10572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المواطنُ</a:t>
            </a:r>
            <a:endParaRPr/>
          </a:p>
        </p:txBody>
      </p:sp>
      <p:sp>
        <p:nvSpPr>
          <p:cNvPr id="326" name="Google Shape;326;p20"/>
          <p:cNvSpPr txBox="1"/>
          <p:nvPr/>
        </p:nvSpPr>
        <p:spPr>
          <a:xfrm>
            <a:off x="7569200" y="4110037"/>
            <a:ext cx="695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بِئسَ</a:t>
            </a:r>
            <a:endParaRPr/>
          </a:p>
        </p:txBody>
      </p:sp>
      <p:sp>
        <p:nvSpPr>
          <p:cNvPr id="327" name="Google Shape;327;p20"/>
          <p:cNvSpPr txBox="1"/>
          <p:nvPr/>
        </p:nvSpPr>
        <p:spPr>
          <a:xfrm>
            <a:off x="3540125" y="5207000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جملة فعلية في محل رفع خبر مقدم</a:t>
            </a:r>
            <a:b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328" name="Google Shape;328;p20"/>
          <p:cNvSpPr txBox="1"/>
          <p:nvPr/>
        </p:nvSpPr>
        <p:spPr>
          <a:xfrm>
            <a:off x="7470775" y="5813425"/>
            <a:ext cx="1049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الخائنُ</a:t>
            </a:r>
            <a:endParaRPr/>
          </a:p>
        </p:txBody>
      </p:sp>
      <p:sp>
        <p:nvSpPr>
          <p:cNvPr id="329" name="Google Shape;329;p20"/>
          <p:cNvSpPr txBox="1"/>
          <p:nvPr/>
        </p:nvSpPr>
        <p:spPr>
          <a:xfrm>
            <a:off x="7310437" y="5294312"/>
            <a:ext cx="1512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بِئسَ المواطنُ </a:t>
            </a:r>
            <a:endParaRPr/>
          </a:p>
        </p:txBody>
      </p:sp>
      <p:sp>
        <p:nvSpPr>
          <p:cNvPr id="330" name="Google Shape;330;p20"/>
          <p:cNvSpPr txBox="1"/>
          <p:nvPr/>
        </p:nvSpPr>
        <p:spPr>
          <a:xfrm>
            <a:off x="4752975" y="5816600"/>
            <a:ext cx="2268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مبتدأ مخصوص بالذم</a:t>
            </a:r>
            <a:endParaRPr/>
          </a:p>
        </p:txBody>
      </p:sp>
      <p:sp>
        <p:nvSpPr>
          <p:cNvPr id="331" name="Google Shape;331;p20"/>
          <p:cNvSpPr txBox="1"/>
          <p:nvPr/>
        </p:nvSpPr>
        <p:spPr>
          <a:xfrm>
            <a:off x="1258887" y="2847975"/>
            <a:ext cx="24987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الــذم </a:t>
            </a:r>
            <a:endParaRPr/>
          </a:p>
        </p:txBody>
      </p:sp>
      <p:sp>
        <p:nvSpPr>
          <p:cNvPr id="332" name="Google Shape;332;p20"/>
          <p:cNvSpPr/>
          <p:nvPr/>
        </p:nvSpPr>
        <p:spPr>
          <a:xfrm flipH="1">
            <a:off x="1805327" y="4003675"/>
            <a:ext cx="1234735" cy="576034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rgbClr val="C00000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33" name="Google Shape;333;p20"/>
          <p:cNvSpPr txBox="1"/>
          <p:nvPr/>
        </p:nvSpPr>
        <p:spPr>
          <a:xfrm>
            <a:off x="4765675" y="2946400"/>
            <a:ext cx="226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مبتدأ مخصوص بالمدح</a:t>
            </a:r>
            <a:endParaRPr/>
          </a:p>
        </p:txBody>
      </p:sp>
      <p:pic>
        <p:nvPicPr>
          <p:cNvPr id="334" name="Google Shape;334;p20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9558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20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210800" y="0"/>
            <a:ext cx="202882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21"/>
          <p:cNvGrpSpPr/>
          <p:nvPr/>
        </p:nvGrpSpPr>
        <p:grpSpPr>
          <a:xfrm>
            <a:off x="2871787" y="654050"/>
            <a:ext cx="6191250" cy="2857500"/>
            <a:chOff x="1809" y="412"/>
            <a:chExt cx="3900" cy="1800"/>
          </a:xfrm>
        </p:grpSpPr>
        <p:sp>
          <p:nvSpPr>
            <p:cNvPr id="341" name="Google Shape;341;p21"/>
            <p:cNvSpPr txBox="1"/>
            <p:nvPr/>
          </p:nvSpPr>
          <p:spPr>
            <a:xfrm>
              <a:off x="1809" y="412"/>
              <a:ext cx="3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2" name="Google Shape;342;p21"/>
            <p:cNvSpPr txBox="1"/>
            <p:nvPr/>
          </p:nvSpPr>
          <p:spPr>
            <a:xfrm>
              <a:off x="4631" y="669"/>
              <a:ext cx="9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3" name="Google Shape;343;p21"/>
            <p:cNvSpPr txBox="1"/>
            <p:nvPr/>
          </p:nvSpPr>
          <p:spPr>
            <a:xfrm>
              <a:off x="1809" y="669"/>
              <a:ext cx="27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4" name="Google Shape;344;p21"/>
            <p:cNvSpPr txBox="1"/>
            <p:nvPr/>
          </p:nvSpPr>
          <p:spPr>
            <a:xfrm>
              <a:off x="4631" y="1066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5" name="Google Shape;345;p21"/>
            <p:cNvSpPr txBox="1"/>
            <p:nvPr/>
          </p:nvSpPr>
          <p:spPr>
            <a:xfrm>
              <a:off x="1809" y="1066"/>
              <a:ext cx="27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6" name="Google Shape;346;p21"/>
            <p:cNvSpPr txBox="1"/>
            <p:nvPr/>
          </p:nvSpPr>
          <p:spPr>
            <a:xfrm>
              <a:off x="4631" y="1425"/>
              <a:ext cx="9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7" name="Google Shape;347;p21"/>
            <p:cNvSpPr txBox="1"/>
            <p:nvPr/>
          </p:nvSpPr>
          <p:spPr>
            <a:xfrm>
              <a:off x="1809" y="1425"/>
              <a:ext cx="2700" cy="300"/>
            </a:xfrm>
            <a:prstGeom prst="rect">
              <a:avLst/>
            </a:pr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8" name="Google Shape;348;p21"/>
            <p:cNvSpPr txBox="1"/>
            <p:nvPr/>
          </p:nvSpPr>
          <p:spPr>
            <a:xfrm>
              <a:off x="4631" y="1785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49" name="Google Shape;349;p21"/>
            <p:cNvSpPr txBox="1"/>
            <p:nvPr/>
          </p:nvSpPr>
          <p:spPr>
            <a:xfrm>
              <a:off x="1809" y="1785"/>
              <a:ext cx="27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350" name="Google Shape;350;p21"/>
            <p:cNvCxnSpPr/>
            <p:nvPr/>
          </p:nvCxnSpPr>
          <p:spPr>
            <a:xfrm>
              <a:off x="4631" y="669"/>
              <a:ext cx="0" cy="15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1" name="Google Shape;351;p21"/>
            <p:cNvCxnSpPr/>
            <p:nvPr/>
          </p:nvCxnSpPr>
          <p:spPr>
            <a:xfrm>
              <a:off x="1809" y="669"/>
              <a:ext cx="3900" cy="0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2" name="Google Shape;352;p21"/>
            <p:cNvCxnSpPr/>
            <p:nvPr/>
          </p:nvCxnSpPr>
          <p:spPr>
            <a:xfrm>
              <a:off x="1809" y="1066"/>
              <a:ext cx="39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3" name="Google Shape;353;p21"/>
            <p:cNvCxnSpPr/>
            <p:nvPr/>
          </p:nvCxnSpPr>
          <p:spPr>
            <a:xfrm>
              <a:off x="1809" y="1425"/>
              <a:ext cx="39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4" name="Google Shape;354;p21"/>
            <p:cNvCxnSpPr/>
            <p:nvPr/>
          </p:nvCxnSpPr>
          <p:spPr>
            <a:xfrm>
              <a:off x="1809" y="1785"/>
              <a:ext cx="39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5" name="Google Shape;355;p21"/>
            <p:cNvCxnSpPr/>
            <p:nvPr/>
          </p:nvCxnSpPr>
          <p:spPr>
            <a:xfrm>
              <a:off x="5595" y="41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6" name="Google Shape;356;p21"/>
            <p:cNvCxnSpPr/>
            <p:nvPr/>
          </p:nvCxnSpPr>
          <p:spPr>
            <a:xfrm>
              <a:off x="1809" y="41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7" name="Google Shape;357;p21"/>
            <p:cNvCxnSpPr/>
            <p:nvPr/>
          </p:nvCxnSpPr>
          <p:spPr>
            <a:xfrm>
              <a:off x="1809" y="412"/>
              <a:ext cx="39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8" name="Google Shape;358;p21"/>
            <p:cNvCxnSpPr/>
            <p:nvPr/>
          </p:nvCxnSpPr>
          <p:spPr>
            <a:xfrm>
              <a:off x="1809" y="2144"/>
              <a:ext cx="3900" cy="0"/>
            </a:xfrm>
            <a:prstGeom prst="straightConnector1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59" name="Google Shape;359;p21"/>
          <p:cNvGrpSpPr/>
          <p:nvPr/>
        </p:nvGrpSpPr>
        <p:grpSpPr>
          <a:xfrm>
            <a:off x="2871787" y="3527425"/>
            <a:ext cx="5935662" cy="2857500"/>
            <a:chOff x="1809" y="2222"/>
            <a:chExt cx="3739" cy="1800"/>
          </a:xfrm>
        </p:grpSpPr>
        <p:sp>
          <p:nvSpPr>
            <p:cNvPr id="360" name="Google Shape;360;p21"/>
            <p:cNvSpPr txBox="1"/>
            <p:nvPr/>
          </p:nvSpPr>
          <p:spPr>
            <a:xfrm>
              <a:off x="1809" y="2222"/>
              <a:ext cx="3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1" name="Google Shape;361;p21"/>
            <p:cNvSpPr txBox="1"/>
            <p:nvPr/>
          </p:nvSpPr>
          <p:spPr>
            <a:xfrm>
              <a:off x="4584" y="2479"/>
              <a:ext cx="9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2" name="Google Shape;362;p21"/>
            <p:cNvSpPr txBox="1"/>
            <p:nvPr/>
          </p:nvSpPr>
          <p:spPr>
            <a:xfrm>
              <a:off x="1809" y="2479"/>
              <a:ext cx="27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3" name="Google Shape;363;p21"/>
            <p:cNvSpPr txBox="1"/>
            <p:nvPr/>
          </p:nvSpPr>
          <p:spPr>
            <a:xfrm>
              <a:off x="4584" y="2875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4" name="Google Shape;364;p21"/>
            <p:cNvSpPr txBox="1"/>
            <p:nvPr/>
          </p:nvSpPr>
          <p:spPr>
            <a:xfrm>
              <a:off x="1809" y="2875"/>
              <a:ext cx="27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5" name="Google Shape;365;p21"/>
            <p:cNvSpPr txBox="1"/>
            <p:nvPr/>
          </p:nvSpPr>
          <p:spPr>
            <a:xfrm>
              <a:off x="4584" y="3234"/>
              <a:ext cx="9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6" name="Google Shape;366;p21"/>
            <p:cNvSpPr txBox="1"/>
            <p:nvPr/>
          </p:nvSpPr>
          <p:spPr>
            <a:xfrm>
              <a:off x="1809" y="3234"/>
              <a:ext cx="2700" cy="300"/>
            </a:xfrm>
            <a:prstGeom prst="rect">
              <a:avLst/>
            </a:prstGeom>
            <a:solidFill>
              <a:srgbClr val="5B9BD5">
                <a:alpha val="19610"/>
              </a:srgbClr>
            </a:solidFill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7" name="Google Shape;367;p21"/>
            <p:cNvSpPr txBox="1"/>
            <p:nvPr/>
          </p:nvSpPr>
          <p:spPr>
            <a:xfrm>
              <a:off x="4584" y="3594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368" name="Google Shape;368;p21"/>
            <p:cNvSpPr txBox="1"/>
            <p:nvPr/>
          </p:nvSpPr>
          <p:spPr>
            <a:xfrm>
              <a:off x="1809" y="3594"/>
              <a:ext cx="27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675" lIns="91425" spcFirstLastPara="1" rIns="91425" wrap="square" tIns="45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369" name="Google Shape;369;p21"/>
            <p:cNvCxnSpPr/>
            <p:nvPr/>
          </p:nvCxnSpPr>
          <p:spPr>
            <a:xfrm>
              <a:off x="4584" y="2479"/>
              <a:ext cx="0" cy="15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0" name="Google Shape;370;p21"/>
            <p:cNvCxnSpPr/>
            <p:nvPr/>
          </p:nvCxnSpPr>
          <p:spPr>
            <a:xfrm>
              <a:off x="1809" y="2479"/>
              <a:ext cx="3600" cy="0"/>
            </a:xfrm>
            <a:prstGeom prst="straightConnector1">
              <a:avLst/>
            </a:prstGeom>
            <a:noFill/>
            <a:ln cap="flat" cmpd="sng" w="254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1" name="Google Shape;371;p21"/>
            <p:cNvCxnSpPr/>
            <p:nvPr/>
          </p:nvCxnSpPr>
          <p:spPr>
            <a:xfrm>
              <a:off x="1809" y="2875"/>
              <a:ext cx="36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2" name="Google Shape;372;p21"/>
            <p:cNvCxnSpPr/>
            <p:nvPr/>
          </p:nvCxnSpPr>
          <p:spPr>
            <a:xfrm>
              <a:off x="1809" y="3234"/>
              <a:ext cx="36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3" name="Google Shape;373;p21"/>
            <p:cNvCxnSpPr/>
            <p:nvPr/>
          </p:nvCxnSpPr>
          <p:spPr>
            <a:xfrm>
              <a:off x="1809" y="3594"/>
              <a:ext cx="36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4" name="Google Shape;374;p21"/>
            <p:cNvCxnSpPr/>
            <p:nvPr/>
          </p:nvCxnSpPr>
          <p:spPr>
            <a:xfrm>
              <a:off x="5548" y="222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5" name="Google Shape;375;p21"/>
            <p:cNvCxnSpPr/>
            <p:nvPr/>
          </p:nvCxnSpPr>
          <p:spPr>
            <a:xfrm>
              <a:off x="1809" y="2222"/>
              <a:ext cx="0" cy="180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6" name="Google Shape;376;p21"/>
            <p:cNvCxnSpPr/>
            <p:nvPr/>
          </p:nvCxnSpPr>
          <p:spPr>
            <a:xfrm>
              <a:off x="1809" y="2222"/>
              <a:ext cx="36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7" name="Google Shape;377;p21"/>
            <p:cNvCxnSpPr/>
            <p:nvPr/>
          </p:nvCxnSpPr>
          <p:spPr>
            <a:xfrm>
              <a:off x="1809" y="3953"/>
              <a:ext cx="3600" cy="0"/>
            </a:xfrm>
            <a:prstGeom prst="straightConnector1">
              <a:avLst/>
            </a:prstGeom>
            <a:noFill/>
            <a:ln cap="flat" cmpd="sng" w="12700">
              <a:solidFill>
                <a:srgbClr val="5B9BD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378" name="Google Shape;378;p21"/>
          <p:cNvSpPr txBox="1"/>
          <p:nvPr/>
        </p:nvSpPr>
        <p:spPr>
          <a:xfrm>
            <a:off x="3573462" y="1698625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اسم إشارة في محل رفع فاعل</a:t>
            </a:r>
            <a:endParaRPr/>
          </a:p>
        </p:txBody>
      </p:sp>
      <p:sp>
        <p:nvSpPr>
          <p:cNvPr id="379" name="Google Shape;379;p21"/>
          <p:cNvSpPr txBox="1"/>
          <p:nvPr/>
        </p:nvSpPr>
        <p:spPr>
          <a:xfrm>
            <a:off x="3224212" y="1235075"/>
            <a:ext cx="401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ماض جامد لإنشاء المدح مبني على الفتح </a:t>
            </a:r>
            <a:endParaRPr/>
          </a:p>
        </p:txBody>
      </p:sp>
      <p:sp>
        <p:nvSpPr>
          <p:cNvPr id="380" name="Google Shape;380;p21"/>
          <p:cNvSpPr txBox="1"/>
          <p:nvPr/>
        </p:nvSpPr>
        <p:spPr>
          <a:xfrm>
            <a:off x="4716462" y="3355975"/>
            <a:ext cx="2230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بئس العبد المحتكر:</a:t>
            </a:r>
            <a:endParaRPr/>
          </a:p>
        </p:txBody>
      </p:sp>
      <p:sp>
        <p:nvSpPr>
          <p:cNvPr id="381" name="Google Shape;381;p21"/>
          <p:cNvSpPr txBox="1"/>
          <p:nvPr/>
        </p:nvSpPr>
        <p:spPr>
          <a:xfrm>
            <a:off x="7413625" y="1778000"/>
            <a:ext cx="906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ذا</a:t>
            </a:r>
            <a:endParaRPr/>
          </a:p>
        </p:txBody>
      </p:sp>
      <p:sp>
        <p:nvSpPr>
          <p:cNvPr id="382" name="Google Shape;382;p21"/>
          <p:cNvSpPr txBox="1"/>
          <p:nvPr/>
        </p:nvSpPr>
        <p:spPr>
          <a:xfrm>
            <a:off x="7623175" y="1204912"/>
            <a:ext cx="696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حب</a:t>
            </a:r>
            <a:endParaRPr/>
          </a:p>
        </p:txBody>
      </p:sp>
      <p:sp>
        <p:nvSpPr>
          <p:cNvPr id="383" name="Google Shape;383;p21"/>
          <p:cNvSpPr txBox="1"/>
          <p:nvPr/>
        </p:nvSpPr>
        <p:spPr>
          <a:xfrm>
            <a:off x="3595687" y="2301875"/>
            <a:ext cx="37164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جملة فعلية في محل رفع خبر مقدم  مبتدأ</a:t>
            </a:r>
            <a:b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384" name="Google Shape;384;p21"/>
          <p:cNvSpPr txBox="1"/>
          <p:nvPr/>
        </p:nvSpPr>
        <p:spPr>
          <a:xfrm>
            <a:off x="7454900" y="2887662"/>
            <a:ext cx="1049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العيش</a:t>
            </a:r>
            <a:endParaRPr/>
          </a:p>
        </p:txBody>
      </p:sp>
      <p:sp>
        <p:nvSpPr>
          <p:cNvPr id="385" name="Google Shape;385;p21"/>
          <p:cNvSpPr txBox="1"/>
          <p:nvPr/>
        </p:nvSpPr>
        <p:spPr>
          <a:xfrm>
            <a:off x="7372350" y="2330450"/>
            <a:ext cx="10494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(حبذا) </a:t>
            </a:r>
            <a:endParaRPr/>
          </a:p>
        </p:txBody>
      </p:sp>
      <p:sp>
        <p:nvSpPr>
          <p:cNvPr id="386" name="Google Shape;386;p21"/>
          <p:cNvSpPr txBox="1"/>
          <p:nvPr/>
        </p:nvSpPr>
        <p:spPr>
          <a:xfrm>
            <a:off x="8642350" y="-114300"/>
            <a:ext cx="3192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 </a:t>
            </a:r>
            <a:endParaRPr/>
          </a:p>
        </p:txBody>
      </p:sp>
      <p:sp>
        <p:nvSpPr>
          <p:cNvPr id="387" name="Google Shape;387;p21"/>
          <p:cNvSpPr/>
          <p:nvPr/>
        </p:nvSpPr>
        <p:spPr>
          <a:xfrm>
            <a:off x="9012237" y="946150"/>
            <a:ext cx="848291" cy="833504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rgbClr val="C00000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88" name="Google Shape;388;p21"/>
          <p:cNvSpPr txBox="1"/>
          <p:nvPr/>
        </p:nvSpPr>
        <p:spPr>
          <a:xfrm>
            <a:off x="2871787" y="4603750"/>
            <a:ext cx="43626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فاعل مرفوع بالضمة الظاهرة على آخره معرف بال</a:t>
            </a:r>
            <a:endParaRPr/>
          </a:p>
        </p:txBody>
      </p:sp>
      <p:sp>
        <p:nvSpPr>
          <p:cNvPr id="389" name="Google Shape;389;p21"/>
          <p:cNvSpPr txBox="1"/>
          <p:nvPr/>
        </p:nvSpPr>
        <p:spPr>
          <a:xfrm>
            <a:off x="3297237" y="4057650"/>
            <a:ext cx="388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فعل ماض جامد لإنشاء الذم مبني على الفتح</a:t>
            </a:r>
            <a:endParaRPr/>
          </a:p>
        </p:txBody>
      </p:sp>
      <p:sp>
        <p:nvSpPr>
          <p:cNvPr id="390" name="Google Shape;390;p21"/>
          <p:cNvSpPr txBox="1"/>
          <p:nvPr/>
        </p:nvSpPr>
        <p:spPr>
          <a:xfrm>
            <a:off x="5089525" y="481012"/>
            <a:ext cx="23319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حبذا العيش</a:t>
            </a:r>
            <a:endParaRPr/>
          </a:p>
        </p:txBody>
      </p:sp>
      <p:sp>
        <p:nvSpPr>
          <p:cNvPr id="391" name="Google Shape;391;p21"/>
          <p:cNvSpPr txBox="1"/>
          <p:nvPr/>
        </p:nvSpPr>
        <p:spPr>
          <a:xfrm>
            <a:off x="7358062" y="4686300"/>
            <a:ext cx="13257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العبد</a:t>
            </a:r>
            <a:endParaRPr/>
          </a:p>
        </p:txBody>
      </p:sp>
      <p:sp>
        <p:nvSpPr>
          <p:cNvPr id="392" name="Google Shape;392;p21"/>
          <p:cNvSpPr txBox="1"/>
          <p:nvPr/>
        </p:nvSpPr>
        <p:spPr>
          <a:xfrm>
            <a:off x="7569200" y="4110037"/>
            <a:ext cx="695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بئس</a:t>
            </a:r>
            <a:endParaRPr/>
          </a:p>
        </p:txBody>
      </p:sp>
      <p:sp>
        <p:nvSpPr>
          <p:cNvPr id="393" name="Google Shape;393;p21"/>
          <p:cNvSpPr txBox="1"/>
          <p:nvPr/>
        </p:nvSpPr>
        <p:spPr>
          <a:xfrm>
            <a:off x="3286125" y="5183187"/>
            <a:ext cx="42243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جملة فعلية في محل رفع خبر مقدم</a:t>
            </a:r>
            <a:b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394" name="Google Shape;394;p21"/>
          <p:cNvSpPr txBox="1"/>
          <p:nvPr/>
        </p:nvSpPr>
        <p:spPr>
          <a:xfrm>
            <a:off x="7470775" y="5813425"/>
            <a:ext cx="1049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ar-YE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المحتكر</a:t>
            </a:r>
            <a:endParaRPr/>
          </a:p>
        </p:txBody>
      </p:sp>
      <p:sp>
        <p:nvSpPr>
          <p:cNvPr id="395" name="Google Shape;395;p21"/>
          <p:cNvSpPr txBox="1"/>
          <p:nvPr/>
        </p:nvSpPr>
        <p:spPr>
          <a:xfrm>
            <a:off x="7283450" y="5238750"/>
            <a:ext cx="1400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بئس العبد</a:t>
            </a:r>
            <a:endParaRPr/>
          </a:p>
        </p:txBody>
      </p:sp>
      <p:sp>
        <p:nvSpPr>
          <p:cNvPr id="396" name="Google Shape;396;p21"/>
          <p:cNvSpPr txBox="1"/>
          <p:nvPr/>
        </p:nvSpPr>
        <p:spPr>
          <a:xfrm>
            <a:off x="3103562" y="5789612"/>
            <a:ext cx="397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مبتدأ مؤخر مرفوع بالضمة مخصوص بالذم</a:t>
            </a:r>
            <a:endParaRPr/>
          </a:p>
        </p:txBody>
      </p:sp>
      <p:pic>
        <p:nvPicPr>
          <p:cNvPr id="397" name="Google Shape;397;p21"/>
          <p:cNvPicPr preferRelativeResize="0"/>
          <p:nvPr/>
        </p:nvPicPr>
        <p:blipFill rotWithShape="1">
          <a:blip r:embed="rId3">
            <a:alphaModFix/>
          </a:blip>
          <a:srcRect b="0" l="33011" r="25486" t="0"/>
          <a:stretch/>
        </p:blipFill>
        <p:spPr>
          <a:xfrm>
            <a:off x="-57150" y="0"/>
            <a:ext cx="19558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21"/>
          <p:cNvPicPr preferRelativeResize="0"/>
          <p:nvPr/>
        </p:nvPicPr>
        <p:blipFill rotWithShape="1">
          <a:blip r:embed="rId4">
            <a:alphaModFix/>
          </a:blip>
          <a:srcRect b="0" l="25490" r="33006" t="0"/>
          <a:stretch/>
        </p:blipFill>
        <p:spPr>
          <a:xfrm>
            <a:off x="10328275" y="0"/>
            <a:ext cx="202882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21"/>
          <p:cNvSpPr txBox="1"/>
          <p:nvPr/>
        </p:nvSpPr>
        <p:spPr>
          <a:xfrm>
            <a:off x="3268662" y="2957512"/>
            <a:ext cx="397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i="0" lang="ar-YE" sz="200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مبتدأ مؤخر مرفوع بالضمة مخصوص بالمدح</a:t>
            </a:r>
            <a:endParaRPr/>
          </a:p>
        </p:txBody>
      </p:sp>
      <p:sp>
        <p:nvSpPr>
          <p:cNvPr id="400" name="Google Shape;400;p21"/>
          <p:cNvSpPr txBox="1"/>
          <p:nvPr/>
        </p:nvSpPr>
        <p:spPr>
          <a:xfrm>
            <a:off x="830262" y="2800350"/>
            <a:ext cx="24987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Twentieth Century"/>
              <a:buNone/>
            </a:pPr>
            <a:r>
              <a:rPr b="1" i="0" lang="ar-YE" sz="60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1" i="0" lang="ar-YE" sz="6600" u="none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الــذم </a:t>
            </a:r>
            <a:endParaRPr/>
          </a:p>
        </p:txBody>
      </p:sp>
      <p:sp>
        <p:nvSpPr>
          <p:cNvPr id="401" name="Google Shape;401;p21"/>
          <p:cNvSpPr/>
          <p:nvPr/>
        </p:nvSpPr>
        <p:spPr>
          <a:xfrm flipH="1">
            <a:off x="1445556" y="4110037"/>
            <a:ext cx="1140481" cy="637129"/>
          </a:xfrm>
          <a:custGeom>
            <a:rect b="b" l="l" r="r" t="t"/>
            <a:pathLst>
              <a:path extrusionOk="0" h="1745559" w="1885092">
                <a:moveTo>
                  <a:pt x="0" y="1643213"/>
                </a:move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  <a:cubicBezTo>
                  <a:pt x="1923220" y="896976"/>
                  <a:pt x="1182264" y="1613044"/>
                  <a:pt x="191729" y="1697942"/>
                </a:cubicBezTo>
                <a:cubicBezTo>
                  <a:pt x="191729" y="1713814"/>
                  <a:pt x="191730" y="1729687"/>
                  <a:pt x="191730" y="1745559"/>
                </a:cubicBezTo>
                <a:lnTo>
                  <a:pt x="0" y="1643213"/>
                </a:lnTo>
                <a:close/>
              </a:path>
              <a:path extrusionOk="0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lose/>
              </a:path>
              <a:path extrusionOk="0" fill="none" h="1745559" w="1885092">
                <a:moveTo>
                  <a:pt x="1885070" y="125848"/>
                </a:moveTo>
                <a:lnTo>
                  <a:pt x="1885070" y="0"/>
                </a:lnTo>
                <a:lnTo>
                  <a:pt x="1885070" y="125848"/>
                </a:lnTo>
                <a:cubicBezTo>
                  <a:pt x="1885070" y="936382"/>
                  <a:pt x="1153574" y="1615502"/>
                  <a:pt x="191731" y="1697942"/>
                </a:cubicBezTo>
                <a:cubicBezTo>
                  <a:pt x="191731" y="1713814"/>
                  <a:pt x="191730" y="1729687"/>
                  <a:pt x="191730" y="1745559"/>
                </a:cubicBezTo>
                <a:lnTo>
                  <a:pt x="0" y="1643213"/>
                </a:lnTo>
                <a:lnTo>
                  <a:pt x="191730" y="1524478"/>
                </a:lnTo>
                <a:lnTo>
                  <a:pt x="191730" y="1572095"/>
                </a:lnTo>
                <a:cubicBezTo>
                  <a:pt x="1125101" y="1492096"/>
                  <a:pt x="1846216" y="848842"/>
                  <a:pt x="1883574" y="62925"/>
                </a:cubicBezTo>
              </a:path>
            </a:pathLst>
          </a:custGeom>
          <a:solidFill>
            <a:srgbClr val="C00000"/>
          </a:solidFill>
          <a:ln cap="flat" cmpd="sng" w="12700">
            <a:solidFill>
              <a:srgbClr val="172C5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نسق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