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60" r:id="rId3"/>
    <p:sldId id="264" r:id="rId4"/>
    <p:sldId id="257" r:id="rId5"/>
    <p:sldId id="259" r:id="rId6"/>
    <p:sldId id="262" r:id="rId7"/>
    <p:sldId id="263" r:id="rId8"/>
    <p:sldId id="266" r:id="rId9"/>
    <p:sldId id="265"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27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9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4578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65595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32571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97827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69925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83877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75015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496496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90442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0533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582801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3074F12-AA26-4AC8-9962-C36BB8F32554}" type="datetimeFigureOut">
              <a:rPr lang="en-US" smtClean="0"/>
              <a:pPr/>
              <a:t>11/12/2017</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81410197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0">
            <a:schemeClr val="accent6"/>
          </a:lnRef>
          <a:fillRef idx="3">
            <a:schemeClr val="accent6"/>
          </a:fillRef>
          <a:effectRef idx="3">
            <a:schemeClr val="accent6"/>
          </a:effectRef>
          <a:fontRef idx="minor">
            <a:schemeClr val="lt1"/>
          </a:fontRef>
        </p:style>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تحديات تواجه الشباب</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
        <p:nvSpPr>
          <p:cNvPr id="3" name="Subtitle 2"/>
          <p:cNvSpPr>
            <a:spLocks noGrp="1"/>
          </p:cNvSpPr>
          <p:nvPr>
            <p:ph type="subTitle" idx="1"/>
          </p:nvPr>
        </p:nvSpPr>
        <p:spPr>
          <a:xfrm>
            <a:off x="296260" y="4426005"/>
            <a:ext cx="5484570" cy="835455"/>
          </a:xfrm>
        </p:spPr>
        <p:style>
          <a:lnRef idx="1">
            <a:schemeClr val="accent6"/>
          </a:lnRef>
          <a:fillRef idx="3">
            <a:schemeClr val="accent6"/>
          </a:fillRef>
          <a:effectRef idx="2">
            <a:schemeClr val="accent6"/>
          </a:effectRef>
          <a:fontRef idx="minor">
            <a:schemeClr val="lt1"/>
          </a:fontRef>
        </p:style>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درس بعنوان</a:t>
            </a:r>
          </a:p>
        </p:txBody>
      </p:sp>
      <p:sp>
        <p:nvSpPr>
          <p:cNvPr id="4" name="مربع نص 3"/>
          <p:cNvSpPr txBox="1"/>
          <p:nvPr/>
        </p:nvSpPr>
        <p:spPr>
          <a:xfrm>
            <a:off x="1259632" y="5805264"/>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363920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8965" y="374900"/>
            <a:ext cx="8229600" cy="1143000"/>
          </a:xfrm>
        </p:spPr>
        <p:style>
          <a:lnRef idx="1">
            <a:schemeClr val="accent6"/>
          </a:lnRef>
          <a:fillRef idx="3">
            <a:schemeClr val="accent6"/>
          </a:fillRef>
          <a:effectRef idx="2">
            <a:schemeClr val="accent6"/>
          </a:effectRef>
          <a:fontRef idx="minor">
            <a:schemeClr val="lt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أولا : ضعف التخطيط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3" name="2 Marcador de contenido"/>
          <p:cNvSpPr>
            <a:spLocks noGrp="1"/>
          </p:cNvSpPr>
          <p:nvPr>
            <p:ph idx="1"/>
          </p:nvPr>
        </p:nvSpPr>
        <p:spPr>
          <a:xfrm>
            <a:off x="457200" y="1600200"/>
            <a:ext cx="8229600" cy="1132747"/>
          </a:xfrm>
        </p:spPr>
        <p:txBody>
          <a:bodyPr/>
          <a:lstStyle/>
          <a:p>
            <a:pPr marL="0" indent="0" algn="r">
              <a:buNone/>
            </a:pPr>
            <a:r>
              <a:rPr lang="ar-SA" dirty="0" smtClean="0"/>
              <a:t> </a:t>
            </a:r>
            <a:endParaRPr lang="en-US" dirty="0"/>
          </a:p>
        </p:txBody>
      </p:sp>
      <p:sp>
        <p:nvSpPr>
          <p:cNvPr id="5" name="مربع نص 4"/>
          <p:cNvSpPr txBox="1"/>
          <p:nvPr/>
        </p:nvSpPr>
        <p:spPr>
          <a:xfrm>
            <a:off x="448965" y="1901950"/>
            <a:ext cx="8246070" cy="1261884"/>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800" b="1" dirty="0" smtClean="0">
                <a:solidFill>
                  <a:schemeClr val="tx1"/>
                </a:solidFill>
                <a:cs typeface="Akhbar MT" pitchFamily="2" charset="-78"/>
              </a:rPr>
              <a:t>بعض الشباب يعيش دون وضوح الهدف , فالله تعالى خلق الانسان لغاية , قال تعالى : </a:t>
            </a:r>
            <a:r>
              <a:rPr lang="ar-SA" sz="2400" dirty="0" smtClean="0">
                <a:solidFill>
                  <a:schemeClr val="tx1"/>
                </a:solidFill>
              </a:rPr>
              <a:t>وَمَا </a:t>
            </a:r>
            <a:r>
              <a:rPr lang="ar-SA" sz="2400" dirty="0">
                <a:solidFill>
                  <a:schemeClr val="tx1"/>
                </a:solidFill>
              </a:rPr>
              <a:t>خَلَقْتُ الْجِنَّ وَالْإِنسَ إِلَّا لِيَعْبُدُونِ (56</a:t>
            </a:r>
            <a:r>
              <a:rPr lang="ar-SA" sz="2400" dirty="0" smtClean="0">
                <a:solidFill>
                  <a:schemeClr val="tx1"/>
                </a:solidFill>
              </a:rPr>
              <a:t>) الذاريات </a:t>
            </a:r>
          </a:p>
          <a:p>
            <a:pPr algn="r"/>
            <a:r>
              <a:rPr lang="ar-SA" sz="2400" dirty="0">
                <a:solidFill>
                  <a:schemeClr val="tx1"/>
                </a:solidFill>
              </a:rPr>
              <a:t> أَفَحَسِبْتُمْ أَنَّمَا خَلَقْنَاكُمْ عَبَثًا وَأَنَّكُمْ إِلَيْنَا لَا تُرْجَعُونَ (115) </a:t>
            </a:r>
            <a:r>
              <a:rPr lang="ar-SA" sz="2400" dirty="0" smtClean="0">
                <a:solidFill>
                  <a:schemeClr val="tx1"/>
                </a:solidFill>
              </a:rPr>
              <a:t>المؤمنون</a:t>
            </a:r>
            <a:endParaRPr lang="ar-SA" sz="2400" dirty="0">
              <a:solidFill>
                <a:schemeClr val="tx1"/>
              </a:solidFill>
            </a:endParaRPr>
          </a:p>
        </p:txBody>
      </p:sp>
      <p:sp>
        <p:nvSpPr>
          <p:cNvPr id="8" name="مربع نص 7"/>
          <p:cNvSpPr txBox="1"/>
          <p:nvPr/>
        </p:nvSpPr>
        <p:spPr>
          <a:xfrm>
            <a:off x="448965" y="3517783"/>
            <a:ext cx="8246070"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 ينبغي تحديد الأهداف والأولويات , ومن ذلك مثلا : ضرورة تقديم العلم على العمل , وتقديم الفهم على الحفظ.</a:t>
            </a:r>
            <a:endParaRPr lang="ar-SA" sz="2400" b="1" dirty="0">
              <a:cs typeface="Akhbar MT" pitchFamily="2" charset="-78"/>
            </a:endParaRPr>
          </a:p>
        </p:txBody>
      </p:sp>
      <p:sp>
        <p:nvSpPr>
          <p:cNvPr id="6" name="مربع نص 5"/>
          <p:cNvSpPr txBox="1"/>
          <p:nvPr/>
        </p:nvSpPr>
        <p:spPr>
          <a:xfrm>
            <a:off x="601670" y="4650640"/>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26866572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pPr algn="ctr"/>
            <a:r>
              <a:rPr lang="ar-SA" b="1" dirty="0" smtClean="0">
                <a:cs typeface="Akhbar MT" pitchFamily="2" charset="-78"/>
              </a:rPr>
              <a:t>تدبر</a:t>
            </a:r>
            <a:endParaRPr lang="ar-SA" b="1" dirty="0">
              <a:cs typeface="Akhbar MT" pitchFamily="2" charset="-78"/>
            </a:endParaRPr>
          </a:p>
        </p:txBody>
      </p:sp>
      <p:sp>
        <p:nvSpPr>
          <p:cNvPr id="3" name="عنصر نائب للمحتوى 2"/>
          <p:cNvSpPr>
            <a:spLocks noGrp="1"/>
          </p:cNvSpPr>
          <p:nvPr>
            <p:ph idx="1"/>
          </p:nvPr>
        </p:nvSpPr>
        <p:spPr>
          <a:xfrm>
            <a:off x="457200" y="1600201"/>
            <a:ext cx="8229600" cy="3050440"/>
          </a:xfrm>
        </p:spPr>
        <p:style>
          <a:lnRef idx="1">
            <a:schemeClr val="accent3"/>
          </a:lnRef>
          <a:fillRef idx="2">
            <a:schemeClr val="accent3"/>
          </a:fillRef>
          <a:effectRef idx="1">
            <a:schemeClr val="accent3"/>
          </a:effectRef>
          <a:fontRef idx="minor">
            <a:schemeClr val="dk1"/>
          </a:fontRef>
        </p:style>
        <p:txBody>
          <a:bodyPr>
            <a:normAutofit fontScale="92500"/>
          </a:bodyPr>
          <a:lstStyle/>
          <a:p>
            <a:pPr marL="0" indent="0" algn="r">
              <a:buNone/>
            </a:pPr>
            <a:r>
              <a:rPr lang="ar-SA" b="1" dirty="0" smtClean="0">
                <a:cs typeface="Akhbar MT" pitchFamily="2" charset="-78"/>
              </a:rPr>
              <a:t>قال الله تعالى مبينا ما توصل إليه يوسف عليه السلام من تخطيط :</a:t>
            </a:r>
          </a:p>
          <a:p>
            <a:pPr marL="0" indent="0" algn="r">
              <a:buNone/>
            </a:pPr>
            <a:r>
              <a:rPr lang="ar-SA" sz="3600" dirty="0"/>
              <a:t> قَالَ تَزْرَعُونَ سَبْعَ سِنِينَ دَأَبًا فَمَا حَصَدتُّمْ فَذَرُوهُ فِي سُنبُلِهِ إِلَّا قَلِيلًا مِّمَّا تَأْكُلُونَ (47) ثُمَّ يَأْتِي مِن بَعْدِ ذَٰلِكَ سَبْعٌ شِدَادٌ يَأْكُلْنَ مَا قَدَّمْتُمْ لَهُنَّ إِلَّا قَلِيلًا مِّمَّا تُحْصِنُونَ (48) ثُمَّ يَأْتِي مِن بَعْدِ ذَٰلِكَ عَامٌ فِيهِ يُغَاثُ النَّاسُ وَفِيهِ يَعْصِرُونَ (49) </a:t>
            </a:r>
            <a:r>
              <a:rPr lang="ar-SA" dirty="0" smtClean="0"/>
              <a:t>يوسف</a:t>
            </a:r>
          </a:p>
        </p:txBody>
      </p:sp>
      <p:sp>
        <p:nvSpPr>
          <p:cNvPr id="4" name="مربع نص 3"/>
          <p:cNvSpPr txBox="1"/>
          <p:nvPr/>
        </p:nvSpPr>
        <p:spPr>
          <a:xfrm>
            <a:off x="754375" y="4892128"/>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17413895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heel(1)">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heel(1)">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heel(1)">
                                      <p:cBhvr>
                                        <p:cTn id="2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pPr algn="ct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ثانيا : عدم استثمار الوقت</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5" name="مربع نص 4"/>
          <p:cNvSpPr txBox="1"/>
          <p:nvPr/>
        </p:nvSpPr>
        <p:spPr>
          <a:xfrm>
            <a:off x="448966" y="1255619"/>
            <a:ext cx="8246070" cy="954107"/>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الوقت أغلى ما وهب الله تعالى للإنسان.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 نِعْمَتَانِ مَغْبُونٌ فِيهِمَا كَثِيرٌ مِنَ النَّاسِ: الصِّحَّةُ وَالْفَرَاغُ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a:t>
            </a:r>
            <a:endPar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6" name="مربع نص 5"/>
          <p:cNvSpPr txBox="1"/>
          <p:nvPr/>
        </p:nvSpPr>
        <p:spPr>
          <a:xfrm>
            <a:off x="448966" y="2754258"/>
            <a:ext cx="8246069"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الفراغ إن لم يستغل يكون سببا في عدة مشاكل منها : </a:t>
            </a:r>
            <a:endPar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7" name="مربع نص 6"/>
          <p:cNvSpPr txBox="1"/>
          <p:nvPr/>
        </p:nvSpPr>
        <p:spPr>
          <a:xfrm>
            <a:off x="448966" y="3429000"/>
            <a:ext cx="8246070"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 ضعف الأمة وهوانها .</a:t>
            </a:r>
            <a:endPar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3" name="مربع نص 2"/>
          <p:cNvSpPr txBox="1"/>
          <p:nvPr/>
        </p:nvSpPr>
        <p:spPr>
          <a:xfrm>
            <a:off x="448965" y="4345230"/>
            <a:ext cx="8246070"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 انصراف الشباب من النافع إلى الضار, ومن الطاعة إلى المعصية. والانسان مسؤول عن وقته يوم القيامة , </a:t>
            </a:r>
            <a:r>
              <a:rPr lang="ar-SA" sz="2400" b="1" dirty="0">
                <a:cs typeface="Akhbar MT" pitchFamily="2" charset="-78"/>
              </a:rPr>
              <a:t>" لَا </a:t>
            </a:r>
            <a:r>
              <a:rPr lang="ar-SA" sz="2400" b="1" dirty="0" smtClean="0">
                <a:cs typeface="Akhbar MT" pitchFamily="2" charset="-78"/>
              </a:rPr>
              <a:t>تنعقد قَدَمُ </a:t>
            </a:r>
            <a:r>
              <a:rPr lang="ar-SA" sz="2400" b="1" dirty="0">
                <a:cs typeface="Akhbar MT" pitchFamily="2" charset="-78"/>
              </a:rPr>
              <a:t>ابْنِ آدَمَ </a:t>
            </a:r>
            <a:r>
              <a:rPr lang="ar-SA" sz="2400" b="1" dirty="0" smtClean="0">
                <a:cs typeface="Akhbar MT" pitchFamily="2" charset="-78"/>
              </a:rPr>
              <a:t>بين يدي </a:t>
            </a:r>
            <a:r>
              <a:rPr lang="ar-SA" sz="2400" b="1" dirty="0">
                <a:cs typeface="Akhbar MT" pitchFamily="2" charset="-78"/>
              </a:rPr>
              <a:t>رَبِّهِ عَزَّ وَجَلَّ ، حَتَّى يَسْأَلَهُ عَنْ خَمْسٍ </a:t>
            </a:r>
            <a:r>
              <a:rPr lang="ar-SA" sz="2400" b="1" dirty="0" smtClean="0">
                <a:cs typeface="Akhbar MT" pitchFamily="2" charset="-78"/>
              </a:rPr>
              <a:t> خصال :  عن شبابه , وعَنْ </a:t>
            </a:r>
            <a:r>
              <a:rPr lang="ar-SA" sz="2400" b="1" dirty="0">
                <a:cs typeface="Akhbar MT" pitchFamily="2" charset="-78"/>
              </a:rPr>
              <a:t>عُمْرِهِ فِيمَا أَفْنَاهُ </a:t>
            </a:r>
            <a:r>
              <a:rPr lang="ar-SA" sz="2400" b="1" dirty="0" smtClean="0">
                <a:cs typeface="Akhbar MT" pitchFamily="2" charset="-78"/>
              </a:rPr>
              <a:t>، </a:t>
            </a:r>
            <a:r>
              <a:rPr lang="ar-SA" sz="2400" b="1" dirty="0">
                <a:cs typeface="Akhbar MT" pitchFamily="2" charset="-78"/>
              </a:rPr>
              <a:t>وَعَنْ مَالِهِ مِنْ أَيْنَ اكْتَسَبَهُ ، وَفِيمَا أَنْفَقَهُ ، </a:t>
            </a:r>
            <a:r>
              <a:rPr lang="ar-SA" sz="2400" b="1" dirty="0" smtClean="0">
                <a:cs typeface="Akhbar MT" pitchFamily="2" charset="-78"/>
              </a:rPr>
              <a:t>وَمَاذا </a:t>
            </a:r>
            <a:r>
              <a:rPr lang="ar-SA" sz="2400" b="1" dirty="0">
                <a:cs typeface="Akhbar MT" pitchFamily="2" charset="-78"/>
              </a:rPr>
              <a:t>عَمِلَ فِيمَا عَلِمَ " .   الحديث</a:t>
            </a:r>
          </a:p>
        </p:txBody>
      </p:sp>
      <p:sp>
        <p:nvSpPr>
          <p:cNvPr id="8" name="مربع نص 7"/>
          <p:cNvSpPr txBox="1"/>
          <p:nvPr/>
        </p:nvSpPr>
        <p:spPr>
          <a:xfrm>
            <a:off x="448965" y="5719575"/>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41033094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heel(1)">
                                      <p:cBhvr>
                                        <p:cTn id="3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ثالثا : الغرور</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
        <p:nvSpPr>
          <p:cNvPr id="5" name="Content Placeholder 4"/>
          <p:cNvSpPr>
            <a:spLocks noGrp="1"/>
          </p:cNvSpPr>
          <p:nvPr>
            <p:ph idx="1"/>
          </p:nvPr>
        </p:nvSpPr>
        <p:spPr>
          <a:xfrm>
            <a:off x="448965" y="1596540"/>
            <a:ext cx="8237834" cy="1527049"/>
          </a:xfrm>
        </p:spPr>
        <p:style>
          <a:lnRef idx="2">
            <a:schemeClr val="accent6"/>
          </a:lnRef>
          <a:fillRef idx="1">
            <a:schemeClr val="lt1"/>
          </a:fillRef>
          <a:effectRef idx="0">
            <a:schemeClr val="accent6"/>
          </a:effectRef>
          <a:fontRef idx="minor">
            <a:schemeClr val="dk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indent="0" algn="r">
              <a:buNone/>
            </a:pPr>
            <a:r>
              <a:rPr lang="ar-SA" b="1" cap="all" dirty="0" smtClean="0">
                <a:ln w="0"/>
                <a:effectLst>
                  <a:reflection blurRad="12700" stA="50000" endPos="50000" dist="5000" dir="5400000" sy="-100000" rotWithShape="0"/>
                </a:effectLst>
                <a:cs typeface="Akhbar MT" pitchFamily="2" charset="-78"/>
              </a:rPr>
              <a:t>وهو حالة مرضية تعتري الشباب بسبب الشعور بالتفوق على الآخرين , والاعتداد بما عندهم من قوة , أو مال , أو جمال , أو سلطة ...الخ</a:t>
            </a:r>
            <a:endParaRPr lang="en-US" b="1" cap="all" dirty="0" smtClean="0">
              <a:ln w="0"/>
              <a:effectLst>
                <a:reflection blurRad="12700" stA="50000" endPos="50000" dist="5000" dir="5400000" sy="-100000" rotWithShape="0"/>
              </a:effectLst>
              <a:cs typeface="Akhbar MT" pitchFamily="2" charset="-78"/>
            </a:endParaRPr>
          </a:p>
        </p:txBody>
      </p:sp>
      <p:sp>
        <p:nvSpPr>
          <p:cNvPr id="2" name="مربع نص 1"/>
          <p:cNvSpPr txBox="1"/>
          <p:nvPr/>
        </p:nvSpPr>
        <p:spPr>
          <a:xfrm>
            <a:off x="448966" y="3276295"/>
            <a:ext cx="8246070" cy="46166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من آثار الغرور السيئة :</a:t>
            </a:r>
          </a:p>
        </p:txBody>
      </p:sp>
      <p:sp>
        <p:nvSpPr>
          <p:cNvPr id="3" name="مربع نص 2"/>
          <p:cNvSpPr txBox="1"/>
          <p:nvPr/>
        </p:nvSpPr>
        <p:spPr>
          <a:xfrm>
            <a:off x="448966" y="3887115"/>
            <a:ext cx="8246069" cy="46166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 يعمي البصيرة ويذهب بالعقل .</a:t>
            </a:r>
            <a:endParaRPr lang="ar-SA" sz="2400" b="1" dirty="0">
              <a:cs typeface="Akhbar MT" pitchFamily="2" charset="-78"/>
            </a:endParaRPr>
          </a:p>
        </p:txBody>
      </p:sp>
      <p:sp>
        <p:nvSpPr>
          <p:cNvPr id="6" name="مربع نص 5"/>
          <p:cNvSpPr txBox="1"/>
          <p:nvPr/>
        </p:nvSpPr>
        <p:spPr>
          <a:xfrm>
            <a:off x="448966" y="4497935"/>
            <a:ext cx="8322421" cy="156966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285750" indent="-285750" algn="r">
              <a:buFontTx/>
              <a:buChar char="-"/>
            </a:pPr>
            <a:r>
              <a:rPr lang="ar-SA" sz="2400" b="1" dirty="0" smtClean="0">
                <a:cs typeface="Akhbar MT" pitchFamily="2" charset="-78"/>
              </a:rPr>
              <a:t>يؤدي لاتخاذ قرارات أو تصرفات تؤدي إلى نتائج سيئة</a:t>
            </a:r>
            <a:r>
              <a:rPr lang="ar-SA" sz="2400" b="1" dirty="0">
                <a:cs typeface="Akhbar MT" pitchFamily="2" charset="-78"/>
              </a:rPr>
              <a:t>. </a:t>
            </a:r>
            <a:r>
              <a:rPr lang="ar-SA" sz="2400" dirty="0"/>
              <a:t>وَلَا تَمْشِ فِي الْأَرْضِ مَرَحًا ۖ إِنَّكَ لَن تَخْرِقَ </a:t>
            </a:r>
            <a:r>
              <a:rPr lang="ar-SA" sz="2400" dirty="0" smtClean="0"/>
              <a:t>الْأَرْضَ وَلَن </a:t>
            </a:r>
            <a:r>
              <a:rPr lang="ar-SA" sz="2400" dirty="0"/>
              <a:t>تَبْلُغَ الْجِبَالَ طُولًا (37</a:t>
            </a:r>
            <a:r>
              <a:rPr lang="ar-SA" sz="2400" dirty="0" smtClean="0"/>
              <a:t>) </a:t>
            </a:r>
            <a:r>
              <a:rPr lang="ar-SA" dirty="0" smtClean="0"/>
              <a:t>الإسراء.</a:t>
            </a:r>
          </a:p>
          <a:p>
            <a:pPr algn="r"/>
            <a:r>
              <a:rPr lang="ar-SA" sz="2400" dirty="0"/>
              <a:t>وَلَا تُصَعِّرْ خَدَّكَ لِلنَّاسِ وَلَا تَمْشِ فِي الْأَرْضِ مَرَحًا ۖ إِنَّ اللَّهَ لَا يُحِبُّ كُلَّ مُخْتَالٍ فَخُورٍ (18</a:t>
            </a:r>
            <a:r>
              <a:rPr lang="ar-SA" sz="2400" dirty="0" smtClean="0"/>
              <a:t>) </a:t>
            </a:r>
            <a:r>
              <a:rPr lang="ar-SA" dirty="0" smtClean="0"/>
              <a:t>لقمان </a:t>
            </a:r>
          </a:p>
        </p:txBody>
      </p:sp>
      <p:sp>
        <p:nvSpPr>
          <p:cNvPr id="7" name="مربع نص 6"/>
          <p:cNvSpPr txBox="1"/>
          <p:nvPr/>
        </p:nvSpPr>
        <p:spPr>
          <a:xfrm>
            <a:off x="601670" y="6113768"/>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11016338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1000"/>
                                        <p:tgtEl>
                                          <p:spTgt spid="5">
                                            <p:bg/>
                                          </p:spTgt>
                                        </p:tgtEl>
                                      </p:cBhvr>
                                    </p:animEffect>
                                    <p:anim calcmode="lin" valueType="num">
                                      <p:cBhvr>
                                        <p:cTn id="13" dur="1000" fill="hold"/>
                                        <p:tgtEl>
                                          <p:spTgt spid="5">
                                            <p:bg/>
                                          </p:spTgt>
                                        </p:tgtEl>
                                        <p:attrNameLst>
                                          <p:attrName>ppt_x</p:attrName>
                                        </p:attrNameLst>
                                      </p:cBhvr>
                                      <p:tavLst>
                                        <p:tav tm="0">
                                          <p:val>
                                            <p:strVal val="#ppt_x"/>
                                          </p:val>
                                        </p:tav>
                                        <p:tav tm="100000">
                                          <p:val>
                                            <p:strVal val="#ppt_x"/>
                                          </p:val>
                                        </p:tav>
                                      </p:tavLst>
                                    </p:anim>
                                    <p:anim calcmode="lin" valueType="num">
                                      <p:cBhvr>
                                        <p:cTn id="14"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2" grpId="0" animBg="1"/>
      <p:bldP spid="3"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r>
              <a:rPr lang="ar-SA" b="1" dirty="0" smtClean="0">
                <a:cs typeface="Akhbar MT" pitchFamily="2" charset="-78"/>
              </a:rPr>
              <a:t>رابعا : الغزو الفكري</a:t>
            </a:r>
            <a:endParaRPr lang="ar-SA" b="1" dirty="0">
              <a:cs typeface="Akhbar MT" pitchFamily="2" charset="-78"/>
            </a:endParaRPr>
          </a:p>
        </p:txBody>
      </p:sp>
      <p:sp>
        <p:nvSpPr>
          <p:cNvPr id="3" name="عنصر نائب للمحتوى 2"/>
          <p:cNvSpPr>
            <a:spLocks noGrp="1"/>
          </p:cNvSpPr>
          <p:nvPr>
            <p:ph idx="1"/>
          </p:nvPr>
        </p:nvSpPr>
        <p:spPr>
          <a:xfrm>
            <a:off x="448965" y="1443836"/>
            <a:ext cx="8237834" cy="916229"/>
          </a:xfrm>
        </p:spPr>
        <p:style>
          <a:lnRef idx="2">
            <a:schemeClr val="accent6"/>
          </a:lnRef>
          <a:fillRef idx="1">
            <a:schemeClr val="lt1"/>
          </a:fillRef>
          <a:effectRef idx="0">
            <a:schemeClr val="accent6"/>
          </a:effectRef>
          <a:fontRef idx="minor">
            <a:schemeClr val="dk1"/>
          </a:fontRef>
        </p:style>
        <p:txBody>
          <a:bodyPr>
            <a:normAutofit/>
          </a:bodyPr>
          <a:lstStyle/>
          <a:p>
            <a:pPr marL="0" indent="0" algn="r">
              <a:buNone/>
            </a:pPr>
            <a:r>
              <a:rPr lang="ar-SA" sz="2400" b="1" dirty="0" smtClean="0">
                <a:cs typeface="Akhbar MT" pitchFamily="2" charset="-78"/>
              </a:rPr>
              <a:t>الغزو الفكري وسيلة من وسائل أعداء الإسلام , لتشوية المجتمعات المسلمة , وصرف المسلمين عن التمسك بالإسلام , وما يتعلق بالعقيدة , وما يتصل بها من أفكار وتقاليد وأنماط سلوك.</a:t>
            </a:r>
            <a:endParaRPr lang="ar-SA" sz="2400" b="1" dirty="0">
              <a:cs typeface="Akhbar MT" pitchFamily="2" charset="-78"/>
            </a:endParaRPr>
          </a:p>
        </p:txBody>
      </p:sp>
      <p:sp>
        <p:nvSpPr>
          <p:cNvPr id="4" name="مربع نص 3"/>
          <p:cNvSpPr txBox="1"/>
          <p:nvPr/>
        </p:nvSpPr>
        <p:spPr>
          <a:xfrm>
            <a:off x="448965" y="2512770"/>
            <a:ext cx="8246070" cy="461665"/>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تنوعت أساليب الغزو الفكري :</a:t>
            </a:r>
            <a:endParaRPr lang="ar-SA" sz="2400" b="1" dirty="0">
              <a:cs typeface="Akhbar MT" pitchFamily="2" charset="-78"/>
            </a:endParaRPr>
          </a:p>
        </p:txBody>
      </p:sp>
      <p:sp>
        <p:nvSpPr>
          <p:cNvPr id="5" name="مربع نص 4"/>
          <p:cNvSpPr txBox="1"/>
          <p:nvPr/>
        </p:nvSpPr>
        <p:spPr>
          <a:xfrm>
            <a:off x="448965" y="3123590"/>
            <a:ext cx="8246070"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حملات التشوية للإسلام , ولكتاب الله عزوجل , ولسنة رسوله صلى الله عليه وسلم ,ولشخصه صلى الله عليه وسلم , وللشريعة الإسلامية ونظامها في الحياة , وللغة العربية الفصحى , وللتاريخ الإسلامي. </a:t>
            </a:r>
            <a:endParaRPr lang="ar-SA" sz="2400" b="1" dirty="0">
              <a:cs typeface="Akhbar MT" pitchFamily="2" charset="-78"/>
            </a:endParaRPr>
          </a:p>
        </p:txBody>
      </p:sp>
      <p:sp>
        <p:nvSpPr>
          <p:cNvPr id="6" name="مربع نص 5"/>
          <p:cNvSpPr txBox="1"/>
          <p:nvPr/>
        </p:nvSpPr>
        <p:spPr>
          <a:xfrm>
            <a:off x="448965" y="4497935"/>
            <a:ext cx="8246070"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اللباس والأخلاق وتتبع بعض السلوكيات والحركات التي تنافي التعاليم الإسلامية , والعادات والتقاليد الأصيلة.</a:t>
            </a:r>
            <a:endParaRPr lang="ar-SA" sz="2400" b="1" dirty="0">
              <a:cs typeface="Akhbar MT" pitchFamily="2" charset="-78"/>
            </a:endParaRPr>
          </a:p>
        </p:txBody>
      </p:sp>
      <p:sp>
        <p:nvSpPr>
          <p:cNvPr id="7" name="مربع نص 6"/>
          <p:cNvSpPr txBox="1"/>
          <p:nvPr/>
        </p:nvSpPr>
        <p:spPr>
          <a:xfrm>
            <a:off x="448965" y="5414165"/>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2804078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r>
              <a:rPr lang="ar-SA" b="1" dirty="0" smtClean="0">
                <a:cs typeface="Akhbar MT" pitchFamily="2" charset="-78"/>
              </a:rPr>
              <a:t>خامسا : المثيرات الغريزية</a:t>
            </a:r>
            <a:endParaRPr lang="ar-SA" b="1" dirty="0">
              <a:cs typeface="Akhbar MT" pitchFamily="2" charset="-78"/>
            </a:endParaRPr>
          </a:p>
        </p:txBody>
      </p:sp>
      <p:sp>
        <p:nvSpPr>
          <p:cNvPr id="3" name="عنصر نائب للمحتوى 2"/>
          <p:cNvSpPr>
            <a:spLocks noGrp="1"/>
          </p:cNvSpPr>
          <p:nvPr>
            <p:ph idx="1"/>
          </p:nvPr>
        </p:nvSpPr>
        <p:spPr>
          <a:xfrm>
            <a:off x="448965" y="1749246"/>
            <a:ext cx="8237834" cy="1832459"/>
          </a:xfrm>
        </p:spPr>
        <p:style>
          <a:lnRef idx="2">
            <a:schemeClr val="accent6"/>
          </a:lnRef>
          <a:fillRef idx="1">
            <a:schemeClr val="lt1"/>
          </a:fillRef>
          <a:effectRef idx="0">
            <a:schemeClr val="accent6"/>
          </a:effectRef>
          <a:fontRef idx="minor">
            <a:schemeClr val="dk1"/>
          </a:fontRef>
        </p:style>
        <p:txBody>
          <a:bodyPr>
            <a:normAutofit fontScale="92500"/>
          </a:bodyPr>
          <a:lstStyle/>
          <a:p>
            <a:pPr marL="0" indent="0" algn="r">
              <a:buNone/>
            </a:pPr>
            <a:r>
              <a:rPr lang="ar-SA" b="1" dirty="0" smtClean="0">
                <a:cs typeface="Akhbar MT" pitchFamily="2" charset="-78"/>
              </a:rPr>
              <a:t>- فطر الله تعالى الإنسان على مجموعة من المؤثرات والعواطف ومن بينها الرغبة الجنسية التي تعتبر تحديا خطيرا للشباب إذا لم تهذب بالحدود والضوابط الشرعية , فقد نبه القرآن من التفكير في الزنا أو الاقتراب منه </a:t>
            </a:r>
            <a:r>
              <a:rPr lang="ar-SA" b="1" dirty="0">
                <a:cs typeface="Akhbar MT" pitchFamily="2" charset="-78"/>
              </a:rPr>
              <a:t>:  </a:t>
            </a:r>
            <a:r>
              <a:rPr lang="ar-SA" dirty="0" smtClean="0"/>
              <a:t>و</a:t>
            </a:r>
            <a:r>
              <a:rPr lang="ar-SA" sz="2600" dirty="0" smtClean="0"/>
              <a:t>لَا </a:t>
            </a:r>
            <a:r>
              <a:rPr lang="ar-SA" sz="2600" dirty="0"/>
              <a:t>تَقْرَبُوا الزِّنَا ۖ إِنَّهُ كَانَ فَاحِشَةً وَسَاءَ سَبِيلًا </a:t>
            </a:r>
            <a:r>
              <a:rPr lang="ar-SA" sz="2200" dirty="0"/>
              <a:t>(</a:t>
            </a:r>
            <a:r>
              <a:rPr lang="ar-SA" sz="2200" dirty="0" smtClean="0"/>
              <a:t>32)الإسراء</a:t>
            </a:r>
            <a:endParaRPr lang="ar-SA" sz="2200" dirty="0"/>
          </a:p>
        </p:txBody>
      </p:sp>
      <p:sp>
        <p:nvSpPr>
          <p:cNvPr id="4" name="مربع نص 3"/>
          <p:cNvSpPr txBox="1"/>
          <p:nvPr/>
        </p:nvSpPr>
        <p:spPr>
          <a:xfrm>
            <a:off x="448965" y="3851604"/>
            <a:ext cx="8246070"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r"/>
            <a:r>
              <a:rPr lang="ar-SA" sz="2400" b="1" dirty="0" smtClean="0">
                <a:cs typeface="Akhbar MT" pitchFamily="2" charset="-78"/>
              </a:rPr>
              <a:t>- الابتعاد عن كل عوامل الاثارة ( الأفلام الإباحية , والصور الخليعة ) وغيرها من الأساليب والوسائل , قال تعالى </a:t>
            </a:r>
            <a:r>
              <a:rPr lang="ar-SA" sz="2400" b="1" dirty="0">
                <a:cs typeface="Akhbar MT" pitchFamily="2" charset="-78"/>
              </a:rPr>
              <a:t>:  </a:t>
            </a:r>
            <a:r>
              <a:rPr lang="ar-SA" sz="2400" dirty="0"/>
              <a:t>قُل لِّلْمُؤْمِنِينَ يَغُضُّوا مِنْ أَبْصَارِهِمْ وَيَحْفَظُوا فُرُوجَهُمْ ۚ ذَٰلِكَ أَزْكَىٰ لَهُمْ ۗ إِنَّ اللَّهَ خَبِيرٌ بِمَا يَصْنَعُونَ </a:t>
            </a:r>
            <a:r>
              <a:rPr lang="ar-SA" dirty="0"/>
              <a:t>(30) </a:t>
            </a:r>
            <a:r>
              <a:rPr lang="ar-SA" dirty="0" smtClean="0"/>
              <a:t>النور  </a:t>
            </a:r>
            <a:endParaRPr lang="ar-SA" dirty="0"/>
          </a:p>
        </p:txBody>
      </p:sp>
      <p:sp>
        <p:nvSpPr>
          <p:cNvPr id="5" name="مربع نص 4"/>
          <p:cNvSpPr txBox="1"/>
          <p:nvPr/>
        </p:nvSpPr>
        <p:spPr>
          <a:xfrm>
            <a:off x="448965" y="5108755"/>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2935920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heel(1)">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heel(1)">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pPr algn="ctr"/>
            <a:r>
              <a:rPr lang="ar-SA" b="1" dirty="0" smtClean="0">
                <a:cs typeface="Akhbar MT" pitchFamily="2" charset="-78"/>
              </a:rPr>
              <a:t>انتبه</a:t>
            </a:r>
            <a:endParaRPr lang="ar-SA" b="1" dirty="0">
              <a:cs typeface="Akhbar MT" pitchFamily="2" charset="-78"/>
            </a:endParaRPr>
          </a:p>
        </p:txBody>
      </p:sp>
      <p:sp>
        <p:nvSpPr>
          <p:cNvPr id="3" name="عنصر نائب للمحتوى 2"/>
          <p:cNvSpPr>
            <a:spLocks noGrp="1"/>
          </p:cNvSpPr>
          <p:nvPr>
            <p:ph idx="1"/>
          </p:nvPr>
        </p:nvSpPr>
        <p:spPr>
          <a:xfrm>
            <a:off x="457200" y="1600200"/>
            <a:ext cx="8229600" cy="2897735"/>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r">
              <a:buNone/>
            </a:pPr>
            <a:r>
              <a:rPr lang="ar-SA" sz="3600" b="1" dirty="0" smtClean="0">
                <a:cs typeface="Akhbar MT" pitchFamily="2" charset="-78"/>
              </a:rPr>
              <a:t>إن قلة الخبرة والتجربة والموضوعية لدى الشباب , وغياب الإرشاد والتوجيه يدفع إلى الانسياق وراء الخيال فلا يقدر الأمور حق قدرها , فيضع احتمالات مفرطة التفاؤل , فيخدع نفسه , ويفرض على مستقبله تصورات خيالية بعيدة عن الإمكان الواقعي , فيصاب بالإحباط , وردة الفعل العنيفة , عندما تتحطم أخيلته.</a:t>
            </a:r>
            <a:endParaRPr lang="ar-SA" sz="3600" b="1" dirty="0">
              <a:cs typeface="Akhbar MT" pitchFamily="2" charset="-78"/>
            </a:endParaRPr>
          </a:p>
        </p:txBody>
      </p:sp>
      <p:sp>
        <p:nvSpPr>
          <p:cNvPr id="4" name="مربع نص 3"/>
          <p:cNvSpPr txBox="1"/>
          <p:nvPr/>
        </p:nvSpPr>
        <p:spPr>
          <a:xfrm>
            <a:off x="448965" y="4650640"/>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32978176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circle(in)">
                                      <p:cBhvr>
                                        <p:cTn id="25" dur="20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circle(in)">
                                      <p:cBhvr>
                                        <p:cTn id="3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cs typeface="Akhbar MT" pitchFamily="2" charset="-78"/>
              </a:rPr>
              <a:t>الأنشطة</a:t>
            </a:r>
            <a:endParaRPr lang="ar-SA" b="1" dirty="0">
              <a:cs typeface="Akhbar MT" pitchFamily="2" charset="-78"/>
            </a:endParaRPr>
          </a:p>
        </p:txBody>
      </p:sp>
      <p:sp>
        <p:nvSpPr>
          <p:cNvPr id="3" name="عنصر نائب للمحتوى 2"/>
          <p:cNvSpPr>
            <a:spLocks noGrp="1"/>
          </p:cNvSpPr>
          <p:nvPr>
            <p:ph idx="1"/>
          </p:nvPr>
        </p:nvSpPr>
        <p:spPr>
          <a:xfrm>
            <a:off x="448965" y="1600201"/>
            <a:ext cx="8237835" cy="607159"/>
          </a:xfrm>
        </p:spPr>
        <p:style>
          <a:lnRef idx="2">
            <a:schemeClr val="accent2"/>
          </a:lnRef>
          <a:fillRef idx="1">
            <a:schemeClr val="lt1"/>
          </a:fillRef>
          <a:effectRef idx="0">
            <a:schemeClr val="accent2"/>
          </a:effectRef>
          <a:fontRef idx="minor">
            <a:schemeClr val="dk1"/>
          </a:fontRef>
        </p:style>
        <p:txBody>
          <a:bodyPr>
            <a:normAutofit/>
          </a:bodyPr>
          <a:lstStyle/>
          <a:p>
            <a:pPr marL="0" indent="0" algn="r">
              <a:buNone/>
            </a:pPr>
            <a:r>
              <a:rPr lang="ar-SA" sz="2400" b="1" dirty="0" smtClean="0">
                <a:cs typeface="Akhbar MT" pitchFamily="2" charset="-78"/>
              </a:rPr>
              <a:t>1 – ضع خطة تنفعك في دراستك . مع توضيح الأولويات التي ينبغي مراعاتها.</a:t>
            </a:r>
            <a:endParaRPr lang="ar-SA" sz="2400" b="1" dirty="0">
              <a:cs typeface="Akhbar MT" pitchFamily="2" charset="-78"/>
            </a:endParaRPr>
          </a:p>
        </p:txBody>
      </p:sp>
      <p:sp>
        <p:nvSpPr>
          <p:cNvPr id="4" name="مربع نص 3"/>
          <p:cNvSpPr txBox="1"/>
          <p:nvPr/>
        </p:nvSpPr>
        <p:spPr>
          <a:xfrm>
            <a:off x="448965" y="2665475"/>
            <a:ext cx="824607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r"/>
            <a:r>
              <a:rPr lang="ar-SA" sz="2400" b="1" dirty="0" smtClean="0">
                <a:cs typeface="Akhbar MT" pitchFamily="2" charset="-78"/>
              </a:rPr>
              <a:t>2 – وضح كيفية الاستفادة من أوقات الفراغ المتاحة لديك .</a:t>
            </a:r>
            <a:endParaRPr lang="ar-SA" sz="2400" b="1" dirty="0">
              <a:cs typeface="Akhbar MT" pitchFamily="2" charset="-78"/>
            </a:endParaRPr>
          </a:p>
        </p:txBody>
      </p:sp>
      <p:sp>
        <p:nvSpPr>
          <p:cNvPr id="5" name="مربع نص 4"/>
          <p:cNvSpPr txBox="1"/>
          <p:nvPr/>
        </p:nvSpPr>
        <p:spPr>
          <a:xfrm>
            <a:off x="448965" y="3730860"/>
            <a:ext cx="824607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r"/>
            <a:r>
              <a:rPr lang="ar-SA" sz="2400" b="1" dirty="0" smtClean="0">
                <a:cs typeface="Akhbar MT" pitchFamily="2" charset="-78"/>
              </a:rPr>
              <a:t>3 – استنتج الحلول التي تجعل الشباب المسلم يشعر بالانتماء إلى أمته .</a:t>
            </a:r>
            <a:endParaRPr lang="ar-SA" sz="2400" b="1" dirty="0">
              <a:cs typeface="Akhbar MT" pitchFamily="2" charset="-78"/>
            </a:endParaRPr>
          </a:p>
        </p:txBody>
      </p:sp>
      <p:sp>
        <p:nvSpPr>
          <p:cNvPr id="6" name="مربع نص 5"/>
          <p:cNvSpPr txBox="1"/>
          <p:nvPr/>
        </p:nvSpPr>
        <p:spPr>
          <a:xfrm>
            <a:off x="448965" y="4345230"/>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24235951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fade">
                                      <p:cBhvr>
                                        <p:cTn id="25" dur="1000"/>
                                        <p:tgtEl>
                                          <p:spTgt spid="3">
                                            <p:bg/>
                                          </p:spTgt>
                                        </p:tgtEl>
                                      </p:cBhvr>
                                    </p:animEffect>
                                    <p:anim calcmode="lin" valueType="num">
                                      <p:cBhvr>
                                        <p:cTn id="26" dur="1000" fill="hold"/>
                                        <p:tgtEl>
                                          <p:spTgt spid="3">
                                            <p:bg/>
                                          </p:spTgt>
                                        </p:tgtEl>
                                        <p:attrNameLst>
                                          <p:attrName>ppt_x</p:attrName>
                                        </p:attrNameLst>
                                      </p:cBhvr>
                                      <p:tavLst>
                                        <p:tav tm="0">
                                          <p:val>
                                            <p:strVal val="#ppt_x"/>
                                          </p:val>
                                        </p:tav>
                                        <p:tav tm="100000">
                                          <p:val>
                                            <p:strVal val="#ppt_x"/>
                                          </p:val>
                                        </p:tav>
                                      </p:tavLst>
                                    </p:anim>
                                    <p:anim calcmode="lin" valueType="num">
                                      <p:cBhvr>
                                        <p:cTn id="27"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1000"/>
                                        <p:tgtEl>
                                          <p:spTgt spid="3">
                                            <p:txEl>
                                              <p:pRg st="0" end="0"/>
                                            </p:txEl>
                                          </p:spTgt>
                                        </p:tgtEl>
                                      </p:cBhvr>
                                    </p:animEffect>
                                    <p:anim calcmode="lin" valueType="num">
                                      <p:cBhvr>
                                        <p:cTn id="3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ar-SA" dirty="0" smtClean="0">
                <a:cs typeface="Akhbar MT" pitchFamily="2" charset="-78"/>
              </a:rPr>
              <a:t>المناقشة</a:t>
            </a:r>
            <a:endParaRPr lang="ar-SA" dirty="0">
              <a:cs typeface="Akhbar MT" pitchFamily="2" charset="-78"/>
            </a:endParaRPr>
          </a:p>
        </p:txBody>
      </p:sp>
      <p:sp>
        <p:nvSpPr>
          <p:cNvPr id="3" name="عنصر نائب للمحتوى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0" indent="0">
              <a:buNone/>
            </a:pPr>
            <a:r>
              <a:rPr lang="ar-SA" sz="2400" b="1" dirty="0">
                <a:cs typeface="Akhbar MT" pitchFamily="2" charset="-78"/>
              </a:rPr>
              <a:t> س: اختر الإجابة الصحيحة من بين البدائل المعطاة :</a:t>
            </a:r>
          </a:p>
          <a:p>
            <a:pPr marL="0" indent="0">
              <a:buNone/>
            </a:pPr>
            <a:r>
              <a:rPr lang="ar-SA" sz="2400" b="1" dirty="0">
                <a:cs typeface="Akhbar MT" pitchFamily="2" charset="-78"/>
              </a:rPr>
              <a:t>1- إهمال الطالب لمذاكرة دروسه بحجة أنه ذكي مبدع , هذا التصرف يعد من قبيل :</a:t>
            </a:r>
          </a:p>
          <a:p>
            <a:pPr marL="0" indent="0">
              <a:buNone/>
            </a:pPr>
            <a:r>
              <a:rPr lang="ar-SA" sz="2400" b="1" dirty="0" smtClean="0">
                <a:cs typeface="Akhbar MT" pitchFamily="2" charset="-78"/>
              </a:rPr>
              <a:t>أ- استغلال </a:t>
            </a:r>
            <a:r>
              <a:rPr lang="ar-SA" sz="2400" b="1" dirty="0">
                <a:cs typeface="Akhbar MT" pitchFamily="2" charset="-78"/>
              </a:rPr>
              <a:t>الوقت.    ب- العجب والغرور.       ج- سوء التخطيط.</a:t>
            </a:r>
          </a:p>
          <a:p>
            <a:pPr marL="0" indent="0">
              <a:buNone/>
            </a:pPr>
            <a:r>
              <a:rPr lang="ar-SA" sz="2400" b="1" dirty="0">
                <a:cs typeface="Akhbar MT" pitchFamily="2" charset="-78"/>
              </a:rPr>
              <a:t>(  ب  ) العجب والغرور.</a:t>
            </a:r>
          </a:p>
          <a:p>
            <a:pPr marL="0" indent="0">
              <a:buNone/>
            </a:pPr>
            <a:r>
              <a:rPr lang="ar-SA" sz="2400" b="1" dirty="0">
                <a:cs typeface="Akhbar MT" pitchFamily="2" charset="-78"/>
              </a:rPr>
              <a:t>2- قال الله تعالى : أفحسبتم أنما خلقناكم عبثا ..في الآية إشارة إلى :</a:t>
            </a:r>
          </a:p>
          <a:p>
            <a:pPr marL="0" indent="0">
              <a:buNone/>
            </a:pPr>
            <a:r>
              <a:rPr lang="ar-SA" sz="2400" b="1" dirty="0" smtClean="0">
                <a:cs typeface="Akhbar MT" pitchFamily="2" charset="-78"/>
              </a:rPr>
              <a:t>أ- الغاية</a:t>
            </a:r>
            <a:r>
              <a:rPr lang="ar-SA" sz="2400" b="1" dirty="0">
                <a:cs typeface="Akhbar MT" pitchFamily="2" charset="-78"/>
              </a:rPr>
              <a:t>.          ب- الوسيلة.              ج- الطريقة.</a:t>
            </a:r>
          </a:p>
          <a:p>
            <a:pPr marL="0" indent="0">
              <a:buNone/>
            </a:pPr>
            <a:r>
              <a:rPr lang="ar-SA" sz="2400" b="1" dirty="0">
                <a:cs typeface="Akhbar MT" pitchFamily="2" charset="-78"/>
              </a:rPr>
              <a:t>(  أ  ) الغاية.</a:t>
            </a:r>
          </a:p>
          <a:p>
            <a:pPr marL="0" indent="0">
              <a:buNone/>
            </a:pPr>
            <a:r>
              <a:rPr lang="ar-SA" sz="2400" b="1" dirty="0">
                <a:cs typeface="Akhbar MT" pitchFamily="2" charset="-78"/>
              </a:rPr>
              <a:t>س: علل: ( الغزو الفكري أخطر على الشباب من الاحتلال العسكري ).</a:t>
            </a:r>
          </a:p>
          <a:p>
            <a:pPr marL="0" indent="0">
              <a:buNone/>
            </a:pPr>
            <a:r>
              <a:rPr lang="ar-SA" sz="2400" b="1" dirty="0">
                <a:cs typeface="Akhbar MT" pitchFamily="2" charset="-78"/>
              </a:rPr>
              <a:t>لأنه يهدف إلى تدمير العقول والقضاء على قيم المجتمع وأخلاقه ومعتقداته ويبقى أثره أجيالا بينما الاحتلال العسكري يكون وقتيا.</a:t>
            </a:r>
          </a:p>
          <a:p>
            <a:pPr marL="0" indent="0">
              <a:buNone/>
            </a:pPr>
            <a:r>
              <a:rPr lang="ar-SA" sz="2400" b="1" dirty="0">
                <a:cs typeface="Akhbar MT" pitchFamily="2" charset="-78"/>
              </a:rPr>
              <a:t>س: اكتب نصيحة توجهها للشباب لمواجهة التحديات التي يمرون بها في هذه المرحلة</a:t>
            </a:r>
            <a:r>
              <a:rPr lang="ar-SA" sz="2400" b="1" dirty="0" smtClean="0">
                <a:cs typeface="Akhbar MT" pitchFamily="2" charset="-78"/>
              </a:rPr>
              <a:t>.</a:t>
            </a:r>
          </a:p>
          <a:p>
            <a:pPr marL="0" indent="0">
              <a:buNone/>
            </a:pPr>
            <a:r>
              <a:rPr lang="ar-SA" sz="2400" b="1" dirty="0">
                <a:cs typeface="Akhbar MT" pitchFamily="2" charset="-78"/>
              </a:rPr>
              <a:t>س: استخلص من خلال معايشة الواقع تحديات أخرى تواجه الشباب في العصر الحاضر</a:t>
            </a:r>
            <a:r>
              <a:rPr lang="ar-SA" sz="2400" b="1" dirty="0" smtClean="0">
                <a:cs typeface="Akhbar MT" pitchFamily="2" charset="-78"/>
              </a:rPr>
              <a:t>.        </a:t>
            </a:r>
            <a:endParaRPr lang="ar-SA" sz="2400" b="1" dirty="0">
              <a:cs typeface="Akhbar MT" pitchFamily="2" charset="-78"/>
            </a:endParaRPr>
          </a:p>
          <a:p>
            <a:pPr marL="0" indent="0">
              <a:buNone/>
            </a:pPr>
            <a:endParaRPr lang="ar-SA" sz="2400" dirty="0">
              <a:cs typeface="Akhbar MT" pitchFamily="2" charset="-78"/>
            </a:endParaRPr>
          </a:p>
        </p:txBody>
      </p:sp>
      <p:sp>
        <p:nvSpPr>
          <p:cNvPr id="4" name="مربع نص 3"/>
          <p:cNvSpPr txBox="1"/>
          <p:nvPr/>
        </p:nvSpPr>
        <p:spPr>
          <a:xfrm>
            <a:off x="448965" y="6177690"/>
            <a:ext cx="187220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defPPr>
              <a:defRPr lang="ar-SA"/>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r>
              <a:rPr lang="ar-SA" b="1" dirty="0" smtClean="0"/>
              <a:t>إعداد: أ.هلال المقبالي</a:t>
            </a:r>
            <a:endParaRPr lang="ar-SA" b="1" dirty="0"/>
          </a:p>
        </p:txBody>
      </p:sp>
    </p:spTree>
    <p:extLst>
      <p:ext uri="{BB962C8B-B14F-4D97-AF65-F5344CB8AC3E}">
        <p14:creationId xmlns:p14="http://schemas.microsoft.com/office/powerpoint/2010/main" val="406484688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TotalTime>
  <Words>782</Words>
  <Application>Microsoft Office PowerPoint</Application>
  <PresentationFormat>عرض على الشاشة (3:4)‏</PresentationFormat>
  <Paragraphs>57</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نسق Office</vt:lpstr>
      <vt:lpstr>تحديات تواجه الشباب</vt:lpstr>
      <vt:lpstr>أولا : ضعف التخطيط </vt:lpstr>
      <vt:lpstr>تدبر</vt:lpstr>
      <vt:lpstr>ثانيا : عدم استثمار الوقت</vt:lpstr>
      <vt:lpstr>ثالثا : الغرور</vt:lpstr>
      <vt:lpstr>رابعا : الغزو الفكري</vt:lpstr>
      <vt:lpstr>خامسا : المثيرات الغريزية</vt:lpstr>
      <vt:lpstr>انتبه</vt:lpstr>
      <vt:lpstr>الأنشطة</vt:lpstr>
      <vt:lpstr>المناقشة</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هلال</cp:lastModifiedBy>
  <cp:revision>43</cp:revision>
  <dcterms:created xsi:type="dcterms:W3CDTF">2013-08-21T19:17:07Z</dcterms:created>
  <dcterms:modified xsi:type="dcterms:W3CDTF">2017-11-12T07:54:24Z</dcterms:modified>
</cp:coreProperties>
</file>