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udio/x-wav" Extension="wav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9590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8130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6180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0335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5024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3284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825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09186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510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950753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45525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799002"/>
      </p:ext>
    </p:extLst>
  </p:cSld>
  <p:clrMapOvr>
    <a:masterClrMapping/>
  </p:clrMapOvr>
  <p:transition spd="slow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73328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723000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75863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Y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50613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ar-Y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ar-Y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26045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Y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28631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ar-Y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ar-Y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50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spd="slow">
    <p:randomBar/>
  </p:transition>
  <p:hf sldNum="0" hdr="0" ftr="0" dt="0"/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6.xml"/><Relationship Id="rId3" Type="http://schemas.openxmlformats.org/officeDocument/2006/relationships/image" Target="../media/image1.gif"/><Relationship Id="rId7" Type="http://schemas.openxmlformats.org/officeDocument/2006/relationships/slide" Target="slide11.xml"/><Relationship Id="rId12" Type="http://schemas.openxmlformats.org/officeDocument/2006/relationships/slide" Target="slide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18.xml"/><Relationship Id="rId5" Type="http://schemas.openxmlformats.org/officeDocument/2006/relationships/hyperlink" Target="file:///C:\Users\eyas\Desktop\&#1587;1.pptx" TargetMode="External"/><Relationship Id="rId10" Type="http://schemas.openxmlformats.org/officeDocument/2006/relationships/slide" Target="slide13.xml"/><Relationship Id="rId4" Type="http://schemas.openxmlformats.org/officeDocument/2006/relationships/slide" Target="slide14.xml"/><Relationship Id="rId9" Type="http://schemas.openxmlformats.org/officeDocument/2006/relationships/slide" Target="slide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eyas\Desktop\&#1587;1.pptx" TargetMode="External"/><Relationship Id="rId13" Type="http://schemas.openxmlformats.org/officeDocument/2006/relationships/slide" Target="slide17.xml"/><Relationship Id="rId3" Type="http://schemas.openxmlformats.org/officeDocument/2006/relationships/audio" Target="../media/audio1.wav"/><Relationship Id="rId7" Type="http://schemas.openxmlformats.org/officeDocument/2006/relationships/slide" Target="slide11.xml"/><Relationship Id="rId12" Type="http://schemas.openxmlformats.org/officeDocument/2006/relationships/slide" Target="slide1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13.xml"/><Relationship Id="rId5" Type="http://schemas.openxmlformats.org/officeDocument/2006/relationships/slide" Target="slide14.xml"/><Relationship Id="rId10" Type="http://schemas.openxmlformats.org/officeDocument/2006/relationships/slide" Target="slide12.xml"/><Relationship Id="rId4" Type="http://schemas.openxmlformats.org/officeDocument/2006/relationships/image" Target="../media/image2.png"/><Relationship Id="rId9" Type="http://schemas.openxmlformats.org/officeDocument/2006/relationships/slide" Target="slide15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"/>
          <p:cNvSpPr txBox="1">
            <a:spLocks noGrp="1"/>
          </p:cNvSpPr>
          <p:nvPr>
            <p:ph type="title"/>
          </p:nvPr>
        </p:nvSpPr>
        <p:spPr>
          <a:xfrm>
            <a:off x="1752600" y="2181726"/>
            <a:ext cx="86868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>
              <a:buClr>
                <a:srgbClr val="ABC2C8"/>
              </a:buClr>
              <a:buSzPts val="11500"/>
            </a:pPr>
            <a:r>
              <a:rPr lang="ar-SA" sz="11500" dirty="0">
                <a:solidFill>
                  <a:schemeClr val="accent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التقديم والتأخير</a:t>
            </a:r>
            <a:endParaRPr sz="11500" dirty="0">
              <a:solidFill>
                <a:schemeClr val="accent1">
                  <a:lumMod val="50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71" name="Google Shape;371;p1"/>
          <p:cNvSpPr txBox="1"/>
          <p:nvPr/>
        </p:nvSpPr>
        <p:spPr>
          <a:xfrm>
            <a:off x="1331494" y="4620127"/>
            <a:ext cx="9529011" cy="11761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>
            <a:lvl1pPr algn="ctr" defTabSz="914400" rtl="1" eaLnBrk="1" latinLnBrk="0" hangingPunct="1">
              <a:lnSpc>
                <a:spcPct val="85000"/>
              </a:lnSpc>
              <a:spcBef>
                <a:spcPct val="0"/>
              </a:spcBef>
              <a:buClr>
                <a:srgbClr val="FF0000"/>
              </a:buClr>
              <a:buSzPts val="4400"/>
              <a:buNone/>
              <a:defRPr sz="3600" kern="1200" spc="-50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b="1" dirty="0">
                <a:solidFill>
                  <a:srgbClr val="C00000"/>
                </a:solidFill>
                <a:sym typeface="Twentieth Century"/>
              </a:rPr>
              <a:t>الو</a:t>
            </a:r>
            <a:r>
              <a:rPr lang="ar-OM" b="1" dirty="0">
                <a:solidFill>
                  <a:srgbClr val="C00000"/>
                </a:solidFill>
                <a:sym typeface="Twentieth Century"/>
              </a:rPr>
              <a:t>قف</a:t>
            </a:r>
            <a:r>
              <a:rPr lang="ar-SA" b="1" dirty="0">
                <a:solidFill>
                  <a:srgbClr val="C00000"/>
                </a:solidFill>
                <a:sym typeface="Twentieth Century"/>
              </a:rPr>
              <a:t>ة التعليمية:</a:t>
            </a:r>
            <a:endParaRPr b="1" dirty="0">
              <a:solidFill>
                <a:srgbClr val="C00000"/>
              </a:solidFill>
            </a:endParaRPr>
          </a:p>
          <a:p>
            <a:r>
              <a:rPr lang="ar-SA" b="1" dirty="0">
                <a:sym typeface="Twentieth Century"/>
              </a:rPr>
              <a:t>إياك والبغ</a:t>
            </a:r>
            <a:r>
              <a:rPr lang="ar-OM" b="1" dirty="0">
                <a:sym typeface="Twentieth Century"/>
              </a:rPr>
              <a:t>ي </a:t>
            </a:r>
            <a:r>
              <a:rPr lang="ar-SA" b="1" dirty="0">
                <a:sym typeface="Twentieth Century"/>
              </a:rPr>
              <a:t>والبهتان والغيبة     والشك والشرك والطغيان والريبة</a:t>
            </a:r>
            <a:endParaRPr b="1" dirty="0">
              <a:sym typeface="Twentieth Century"/>
            </a:endParaRPr>
          </a:p>
        </p:txBody>
      </p:sp>
      <p:sp>
        <p:nvSpPr>
          <p:cNvPr id="4" name="برق 3">
            <a:extLst>
              <a:ext uri="{FF2B5EF4-FFF2-40B4-BE49-F238E27FC236}">
                <a16:creationId xmlns:a16="http://schemas.microsoft.com/office/drawing/2014/main" id="{6CB7D125-F127-5709-C820-EB27E50BAF12}"/>
              </a:ext>
            </a:extLst>
          </p:cNvPr>
          <p:cNvSpPr/>
          <p:nvPr/>
        </p:nvSpPr>
        <p:spPr>
          <a:xfrm rot="5126477">
            <a:off x="9540061" y="593584"/>
            <a:ext cx="1760042" cy="1317124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6" name="برق 5">
            <a:extLst>
              <a:ext uri="{FF2B5EF4-FFF2-40B4-BE49-F238E27FC236}">
                <a16:creationId xmlns:a16="http://schemas.microsoft.com/office/drawing/2014/main" id="{2B66824D-2CA2-117F-BE65-EE82961C0088}"/>
              </a:ext>
            </a:extLst>
          </p:cNvPr>
          <p:cNvSpPr/>
          <p:nvPr/>
        </p:nvSpPr>
        <p:spPr>
          <a:xfrm rot="16473523" flipH="1">
            <a:off x="1301939" y="442412"/>
            <a:ext cx="1735934" cy="1619469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" grpId="0"/>
      <p:bldP spid="37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9"/>
          <p:cNvSpPr/>
          <p:nvPr/>
        </p:nvSpPr>
        <p:spPr>
          <a:xfrm>
            <a:off x="7685335" y="3636520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التعجب</a:t>
            </a:r>
            <a:endParaRPr sz="2400" b="1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7" name="Google Shape;447;p9"/>
          <p:cNvSpPr/>
          <p:nvPr/>
        </p:nvSpPr>
        <p:spPr>
          <a:xfrm>
            <a:off x="7685335" y="967414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 dirty="0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التلذذ بذكر الاسم</a:t>
            </a:r>
            <a:endParaRPr sz="2400" b="1" dirty="0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8" name="Google Shape;448;p9"/>
          <p:cNvSpPr/>
          <p:nvPr/>
        </p:nvSpPr>
        <p:spPr>
          <a:xfrm>
            <a:off x="7685335" y="1857116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 dirty="0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مراعاة التوازن</a:t>
            </a:r>
            <a:r>
              <a:rPr lang="ar-YE" sz="2400" b="1" dirty="0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400" b="1" dirty="0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والسجع</a:t>
            </a:r>
            <a:endParaRPr sz="2400" b="1" dirty="0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9" name="Google Shape;449;p9"/>
          <p:cNvSpPr/>
          <p:nvPr/>
        </p:nvSpPr>
        <p:spPr>
          <a:xfrm>
            <a:off x="7685335" y="2746818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التبرك </a:t>
            </a:r>
            <a:endParaRPr sz="2400" b="1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0" name="Google Shape;450;p9"/>
          <p:cNvSpPr/>
          <p:nvPr/>
        </p:nvSpPr>
        <p:spPr>
          <a:xfrm>
            <a:off x="7685335" y="4526222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</a:t>
            </a:r>
            <a:endParaRPr sz="2400" b="1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1" name="Google Shape;451;p9"/>
          <p:cNvSpPr/>
          <p:nvPr/>
        </p:nvSpPr>
        <p:spPr>
          <a:xfrm>
            <a:off x="7685335" y="5415926"/>
            <a:ext cx="2520000" cy="612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الذم</a:t>
            </a:r>
            <a:endParaRPr sz="2400" b="1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2" name="Google Shape;452;p9"/>
          <p:cNvSpPr/>
          <p:nvPr/>
        </p:nvSpPr>
        <p:spPr>
          <a:xfrm>
            <a:off x="1309673" y="3738296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لله درك من تلميذ مجتهد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453" name="Google Shape;453;p9"/>
          <p:cNvSpPr/>
          <p:nvPr/>
        </p:nvSpPr>
        <p:spPr>
          <a:xfrm>
            <a:off x="1309673" y="4577111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نعم الصديق المخلص الصادق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454" name="Google Shape;454;p9"/>
          <p:cNvSpPr/>
          <p:nvPr/>
        </p:nvSpPr>
        <p:spPr>
          <a:xfrm>
            <a:off x="1285610" y="5415926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بئس الطالب الكذوب الغشاش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455" name="Google Shape;455;p9"/>
          <p:cNvSpPr/>
          <p:nvPr/>
        </p:nvSpPr>
        <p:spPr>
          <a:xfrm>
            <a:off x="1315689" y="2899481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باسم الله نبتدي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456" name="Google Shape;456;p9"/>
          <p:cNvSpPr/>
          <p:nvPr/>
        </p:nvSpPr>
        <p:spPr>
          <a:xfrm>
            <a:off x="1323710" y="967418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عمان وطني\ علي صديقي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457" name="Google Shape;457;p9"/>
          <p:cNvSpPr/>
          <p:nvPr/>
        </p:nvSpPr>
        <p:spPr>
          <a:xfrm>
            <a:off x="1285610" y="1961720"/>
            <a:ext cx="6019800" cy="5832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 rtl="1">
              <a:spcBef>
                <a:spcPct val="0"/>
              </a:spcBef>
              <a:buClr>
                <a:srgbClr val="FF0000"/>
              </a:buClr>
              <a:buSzPts val="4400"/>
            </a:pPr>
            <a:r>
              <a:rPr lang="ar-SA" sz="3200" b="1" kern="1200" spc="-50">
                <a:solidFill>
                  <a:srgbClr val="002060"/>
                </a:solidFill>
                <a:sym typeface="Twentieth Century"/>
              </a:rPr>
              <a:t>(خذوه فغلوه ثم الجحيم صلوه)</a:t>
            </a:r>
            <a:endParaRPr sz="3200" b="1" kern="1200" spc="-50">
              <a:solidFill>
                <a:srgbClr val="002060"/>
              </a:solidFill>
              <a:sym typeface="Twentieth Century"/>
            </a:endParaRPr>
          </a:p>
        </p:txBody>
      </p:sp>
      <p:sp>
        <p:nvSpPr>
          <p:cNvPr id="19" name="برق 18">
            <a:extLst>
              <a:ext uri="{FF2B5EF4-FFF2-40B4-BE49-F238E27FC236}">
                <a16:creationId xmlns:a16="http://schemas.microsoft.com/office/drawing/2014/main" id="{3F263D72-CA54-A700-AB64-5D3C47941939}"/>
              </a:ext>
            </a:extLst>
          </p:cNvPr>
          <p:cNvSpPr/>
          <p:nvPr/>
        </p:nvSpPr>
        <p:spPr>
          <a:xfrm rot="5126477">
            <a:off x="10771894" y="331173"/>
            <a:ext cx="652600" cy="770566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/>
          </a:p>
        </p:txBody>
      </p:sp>
      <p:sp>
        <p:nvSpPr>
          <p:cNvPr id="20" name="برق 19">
            <a:extLst>
              <a:ext uri="{FF2B5EF4-FFF2-40B4-BE49-F238E27FC236}">
                <a16:creationId xmlns:a16="http://schemas.microsoft.com/office/drawing/2014/main" id="{67269FE3-C352-1740-288D-174977C4290E}"/>
              </a:ext>
            </a:extLst>
          </p:cNvPr>
          <p:cNvSpPr/>
          <p:nvPr/>
        </p:nvSpPr>
        <p:spPr>
          <a:xfrm rot="5126477">
            <a:off x="10784692" y="4968293"/>
            <a:ext cx="741636" cy="711431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0"/>
          <p:cNvSpPr/>
          <p:nvPr/>
        </p:nvSpPr>
        <p:spPr>
          <a:xfrm>
            <a:off x="2162330" y="811499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س1/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3" name="Google Shape;463;p10"/>
          <p:cNvSpPr/>
          <p:nvPr/>
        </p:nvSpPr>
        <p:spPr>
          <a:xfrm>
            <a:off x="2848131" y="1879546"/>
            <a:ext cx="6705599" cy="75425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bg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السجن لكل من سولت له نفسه السرقة</a:t>
            </a:r>
            <a:endParaRPr sz="3600" b="1">
              <a:solidFill>
                <a:schemeClr val="bg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4" name="Google Shape;464;p10">
            <a:hlinkClick r:id="rId3" action="ppaction://hlinksldjump"/>
          </p:cNvPr>
          <p:cNvSpPr/>
          <p:nvPr/>
        </p:nvSpPr>
        <p:spPr>
          <a:xfrm>
            <a:off x="6457080" y="2939843"/>
            <a:ext cx="3048000" cy="137962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5" name="Google Shape;465;p10">
            <a:hlinkClick r:id="rId3" action="ppaction://hlinksldjump"/>
          </p:cNvPr>
          <p:cNvSpPr/>
          <p:nvPr/>
        </p:nvSpPr>
        <p:spPr>
          <a:xfrm>
            <a:off x="2896784" y="2939843"/>
            <a:ext cx="3048000" cy="137962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 b="1" dirty="0">
              <a:solidFill>
                <a:srgbClr val="002060"/>
              </a:solidFill>
            </a:endParaRPr>
          </a:p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6" name="Google Shape;466;p10">
            <a:hlinkClick r:id="rId3" action="ppaction://hlinksldjump"/>
          </p:cNvPr>
          <p:cNvSpPr/>
          <p:nvPr/>
        </p:nvSpPr>
        <p:spPr>
          <a:xfrm>
            <a:off x="6457080" y="4459831"/>
            <a:ext cx="3048000" cy="137962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7" name="Google Shape;467;p10">
            <a:hlinkClick r:id="rId4" action="ppaction://hlinksldjump"/>
          </p:cNvPr>
          <p:cNvSpPr/>
          <p:nvPr/>
        </p:nvSpPr>
        <p:spPr>
          <a:xfrm>
            <a:off x="2896784" y="4459831"/>
            <a:ext cx="3048000" cy="137962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052CF2AD-F5CE-8CEB-6409-34E447316C31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37697E16-EF73-3919-3F2C-B5B3FCA84DB5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11"/>
          <p:cNvSpPr/>
          <p:nvPr/>
        </p:nvSpPr>
        <p:spPr>
          <a:xfrm>
            <a:off x="2057400" y="1212990"/>
            <a:ext cx="8077200" cy="645766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س2 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473" name="Google Shape;473;p11"/>
          <p:cNvSpPr/>
          <p:nvPr/>
        </p:nvSpPr>
        <p:spPr>
          <a:xfrm>
            <a:off x="2743200" y="2011435"/>
            <a:ext cx="6705599" cy="7620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bg1"/>
                </a:solidFill>
                <a:latin typeface="Twentieth Century"/>
                <a:sym typeface="Twentieth Century"/>
              </a:rPr>
              <a:t>بيض صنائعنا ، خضر مرابعنا</a:t>
            </a:r>
            <a:endParaRPr sz="3600" b="1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474" name="Google Shape;474;p11">
            <a:hlinkClick r:id="rId3" action="ppaction://hlinksldjump"/>
          </p:cNvPr>
          <p:cNvSpPr/>
          <p:nvPr/>
        </p:nvSpPr>
        <p:spPr>
          <a:xfrm>
            <a:off x="2684753" y="457961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 b="1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5" name="Google Shape;475;p11">
            <a:hlinkClick r:id="rId3" action="ppaction://hlinksldjump"/>
          </p:cNvPr>
          <p:cNvSpPr/>
          <p:nvPr/>
        </p:nvSpPr>
        <p:spPr>
          <a:xfrm>
            <a:off x="2685477" y="306795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 b="1" dirty="0"/>
          </a:p>
          <a:p>
            <a:pPr algn="ctr" rtl="1"/>
            <a:r>
              <a:rPr lang="ar-SA" sz="4000" b="1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 b="1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6" name="Google Shape;476;p11">
            <a:hlinkClick r:id="rId3" action="ppaction://hlinksldjump"/>
          </p:cNvPr>
          <p:cNvSpPr/>
          <p:nvPr/>
        </p:nvSpPr>
        <p:spPr>
          <a:xfrm>
            <a:off x="6459249" y="4579610"/>
            <a:ext cx="30492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rgbClr val="002060"/>
                </a:solidFill>
                <a:latin typeface="Twentieth Century"/>
                <a:sym typeface="Twentieth Century"/>
              </a:rPr>
              <a:t>المدح</a:t>
            </a:r>
            <a:endParaRPr sz="4000" b="1" dirty="0">
              <a:solidFill>
                <a:srgbClr val="002060"/>
              </a:solidFill>
              <a:latin typeface="Twentieth Century"/>
              <a:sym typeface="Twentieth Century"/>
            </a:endParaRPr>
          </a:p>
        </p:txBody>
      </p:sp>
      <p:sp>
        <p:nvSpPr>
          <p:cNvPr id="477" name="Google Shape;477;p11">
            <a:hlinkClick r:id="rId4" action="ppaction://hlinksldjump"/>
          </p:cNvPr>
          <p:cNvSpPr/>
          <p:nvPr/>
        </p:nvSpPr>
        <p:spPr>
          <a:xfrm>
            <a:off x="6460449" y="3048131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 b="1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6B7F7999-7EC3-5630-DB2A-5ABF4B5F03D8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90DA82CB-A81F-C80F-7C22-EB9E90D6788F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2"/>
          <p:cNvSpPr/>
          <p:nvPr/>
        </p:nvSpPr>
        <p:spPr>
          <a:xfrm>
            <a:off x="2005262" y="1062836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س3/ الغرض البلاغي من المثال التالي هو : </a:t>
            </a:r>
            <a:endParaRPr sz="32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483" name="Google Shape;483;p12"/>
          <p:cNvSpPr/>
          <p:nvPr/>
        </p:nvSpPr>
        <p:spPr>
          <a:xfrm>
            <a:off x="2005262" y="2046091"/>
            <a:ext cx="8077200" cy="7620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أحق الناس في الدنيا بعيب</a:t>
            </a:r>
            <a:r>
              <a:rPr lang="ar-YE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 </a:t>
            </a:r>
            <a:r>
              <a:rPr lang="ar-YE" sz="3200" b="1" dirty="0">
                <a:solidFill>
                  <a:schemeClr val="bg1"/>
                </a:solidFill>
                <a:latin typeface="Twentieth Century"/>
              </a:rPr>
              <a:t>...  </a:t>
            </a:r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مسيء لا يبالي أن يعــــــابا</a:t>
            </a:r>
            <a:endParaRPr sz="3200" b="1" dirty="0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484" name="Google Shape;484;p12">
            <a:hlinkClick r:id="rId3" action="ppaction://hlinksldjump"/>
          </p:cNvPr>
          <p:cNvSpPr/>
          <p:nvPr/>
        </p:nvSpPr>
        <p:spPr>
          <a:xfrm>
            <a:off x="6316578" y="2977189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rgbClr val="002060"/>
                </a:solidFill>
                <a:latin typeface="Twentieth Century"/>
                <a:sym typeface="Twentieth Century"/>
              </a:rPr>
              <a:t>التخصيص</a:t>
            </a:r>
            <a:endParaRPr sz="3200" b="1" dirty="0">
              <a:solidFill>
                <a:srgbClr val="002060"/>
              </a:solidFill>
              <a:latin typeface="Twentieth Century"/>
              <a:sym typeface="Twentieth Century"/>
            </a:endParaRPr>
          </a:p>
        </p:txBody>
      </p:sp>
      <p:sp>
        <p:nvSpPr>
          <p:cNvPr id="485" name="Google Shape;485;p12">
            <a:hlinkClick r:id="rId3" action="ppaction://hlinksldjump"/>
          </p:cNvPr>
          <p:cNvSpPr/>
          <p:nvPr/>
        </p:nvSpPr>
        <p:spPr>
          <a:xfrm>
            <a:off x="2827422" y="3012647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rgbClr val="002060"/>
                </a:solidFill>
                <a:latin typeface="Twentieth Century"/>
                <a:sym typeface="Twentieth Century"/>
              </a:rPr>
              <a:t>تقوية الحكم</a:t>
            </a:r>
            <a:endParaRPr sz="3200" b="1" dirty="0">
              <a:solidFill>
                <a:srgbClr val="002060"/>
              </a:solidFill>
              <a:latin typeface="Twentieth Century"/>
            </a:endParaRPr>
          </a:p>
          <a:p>
            <a:pPr algn="ctr" rtl="1"/>
            <a:r>
              <a:rPr lang="ar-SA" sz="3200" b="1" dirty="0">
                <a:solidFill>
                  <a:srgbClr val="002060"/>
                </a:solidFill>
                <a:latin typeface="Twentieth Century"/>
                <a:sym typeface="Twentieth Century"/>
              </a:rPr>
              <a:t>وتقريره</a:t>
            </a:r>
            <a:endParaRPr sz="3200" b="1" dirty="0">
              <a:solidFill>
                <a:srgbClr val="002060"/>
              </a:solidFill>
              <a:latin typeface="Twentieth Century"/>
              <a:sym typeface="Twentieth Century"/>
            </a:endParaRPr>
          </a:p>
        </p:txBody>
      </p:sp>
      <p:sp>
        <p:nvSpPr>
          <p:cNvPr id="486" name="Google Shape;486;p12">
            <a:hlinkClick r:id="rId3" action="ppaction://hlinksldjump"/>
          </p:cNvPr>
          <p:cNvSpPr/>
          <p:nvPr/>
        </p:nvSpPr>
        <p:spPr>
          <a:xfrm>
            <a:off x="2827422" y="4613551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rgbClr val="002060"/>
                </a:solidFill>
                <a:latin typeface="Twentieth Century"/>
                <a:sym typeface="Twentieth Century"/>
              </a:rPr>
              <a:t>تعجيل المساءة</a:t>
            </a:r>
            <a:endParaRPr sz="3200" b="1" dirty="0">
              <a:solidFill>
                <a:srgbClr val="002060"/>
              </a:solidFill>
              <a:latin typeface="Twentieth Century"/>
              <a:sym typeface="Twentieth Century"/>
            </a:endParaRPr>
          </a:p>
        </p:txBody>
      </p:sp>
      <p:sp>
        <p:nvSpPr>
          <p:cNvPr id="487" name="Google Shape;487;p12">
            <a:hlinkClick r:id="rId4" action="ppaction://hlinksldjump"/>
          </p:cNvPr>
          <p:cNvSpPr/>
          <p:nvPr/>
        </p:nvSpPr>
        <p:spPr>
          <a:xfrm>
            <a:off x="6316578" y="4613551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rgbClr val="002060"/>
                </a:solidFill>
                <a:latin typeface="Twentieth Century"/>
                <a:sym typeface="Twentieth Century"/>
              </a:rPr>
              <a:t>التشويق</a:t>
            </a:r>
            <a:endParaRPr sz="3200" b="1" dirty="0">
              <a:solidFill>
                <a:srgbClr val="002060"/>
              </a:solidFill>
              <a:latin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5CA56AFC-5E25-B173-17A7-DD9A942BE921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6730D6A8-18D3-37B4-EE9F-945A17CDA8F6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3"/>
          <p:cNvSpPr/>
          <p:nvPr/>
        </p:nvSpPr>
        <p:spPr>
          <a:xfrm>
            <a:off x="2057400" y="1007074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س4/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493" name="Google Shape;493;p13"/>
          <p:cNvSpPr/>
          <p:nvPr/>
        </p:nvSpPr>
        <p:spPr>
          <a:xfrm>
            <a:off x="2629788" y="1977586"/>
            <a:ext cx="6705599" cy="7620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bg1"/>
                </a:solidFill>
                <a:latin typeface="Twentieth Century"/>
                <a:sym typeface="Twentieth Century"/>
              </a:rPr>
              <a:t>(لكم دينكم ولي دين)</a:t>
            </a:r>
            <a:endParaRPr sz="3600" b="1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494" name="Google Shape;494;p13">
            <a:hlinkClick r:id="rId3" action="ppaction://hlinksldjump"/>
          </p:cNvPr>
          <p:cNvSpPr/>
          <p:nvPr/>
        </p:nvSpPr>
        <p:spPr>
          <a:xfrm>
            <a:off x="6514212" y="305401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تشويق</a:t>
            </a:r>
            <a:endParaRPr sz="3600" b="1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5" name="Google Shape;495;p13">
            <a:hlinkClick r:id="rId3" action="ppaction://hlinksldjump"/>
          </p:cNvPr>
          <p:cNvSpPr/>
          <p:nvPr/>
        </p:nvSpPr>
        <p:spPr>
          <a:xfrm>
            <a:off x="2629788" y="305401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 sz="3600" b="1"/>
          </a:p>
          <a:p>
            <a:pPr algn="ctr" rtl="1"/>
            <a:r>
              <a:rPr lang="ar-SA" sz="36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3600" b="1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6" name="Google Shape;496;p13">
            <a:hlinkClick r:id="rId3" action="ppaction://hlinksldjump"/>
          </p:cNvPr>
          <p:cNvSpPr/>
          <p:nvPr/>
        </p:nvSpPr>
        <p:spPr>
          <a:xfrm>
            <a:off x="6514212" y="464057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3600" b="1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7" name="Google Shape;497;p13">
            <a:hlinkClick r:id="rId4" action="ppaction://hlinksldjump"/>
          </p:cNvPr>
          <p:cNvSpPr/>
          <p:nvPr/>
        </p:nvSpPr>
        <p:spPr>
          <a:xfrm>
            <a:off x="2629788" y="464057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تخصيص</a:t>
            </a:r>
            <a:endParaRPr sz="3600" b="1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1F71F2FD-F392-AF0D-2AEE-7FA8594ABA7A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E76F6DD0-FD07-85AA-206C-51714442EAD1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4"/>
          <p:cNvSpPr/>
          <p:nvPr/>
        </p:nvSpPr>
        <p:spPr>
          <a:xfrm>
            <a:off x="2057399" y="908086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س5/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503" name="Google Shape;503;p14"/>
          <p:cNvSpPr/>
          <p:nvPr/>
        </p:nvSpPr>
        <p:spPr>
          <a:xfrm>
            <a:off x="2743200" y="1911578"/>
            <a:ext cx="6705599" cy="7632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>
                <a:solidFill>
                  <a:schemeClr val="bg1"/>
                </a:solidFill>
                <a:latin typeface="Twentieth Century"/>
                <a:sym typeface="Twentieth Century"/>
              </a:rPr>
              <a:t>«الذين هم بربهم لا يشركون»</a:t>
            </a:r>
            <a:endParaRPr sz="3200" b="1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504" name="Google Shape;504;p14">
            <a:hlinkClick r:id="rId3" action="ppaction://hlinksldjump"/>
          </p:cNvPr>
          <p:cNvSpPr/>
          <p:nvPr/>
        </p:nvSpPr>
        <p:spPr>
          <a:xfrm>
            <a:off x="6400799" y="2941845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5" name="Google Shape;505;p14">
            <a:hlinkClick r:id="rId3" action="ppaction://hlinksldjump"/>
          </p:cNvPr>
          <p:cNvSpPr/>
          <p:nvPr/>
        </p:nvSpPr>
        <p:spPr>
          <a:xfrm>
            <a:off x="2743200" y="2941845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6" name="Google Shape;506;p14">
            <a:hlinkClick r:id="rId3" action="ppaction://hlinksldjump"/>
          </p:cNvPr>
          <p:cNvSpPr/>
          <p:nvPr/>
        </p:nvSpPr>
        <p:spPr>
          <a:xfrm>
            <a:off x="6400799" y="459668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</a:t>
            </a:r>
            <a:endParaRPr/>
          </a:p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7" name="Google Shape;507;p14">
            <a:hlinkClick r:id="rId4" action="ppaction://hlinksldjump"/>
          </p:cNvPr>
          <p:cNvSpPr/>
          <p:nvPr/>
        </p:nvSpPr>
        <p:spPr>
          <a:xfrm>
            <a:off x="2743200" y="459668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00E4D888-ED5E-9EF5-5EBC-C71990216EAA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944D402B-B589-431F-53B8-E1BF96F22FEC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5"/>
          <p:cNvSpPr/>
          <p:nvPr/>
        </p:nvSpPr>
        <p:spPr>
          <a:xfrm>
            <a:off x="2057399" y="1171403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س6/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513" name="Google Shape;513;p15"/>
          <p:cNvSpPr/>
          <p:nvPr/>
        </p:nvSpPr>
        <p:spPr>
          <a:xfrm>
            <a:off x="2486230" y="2048376"/>
            <a:ext cx="7219539" cy="7632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سعدت بغرة وجهدك الأيام</a:t>
            </a:r>
            <a:r>
              <a:rPr lang="ar-YE" sz="3200" b="1" dirty="0">
                <a:solidFill>
                  <a:schemeClr val="bg1"/>
                </a:solidFill>
                <a:latin typeface="Twentieth Century"/>
              </a:rPr>
              <a:t>    </a:t>
            </a:r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وتزينت بلقائك الأعوام</a:t>
            </a:r>
            <a:endParaRPr sz="3200" b="1" dirty="0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514" name="Google Shape;514;p15">
            <a:hlinkClick r:id="rId3" action="ppaction://hlinksldjump"/>
          </p:cNvPr>
          <p:cNvSpPr/>
          <p:nvPr/>
        </p:nvSpPr>
        <p:spPr>
          <a:xfrm>
            <a:off x="6316578" y="301177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5" name="Google Shape;515;p15">
            <a:hlinkClick r:id="rId3" action="ppaction://hlinksldjump"/>
          </p:cNvPr>
          <p:cNvSpPr/>
          <p:nvPr/>
        </p:nvSpPr>
        <p:spPr>
          <a:xfrm>
            <a:off x="2827423" y="462052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التبرك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6" name="Google Shape;516;p15">
            <a:hlinkClick r:id="rId3" action="ppaction://hlinksldjump"/>
          </p:cNvPr>
          <p:cNvSpPr/>
          <p:nvPr/>
        </p:nvSpPr>
        <p:spPr>
          <a:xfrm>
            <a:off x="6316578" y="462052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7" name="Google Shape;517;p15">
            <a:hlinkClick r:id="rId4" action="ppaction://hlinksldjump"/>
          </p:cNvPr>
          <p:cNvSpPr/>
          <p:nvPr/>
        </p:nvSpPr>
        <p:spPr>
          <a:xfrm>
            <a:off x="2827423" y="301177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CE6A9A36-7E5D-F09B-0DB5-1873B95EC989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D725DEEF-CFAD-C288-FD14-EE3946AA82DF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" grpId="0" animBg="1"/>
      <p:bldP spid="513" grpId="0" animBg="1"/>
      <p:bldP spid="514" grpId="0" animBg="1"/>
      <p:bldP spid="515" grpId="0" animBg="1"/>
      <p:bldP spid="516" grpId="0" animBg="1"/>
      <p:bldP spid="5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6"/>
          <p:cNvSpPr/>
          <p:nvPr/>
        </p:nvSpPr>
        <p:spPr>
          <a:xfrm>
            <a:off x="2057400" y="1243866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س7/ الغرض البلاغي من المثال التالي هو : </a:t>
            </a:r>
          </a:p>
        </p:txBody>
      </p:sp>
      <p:sp>
        <p:nvSpPr>
          <p:cNvPr id="523" name="Google Shape;523;p16"/>
          <p:cNvSpPr/>
          <p:nvPr/>
        </p:nvSpPr>
        <p:spPr>
          <a:xfrm>
            <a:off x="2638269" y="2130697"/>
            <a:ext cx="6705599" cy="7632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ثلاث ليس لها إياب</a:t>
            </a:r>
            <a:r>
              <a:rPr lang="ar-YE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 </a:t>
            </a:r>
            <a:r>
              <a:rPr lang="ar-YE" sz="3200" b="1" dirty="0">
                <a:solidFill>
                  <a:schemeClr val="bg1"/>
                </a:solidFill>
                <a:latin typeface="Twentieth Century"/>
              </a:rPr>
              <a:t>... </a:t>
            </a:r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الوقت والجمال والشباب</a:t>
            </a:r>
            <a:endParaRPr sz="3200" b="1" dirty="0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524" name="Google Shape;524;p16">
            <a:hlinkClick r:id="rId3" action="ppaction://hlinksldjump"/>
          </p:cNvPr>
          <p:cNvSpPr/>
          <p:nvPr/>
        </p:nvSpPr>
        <p:spPr>
          <a:xfrm>
            <a:off x="2848132" y="464719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5" name="Google Shape;525;p16">
            <a:hlinkClick r:id="rId3" action="ppaction://hlinksldjump"/>
          </p:cNvPr>
          <p:cNvSpPr/>
          <p:nvPr/>
        </p:nvSpPr>
        <p:spPr>
          <a:xfrm>
            <a:off x="2848133" y="301872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6" name="Google Shape;526;p16">
            <a:hlinkClick r:id="rId3" action="ppaction://hlinksldjump"/>
          </p:cNvPr>
          <p:cNvSpPr/>
          <p:nvPr/>
        </p:nvSpPr>
        <p:spPr>
          <a:xfrm>
            <a:off x="6295868" y="464719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7" name="Google Shape;527;p16">
            <a:hlinkClick r:id="rId4" action="ppaction://hlinksldjump"/>
          </p:cNvPr>
          <p:cNvSpPr/>
          <p:nvPr/>
        </p:nvSpPr>
        <p:spPr>
          <a:xfrm>
            <a:off x="6295868" y="3018728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0BCCAC8A-7C5F-F4E0-5D30-E8C010240B01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2BD04B32-10AD-039C-3CFE-E0ED688A660F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" grpId="0" animBg="1"/>
      <p:bldP spid="523" grpId="0" animBg="1"/>
      <p:bldP spid="524" grpId="0" animBg="1"/>
      <p:bldP spid="525" grpId="0" animBg="1"/>
      <p:bldP spid="526" grpId="0" animBg="1"/>
      <p:bldP spid="5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7"/>
          <p:cNvSpPr/>
          <p:nvPr/>
        </p:nvSpPr>
        <p:spPr>
          <a:xfrm>
            <a:off x="2057399" y="1220748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س8/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533" name="Google Shape;533;p17"/>
          <p:cNvSpPr/>
          <p:nvPr/>
        </p:nvSpPr>
        <p:spPr>
          <a:xfrm>
            <a:off x="2743200" y="2091606"/>
            <a:ext cx="6705599" cy="7632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>
                <a:solidFill>
                  <a:schemeClr val="bg1"/>
                </a:solidFill>
                <a:latin typeface="Twentieth Century"/>
                <a:sym typeface="Twentieth Century"/>
              </a:rPr>
              <a:t>« والله خلقكم ثم يتوفاكم»</a:t>
            </a:r>
            <a:endParaRPr sz="3200" b="1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534" name="Google Shape;534;p17">
            <a:hlinkClick r:id="rId3" action="ppaction://hlinksldjump"/>
          </p:cNvPr>
          <p:cNvSpPr/>
          <p:nvPr/>
        </p:nvSpPr>
        <p:spPr>
          <a:xfrm>
            <a:off x="6316578" y="3072523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5" name="Google Shape;535;p17">
            <a:hlinkClick r:id="rId3" action="ppaction://hlinksldjump"/>
          </p:cNvPr>
          <p:cNvSpPr/>
          <p:nvPr/>
        </p:nvSpPr>
        <p:spPr>
          <a:xfrm>
            <a:off x="2827422" y="3072523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6" name="Google Shape;536;p17">
            <a:hlinkClick r:id="rId3" action="ppaction://hlinksldjump"/>
          </p:cNvPr>
          <p:cNvSpPr/>
          <p:nvPr/>
        </p:nvSpPr>
        <p:spPr>
          <a:xfrm>
            <a:off x="2827422" y="4669040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7" name="Google Shape;537;p17">
            <a:hlinkClick r:id="rId4" action="ppaction://hlinksldjump"/>
          </p:cNvPr>
          <p:cNvSpPr/>
          <p:nvPr/>
        </p:nvSpPr>
        <p:spPr>
          <a:xfrm>
            <a:off x="6316578" y="4665491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A92E06DB-2FFC-D6CD-2CEE-DF4FD5DDDFE7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E96E5390-4DAC-FDCE-4364-6E41BED7C3DA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" grpId="0" animBg="1"/>
      <p:bldP spid="533" grpId="0" animBg="1"/>
      <p:bldP spid="534" grpId="0" animBg="1"/>
      <p:bldP spid="535" grpId="0" animBg="1"/>
      <p:bldP spid="536" grpId="0" animBg="1"/>
      <p:bldP spid="5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8"/>
          <p:cNvSpPr/>
          <p:nvPr/>
        </p:nvSpPr>
        <p:spPr>
          <a:xfrm>
            <a:off x="2057399" y="116601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2EFFA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  <a:latin typeface="Twentieth Century"/>
                <a:sym typeface="Twentieth Century"/>
              </a:rPr>
              <a:t>س9/ الغرض البلاغي من المثال التالي هو : </a:t>
            </a:r>
            <a:endParaRPr sz="3600" b="1" dirty="0">
              <a:solidFill>
                <a:srgbClr val="C00000"/>
              </a:solidFill>
              <a:latin typeface="Twentieth Century"/>
              <a:sym typeface="Twentieth Century"/>
            </a:endParaRPr>
          </a:p>
        </p:txBody>
      </p:sp>
      <p:sp>
        <p:nvSpPr>
          <p:cNvPr id="543" name="Google Shape;543;p18"/>
          <p:cNvSpPr/>
          <p:nvPr/>
        </p:nvSpPr>
        <p:spPr>
          <a:xfrm>
            <a:off x="2374231" y="2045122"/>
            <a:ext cx="7443537" cy="763200"/>
          </a:xfrm>
          <a:prstGeom prst="roundRect">
            <a:avLst>
              <a:gd name="adj" fmla="val 16667"/>
            </a:avLst>
          </a:prstGeom>
          <a:solidFill>
            <a:srgbClr val="2683C6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بثينة قالت يا جميل أربتني</a:t>
            </a:r>
            <a:r>
              <a:rPr lang="ar-YE" sz="3200" b="1" dirty="0">
                <a:solidFill>
                  <a:schemeClr val="bg1"/>
                </a:solidFill>
                <a:latin typeface="Twentieth Century"/>
              </a:rPr>
              <a:t>....</a:t>
            </a:r>
            <a:r>
              <a:rPr lang="ar-SA" sz="3200" b="1" dirty="0">
                <a:solidFill>
                  <a:schemeClr val="bg1"/>
                </a:solidFill>
                <a:latin typeface="Twentieth Century"/>
                <a:sym typeface="Twentieth Century"/>
              </a:rPr>
              <a:t>فقلت كلانا يا بثين مريب</a:t>
            </a:r>
            <a:endParaRPr sz="3200" b="1" dirty="0">
              <a:solidFill>
                <a:schemeClr val="bg1"/>
              </a:solidFill>
              <a:latin typeface="Twentieth Century"/>
              <a:sym typeface="Twentieth Century"/>
            </a:endParaRPr>
          </a:p>
        </p:txBody>
      </p:sp>
      <p:sp>
        <p:nvSpPr>
          <p:cNvPr id="544" name="Google Shape;544;p18">
            <a:hlinkClick r:id="rId3" action="ppaction://hlinksldjump"/>
          </p:cNvPr>
          <p:cNvSpPr/>
          <p:nvPr/>
        </p:nvSpPr>
        <p:spPr>
          <a:xfrm>
            <a:off x="6297313" y="3042543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5" name="Google Shape;545;p18">
            <a:hlinkClick r:id="rId3" action="ppaction://hlinksldjump"/>
          </p:cNvPr>
          <p:cNvSpPr/>
          <p:nvPr/>
        </p:nvSpPr>
        <p:spPr>
          <a:xfrm>
            <a:off x="2846687" y="3042543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6" name="Google Shape;546;p18">
            <a:hlinkClick r:id="rId3" action="ppaction://hlinksldjump"/>
          </p:cNvPr>
          <p:cNvSpPr/>
          <p:nvPr/>
        </p:nvSpPr>
        <p:spPr>
          <a:xfrm>
            <a:off x="6297313" y="465556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 dirty="0"/>
          </a:p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7" name="Google Shape;547;p18">
            <a:hlinkClick r:id="rId4" action="ppaction://hlinksldjump"/>
          </p:cNvPr>
          <p:cNvSpPr/>
          <p:nvPr/>
        </p:nvSpPr>
        <p:spPr>
          <a:xfrm>
            <a:off x="2846687" y="4655564"/>
            <a:ext cx="3048000" cy="1378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التلذذ بذكر</a:t>
            </a:r>
            <a:endParaRPr dirty="0"/>
          </a:p>
          <a:p>
            <a:pPr algn="ctr" rtl="1"/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المتقدم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A4F0E999-53E7-AEEA-7A7C-AFACA21410C3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6A809844-A6F3-A1A4-461A-767CBBF92E48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"/>
          <p:cNvSpPr txBox="1">
            <a:spLocks noGrp="1"/>
          </p:cNvSpPr>
          <p:nvPr>
            <p:ph type="title"/>
          </p:nvPr>
        </p:nvSpPr>
        <p:spPr>
          <a:xfrm>
            <a:off x="2057400" y="4764217"/>
            <a:ext cx="8305800" cy="114300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ar-SA" sz="3600" dirty="0">
                <a:solidFill>
                  <a:srgbClr val="C00000"/>
                </a:solidFill>
              </a:rPr>
              <a:t>يتغير</a:t>
            </a:r>
            <a:r>
              <a:rPr lang="ar-SA" sz="3600" dirty="0">
                <a:solidFill>
                  <a:srgbClr val="002060"/>
                </a:solidFill>
              </a:rPr>
              <a:t> ترتيب </a:t>
            </a:r>
            <a:r>
              <a:rPr lang="ar-SA" sz="3600" dirty="0">
                <a:solidFill>
                  <a:srgbClr val="0070C0"/>
                </a:solidFill>
              </a:rPr>
              <a:t>المسند والمسند إليه </a:t>
            </a:r>
            <a:r>
              <a:rPr lang="ar-SA" sz="3600" dirty="0">
                <a:solidFill>
                  <a:srgbClr val="002060"/>
                </a:solidFill>
              </a:rPr>
              <a:t>وجوبا أو جوازا وذلك لغرض من الأغراض البلاغية </a:t>
            </a:r>
            <a:endParaRPr sz="3600" dirty="0">
              <a:solidFill>
                <a:srgbClr val="002060"/>
              </a:solidFill>
            </a:endParaRPr>
          </a:p>
        </p:txBody>
      </p:sp>
      <p:sp>
        <p:nvSpPr>
          <p:cNvPr id="377" name="Google Shape;377;p2"/>
          <p:cNvSpPr/>
          <p:nvPr/>
        </p:nvSpPr>
        <p:spPr>
          <a:xfrm>
            <a:off x="7137401" y="1163392"/>
            <a:ext cx="2921000" cy="707571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الجملة ال</a:t>
            </a:r>
            <a:r>
              <a:rPr lang="ar-OM" sz="3200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</a:t>
            </a:r>
            <a:r>
              <a:rPr lang="ar-SA" sz="3200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سمية</a:t>
            </a:r>
            <a:endParaRPr sz="3200" dirty="0">
              <a:solidFill>
                <a:srgbClr val="C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78" name="Google Shape;378;p2"/>
          <p:cNvSpPr/>
          <p:nvPr/>
        </p:nvSpPr>
        <p:spPr>
          <a:xfrm>
            <a:off x="10058400" y="1501421"/>
            <a:ext cx="609600" cy="132805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79" name="Google Shape;379;p2"/>
          <p:cNvSpPr/>
          <p:nvPr/>
        </p:nvSpPr>
        <p:spPr>
          <a:xfrm flipH="1">
            <a:off x="6466114" y="1517750"/>
            <a:ext cx="671286" cy="1295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0" name="Google Shape;380;p2"/>
          <p:cNvSpPr/>
          <p:nvPr/>
        </p:nvSpPr>
        <p:spPr>
          <a:xfrm>
            <a:off x="8305800" y="2894791"/>
            <a:ext cx="762000" cy="707571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1" name="Google Shape;381;p2"/>
          <p:cNvSpPr/>
          <p:nvPr/>
        </p:nvSpPr>
        <p:spPr>
          <a:xfrm>
            <a:off x="9112813" y="2814582"/>
            <a:ext cx="1783787" cy="1066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r>
              <a:rPr lang="ar-YE" b="1" dirty="0">
                <a:ea typeface="Twentieth Century"/>
              </a:rPr>
              <a:t> </a:t>
            </a:r>
            <a:r>
              <a:rPr lang="ar-SA" sz="24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إليه</a:t>
            </a:r>
            <a:endParaRPr sz="24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2" name="Google Shape;382;p2"/>
          <p:cNvSpPr/>
          <p:nvPr/>
        </p:nvSpPr>
        <p:spPr>
          <a:xfrm>
            <a:off x="6488626" y="2748982"/>
            <a:ext cx="1775548" cy="1066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800" b="1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 b="1"/>
          </a:p>
        </p:txBody>
      </p:sp>
      <p:sp>
        <p:nvSpPr>
          <p:cNvPr id="383" name="Google Shape;383;p2"/>
          <p:cNvSpPr/>
          <p:nvPr/>
        </p:nvSpPr>
        <p:spPr>
          <a:xfrm>
            <a:off x="2536209" y="1163392"/>
            <a:ext cx="2921000" cy="707571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20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الجملة الفعلية</a:t>
            </a:r>
            <a:endParaRPr sz="3200">
              <a:solidFill>
                <a:srgbClr val="C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4" name="Google Shape;384;p2"/>
          <p:cNvSpPr/>
          <p:nvPr/>
        </p:nvSpPr>
        <p:spPr>
          <a:xfrm flipH="1">
            <a:off x="1828800" y="1485092"/>
            <a:ext cx="671286" cy="1295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5" name="Google Shape;385;p2"/>
          <p:cNvSpPr/>
          <p:nvPr/>
        </p:nvSpPr>
        <p:spPr>
          <a:xfrm>
            <a:off x="5431805" y="1485092"/>
            <a:ext cx="609600" cy="132805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6" name="Google Shape;386;p2"/>
          <p:cNvSpPr/>
          <p:nvPr/>
        </p:nvSpPr>
        <p:spPr>
          <a:xfrm>
            <a:off x="4548919" y="2736950"/>
            <a:ext cx="1765772" cy="1066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400" b="1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 b="1"/>
          </a:p>
        </p:txBody>
      </p:sp>
      <p:sp>
        <p:nvSpPr>
          <p:cNvPr id="387" name="Google Shape;387;p2"/>
          <p:cNvSpPr/>
          <p:nvPr/>
        </p:nvSpPr>
        <p:spPr>
          <a:xfrm>
            <a:off x="3612984" y="2957799"/>
            <a:ext cx="762000" cy="707571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8" name="Google Shape;388;p2"/>
          <p:cNvSpPr/>
          <p:nvPr/>
        </p:nvSpPr>
        <p:spPr>
          <a:xfrm>
            <a:off x="1654836" y="2874168"/>
            <a:ext cx="1775548" cy="1066800"/>
          </a:xfrm>
          <a:prstGeom prst="foldedCorner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r>
              <a:rPr lang="ar-YE" b="1" dirty="0">
                <a:ea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إليه</a:t>
            </a:r>
            <a:endParaRPr b="1" dirty="0"/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9208B1BD-F519-F24B-352D-FC3225B96F79}"/>
              </a:ext>
            </a:extLst>
          </p:cNvPr>
          <p:cNvSpPr/>
          <p:nvPr/>
        </p:nvSpPr>
        <p:spPr>
          <a:xfrm rot="5126477">
            <a:off x="10675978" y="721359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577F27C7-606B-FBB3-2FB5-89E395055EAD}"/>
              </a:ext>
            </a:extLst>
          </p:cNvPr>
          <p:cNvSpPr/>
          <p:nvPr/>
        </p:nvSpPr>
        <p:spPr>
          <a:xfrm rot="16473523" flipH="1">
            <a:off x="478188" y="721360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" grpId="0" animBg="1"/>
      <p:bldP spid="377" grpId="0" animBg="1"/>
      <p:bldP spid="377" grpId="1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3" grpId="1" animBg="1"/>
      <p:bldP spid="384" grpId="0" animBg="1"/>
      <p:bldP spid="385" grpId="0" animBg="1"/>
      <p:bldP spid="386" grpId="0" animBg="1"/>
      <p:bldP spid="387" grpId="0" animBg="1"/>
      <p:bldP spid="38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"/>
          <p:cNvSpPr txBox="1">
            <a:spLocks noGrp="1"/>
          </p:cNvSpPr>
          <p:nvPr>
            <p:ph type="title"/>
          </p:nvPr>
        </p:nvSpPr>
        <p:spPr>
          <a:xfrm>
            <a:off x="3565284" y="1658689"/>
            <a:ext cx="5307767" cy="2382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buClr>
                <a:srgbClr val="ABC2C8"/>
              </a:buClr>
              <a:buSzPts val="11500"/>
            </a:pPr>
            <a:r>
              <a:rPr lang="ar-SA" sz="9600" dirty="0">
                <a:solidFill>
                  <a:schemeClr val="accent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أنهينا الدرس</a:t>
            </a:r>
            <a:br>
              <a:rPr lang="ar-YE" sz="9600" dirty="0">
                <a:solidFill>
                  <a:schemeClr val="accent1">
                    <a:lumMod val="50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YE" sz="4400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تم بحمد الله</a:t>
            </a:r>
            <a:endParaRPr lang="ar-SA" sz="9600" dirty="0">
              <a:solidFill>
                <a:srgbClr val="C0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71" name="Google Shape;371;p1"/>
          <p:cNvSpPr txBox="1"/>
          <p:nvPr/>
        </p:nvSpPr>
        <p:spPr>
          <a:xfrm>
            <a:off x="2519530" y="4894484"/>
            <a:ext cx="7152939" cy="879478"/>
          </a:xfrm>
          <a:prstGeom prst="round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>
            <a:lvl1pPr algn="ctr" defTabSz="914400" rtl="1" eaLnBrk="1" latinLnBrk="0" hangingPunct="1">
              <a:lnSpc>
                <a:spcPct val="85000"/>
              </a:lnSpc>
              <a:spcBef>
                <a:spcPct val="0"/>
              </a:spcBef>
              <a:buClr>
                <a:srgbClr val="FF0000"/>
              </a:buClr>
              <a:buSzPts val="4400"/>
              <a:buNone/>
              <a:defRPr sz="3600" kern="1200" spc="-50" baseline="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</a:pPr>
            <a:r>
              <a:rPr lang="ar-OM" sz="4800" b="1" kern="0" spc="0" dirty="0">
                <a:latin typeface="Arabic Typesetting"/>
                <a:ea typeface="Arabic Typesetting"/>
                <a:cs typeface="Arabic Typesetting"/>
                <a:sym typeface="Arabic Typesetting"/>
              </a:rPr>
              <a:t>إذا ما صدر هذا اليوم ولّى/</a:t>
            </a:r>
            <a:r>
              <a:rPr lang="ar-YE" sz="4800" b="1" kern="0" spc="0" dirty="0">
                <a:latin typeface="Arabic Typesetting"/>
                <a:ea typeface="Arabic Typesetting"/>
                <a:cs typeface="Arabic Typesetting"/>
                <a:sym typeface="Arabic Typesetting"/>
              </a:rPr>
              <a:t> </a:t>
            </a:r>
            <a:r>
              <a:rPr lang="ar-OM" sz="4800" b="1" kern="0" spc="0" dirty="0">
                <a:latin typeface="Arabic Typesetting"/>
                <a:ea typeface="Arabic Typesetting"/>
                <a:cs typeface="Arabic Typesetting"/>
                <a:sym typeface="Arabic Typesetting"/>
              </a:rPr>
              <a:t>فإن غدًا لناظره قريب</a:t>
            </a:r>
          </a:p>
        </p:txBody>
      </p:sp>
      <p:sp>
        <p:nvSpPr>
          <p:cNvPr id="6" name="برق 5">
            <a:extLst>
              <a:ext uri="{FF2B5EF4-FFF2-40B4-BE49-F238E27FC236}">
                <a16:creationId xmlns:a16="http://schemas.microsoft.com/office/drawing/2014/main" id="{2B66824D-2CA2-117F-BE65-EE82961C0088}"/>
              </a:ext>
            </a:extLst>
          </p:cNvPr>
          <p:cNvSpPr/>
          <p:nvPr/>
        </p:nvSpPr>
        <p:spPr>
          <a:xfrm rot="15802549" flipH="1">
            <a:off x="1091748" y="491961"/>
            <a:ext cx="2238516" cy="1897569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93F737AD-8F5D-C4FE-9B37-DBC8EC1048BB}"/>
              </a:ext>
            </a:extLst>
          </p:cNvPr>
          <p:cNvSpPr/>
          <p:nvPr/>
        </p:nvSpPr>
        <p:spPr>
          <a:xfrm rot="5797451">
            <a:off x="8861738" y="732300"/>
            <a:ext cx="2238516" cy="1897569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  <p:extLst>
      <p:ext uri="{BB962C8B-B14F-4D97-AF65-F5344CB8AC3E}">
        <p14:creationId xmlns:p14="http://schemas.microsoft.com/office/powerpoint/2010/main" val="166870446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" grpId="0"/>
      <p:bldP spid="37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9" name="Google Shape;559;p20" descr="رسالة ماجستير الأخلاق عند المدرسة الوضعية &quot; أوغست كونت ومدرسته&quot; دراسة نقدية  على ضوء الإسلام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64159" y="248388"/>
            <a:ext cx="7630898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60" name="Google Shape;560;p20">
            <a:hlinkClick r:id="rId4" action="ppaction://hlinksldjump"/>
          </p:cNvPr>
          <p:cNvSpPr/>
          <p:nvPr/>
        </p:nvSpPr>
        <p:spPr>
          <a:xfrm>
            <a:off x="1872453" y="3890712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س4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61" name="Google Shape;561;p20"/>
          <p:cNvSpPr/>
          <p:nvPr/>
        </p:nvSpPr>
        <p:spPr>
          <a:xfrm>
            <a:off x="3700356" y="4677423"/>
            <a:ext cx="602679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7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إجابة صحيحة</a:t>
            </a:r>
            <a:endParaRPr sz="72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Google Shape;560;p20">
            <a:hlinkClick r:id="rId5" action="ppaction://hlinkpres?slideindex=1&amp;slidetitle="/>
            <a:extLst>
              <a:ext uri="{FF2B5EF4-FFF2-40B4-BE49-F238E27FC236}">
                <a16:creationId xmlns:a16="http://schemas.microsoft.com/office/drawing/2014/main" id="{555E5BBC-6477-CDCD-337A-31DDA4F11B0C}"/>
              </a:ext>
            </a:extLst>
          </p:cNvPr>
          <p:cNvSpPr/>
          <p:nvPr/>
        </p:nvSpPr>
        <p:spPr>
          <a:xfrm>
            <a:off x="1872453" y="423522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</a:t>
            </a:r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9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" name="Google Shape;560;p20">
            <a:hlinkClick r:id="rId5" action="ppaction://hlinkpres?slideindex=1&amp;slidetitle="/>
            <a:extLst>
              <a:ext uri="{FF2B5EF4-FFF2-40B4-BE49-F238E27FC236}">
                <a16:creationId xmlns:a16="http://schemas.microsoft.com/office/drawing/2014/main" id="{1D4DF129-135A-DD8A-63C1-2DD360468F89}"/>
              </a:ext>
            </a:extLst>
          </p:cNvPr>
          <p:cNvSpPr/>
          <p:nvPr/>
        </p:nvSpPr>
        <p:spPr>
          <a:xfrm>
            <a:off x="1872453" y="5971026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س1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" name="Google Shape;560;p20">
            <a:hlinkClick r:id="rId8" action="ppaction://hlinksldjump"/>
            <a:extLst>
              <a:ext uri="{FF2B5EF4-FFF2-40B4-BE49-F238E27FC236}">
                <a16:creationId xmlns:a16="http://schemas.microsoft.com/office/drawing/2014/main" id="{45500F8D-7A6D-FD95-A3FA-37D4A36CD794}"/>
              </a:ext>
            </a:extLst>
          </p:cNvPr>
          <p:cNvSpPr/>
          <p:nvPr/>
        </p:nvSpPr>
        <p:spPr>
          <a:xfrm>
            <a:off x="1872453" y="3197274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س5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" name="Google Shape;560;p20">
            <a:hlinkClick r:id="rId9" action="ppaction://hlinksldjump"/>
            <a:extLst>
              <a:ext uri="{FF2B5EF4-FFF2-40B4-BE49-F238E27FC236}">
                <a16:creationId xmlns:a16="http://schemas.microsoft.com/office/drawing/2014/main" id="{F93FDD93-F47E-1C9E-2A04-1C1A714481C4}"/>
              </a:ext>
            </a:extLst>
          </p:cNvPr>
          <p:cNvSpPr/>
          <p:nvPr/>
        </p:nvSpPr>
        <p:spPr>
          <a:xfrm>
            <a:off x="1872453" y="5277588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س2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" name="Google Shape;560;p20">
            <a:hlinkClick r:id="rId10" action="ppaction://hlinksldjump"/>
            <a:extLst>
              <a:ext uri="{FF2B5EF4-FFF2-40B4-BE49-F238E27FC236}">
                <a16:creationId xmlns:a16="http://schemas.microsoft.com/office/drawing/2014/main" id="{08B080C2-A3C6-614E-7605-1EDF0A417737}"/>
              </a:ext>
            </a:extLst>
          </p:cNvPr>
          <p:cNvSpPr/>
          <p:nvPr/>
        </p:nvSpPr>
        <p:spPr>
          <a:xfrm>
            <a:off x="1872453" y="4584150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س3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" name="Google Shape;560;p20">
            <a:hlinkClick r:id="rId11" action="ppaction://hlinksldjump"/>
            <a:extLst>
              <a:ext uri="{FF2B5EF4-FFF2-40B4-BE49-F238E27FC236}">
                <a16:creationId xmlns:a16="http://schemas.microsoft.com/office/drawing/2014/main" id="{029CA00B-2066-F3FA-BCB5-5A86BD254B0A}"/>
              </a:ext>
            </a:extLst>
          </p:cNvPr>
          <p:cNvSpPr/>
          <p:nvPr/>
        </p:nvSpPr>
        <p:spPr>
          <a:xfrm>
            <a:off x="1872453" y="1116960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س8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" name="Google Shape;560;p20">
            <a:hlinkClick r:id="rId5" action="ppaction://hlinkpres?slideindex=1&amp;slidetitle="/>
            <a:extLst>
              <a:ext uri="{FF2B5EF4-FFF2-40B4-BE49-F238E27FC236}">
                <a16:creationId xmlns:a16="http://schemas.microsoft.com/office/drawing/2014/main" id="{66CF2B7F-6CB0-4453-1CC0-E1A42F12CE55}"/>
              </a:ext>
            </a:extLst>
          </p:cNvPr>
          <p:cNvSpPr/>
          <p:nvPr/>
        </p:nvSpPr>
        <p:spPr>
          <a:xfrm>
            <a:off x="1872453" y="1810398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س7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" name="Google Shape;560;p20">
            <a:hlinkClick r:id="rId5" action="ppaction://hlinkpres?slideindex=1&amp;slidetitle="/>
            <a:extLst>
              <a:ext uri="{FF2B5EF4-FFF2-40B4-BE49-F238E27FC236}">
                <a16:creationId xmlns:a16="http://schemas.microsoft.com/office/drawing/2014/main" id="{DB989D43-394E-AA33-5CD8-79ECD812EC72}"/>
              </a:ext>
            </a:extLst>
          </p:cNvPr>
          <p:cNvSpPr/>
          <p:nvPr/>
        </p:nvSpPr>
        <p:spPr>
          <a:xfrm>
            <a:off x="1872453" y="2503836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س6</a:t>
            </a:r>
            <a:r>
              <a:rPr lang="ar-SA" sz="40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endParaRPr sz="40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ransition spd="slow">
    <p:randomBa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6" name="Google Shape;566;p21" descr="Angry Smiley Emoticon Clipart | i2Clipart - Royalty Free Public Domain  Clipart">
            <a:hlinkClick r:id="" action="ppaction://noaction">
              <a:snd r:embed="rId3" name="voltage.wav"/>
            </a:hlinkClick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67281" y="186790"/>
            <a:ext cx="5306336" cy="4685013"/>
          </a:xfrm>
          <a:prstGeom prst="rect">
            <a:avLst/>
          </a:prstGeom>
          <a:noFill/>
          <a:ln>
            <a:noFill/>
          </a:ln>
        </p:spPr>
      </p:pic>
      <p:sp>
        <p:nvSpPr>
          <p:cNvPr id="568" name="Google Shape;568;p21"/>
          <p:cNvSpPr/>
          <p:nvPr/>
        </p:nvSpPr>
        <p:spPr>
          <a:xfrm>
            <a:off x="4621721" y="4856586"/>
            <a:ext cx="4657439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7200" b="1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إجابة خاطئة</a:t>
            </a:r>
            <a:endParaRPr sz="7200" b="1" dirty="0">
              <a:solidFill>
                <a:srgbClr val="C0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" name="Google Shape;560;p20">
            <a:hlinkClick r:id="rId5" action="ppaction://hlinksldjump"/>
            <a:extLst>
              <a:ext uri="{FF2B5EF4-FFF2-40B4-BE49-F238E27FC236}">
                <a16:creationId xmlns:a16="http://schemas.microsoft.com/office/drawing/2014/main" id="{01B6F029-9095-8BAE-A6BF-F894BF815FB0}"/>
              </a:ext>
            </a:extLst>
          </p:cNvPr>
          <p:cNvSpPr/>
          <p:nvPr/>
        </p:nvSpPr>
        <p:spPr>
          <a:xfrm>
            <a:off x="1858385" y="404097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س4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" name="Google Shape;560;p20">
            <a:hlinkClick r:id="rId6" action="ppaction://hlinksldjump"/>
            <a:extLst>
              <a:ext uri="{FF2B5EF4-FFF2-40B4-BE49-F238E27FC236}">
                <a16:creationId xmlns:a16="http://schemas.microsoft.com/office/drawing/2014/main" id="{853D4D5B-72D6-8647-CE1E-9B49B86BD779}"/>
              </a:ext>
            </a:extLst>
          </p:cNvPr>
          <p:cNvSpPr/>
          <p:nvPr/>
        </p:nvSpPr>
        <p:spPr>
          <a:xfrm>
            <a:off x="1858385" y="50152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س9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" name="Google Shape;560;p20">
            <a:hlinkClick r:id="rId7" action="ppaction://hlinksldjump"/>
            <a:extLst>
              <a:ext uri="{FF2B5EF4-FFF2-40B4-BE49-F238E27FC236}">
                <a16:creationId xmlns:a16="http://schemas.microsoft.com/office/drawing/2014/main" id="{82C465D0-C6C4-E602-5C08-E6B69080A46A}"/>
              </a:ext>
            </a:extLst>
          </p:cNvPr>
          <p:cNvSpPr/>
          <p:nvPr/>
        </p:nvSpPr>
        <p:spPr>
          <a:xfrm>
            <a:off x="1858385" y="6164643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س1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" name="Google Shape;560;p20">
            <a:hlinkClick r:id="rId8" action="ppaction://hlinkpres?slideindex=1&amp;slidetitle="/>
            <a:extLst>
              <a:ext uri="{FF2B5EF4-FFF2-40B4-BE49-F238E27FC236}">
                <a16:creationId xmlns:a16="http://schemas.microsoft.com/office/drawing/2014/main" id="{9C7E6F33-AC3F-CDF9-20E7-505042152321}"/>
              </a:ext>
            </a:extLst>
          </p:cNvPr>
          <p:cNvSpPr/>
          <p:nvPr/>
        </p:nvSpPr>
        <p:spPr>
          <a:xfrm>
            <a:off x="1858385" y="333308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س5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6" name="Google Shape;560;p20">
            <a:hlinkClick r:id="rId10" action="ppaction://hlinksldjump"/>
            <a:extLst>
              <a:ext uri="{FF2B5EF4-FFF2-40B4-BE49-F238E27FC236}">
                <a16:creationId xmlns:a16="http://schemas.microsoft.com/office/drawing/2014/main" id="{AC738E02-A882-F538-EBDD-E9D9DC43B70E}"/>
              </a:ext>
            </a:extLst>
          </p:cNvPr>
          <p:cNvSpPr/>
          <p:nvPr/>
        </p:nvSpPr>
        <p:spPr>
          <a:xfrm>
            <a:off x="1858385" y="545675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س2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" name="Google Shape;560;p20">
            <a:hlinkClick r:id="rId11" action="ppaction://hlinksldjump"/>
            <a:extLst>
              <a:ext uri="{FF2B5EF4-FFF2-40B4-BE49-F238E27FC236}">
                <a16:creationId xmlns:a16="http://schemas.microsoft.com/office/drawing/2014/main" id="{AEB9FBE6-AB96-9D36-6AB5-D5E1EBC0C4E0}"/>
              </a:ext>
            </a:extLst>
          </p:cNvPr>
          <p:cNvSpPr/>
          <p:nvPr/>
        </p:nvSpPr>
        <p:spPr>
          <a:xfrm>
            <a:off x="1858385" y="474886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س3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8" name="Google Shape;560;p20">
            <a:hlinkClick r:id="rId12" action="ppaction://hlinksldjump"/>
            <a:extLst>
              <a:ext uri="{FF2B5EF4-FFF2-40B4-BE49-F238E27FC236}">
                <a16:creationId xmlns:a16="http://schemas.microsoft.com/office/drawing/2014/main" id="{29CC8536-1AC6-B5BA-A388-55A261113A8A}"/>
              </a:ext>
            </a:extLst>
          </p:cNvPr>
          <p:cNvSpPr/>
          <p:nvPr/>
        </p:nvSpPr>
        <p:spPr>
          <a:xfrm>
            <a:off x="1858385" y="120941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س8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" name="Google Shape;560;p20">
            <a:hlinkClick r:id="rId13" action="ppaction://hlinksldjump"/>
            <a:extLst>
              <a:ext uri="{FF2B5EF4-FFF2-40B4-BE49-F238E27FC236}">
                <a16:creationId xmlns:a16="http://schemas.microsoft.com/office/drawing/2014/main" id="{5A61601A-EF5C-7C6E-B455-A8CCC9D7E5DB}"/>
              </a:ext>
            </a:extLst>
          </p:cNvPr>
          <p:cNvSpPr/>
          <p:nvPr/>
        </p:nvSpPr>
        <p:spPr>
          <a:xfrm>
            <a:off x="1858385" y="1917301"/>
            <a:ext cx="1260000" cy="39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س7</a:t>
            </a:r>
            <a:endParaRPr sz="36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" name="Google Shape;560;p20">
            <a:hlinkClick r:id="rId8" action="ppaction://hlinkpres?slideindex=1&amp;slidetitle="/>
            <a:extLst>
              <a:ext uri="{FF2B5EF4-FFF2-40B4-BE49-F238E27FC236}">
                <a16:creationId xmlns:a16="http://schemas.microsoft.com/office/drawing/2014/main" id="{10D35463-7F00-2966-2375-DF996E62B785}"/>
              </a:ext>
            </a:extLst>
          </p:cNvPr>
          <p:cNvSpPr/>
          <p:nvPr/>
        </p:nvSpPr>
        <p:spPr>
          <a:xfrm>
            <a:off x="1858385" y="2625191"/>
            <a:ext cx="1260000" cy="39599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SA" sz="40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س6</a:t>
            </a:r>
            <a:r>
              <a:rPr lang="ar-SA" sz="4000" b="1" dirty="0">
                <a:solidFill>
                  <a:schemeClr val="tx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endParaRPr sz="4000" b="1" dirty="0">
              <a:solidFill>
                <a:schemeClr val="tx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"/>
          <p:cNvSpPr txBox="1">
            <a:spLocks noGrp="1"/>
          </p:cNvSpPr>
          <p:nvPr>
            <p:ph type="title"/>
          </p:nvPr>
        </p:nvSpPr>
        <p:spPr>
          <a:xfrm>
            <a:off x="1713479" y="5115424"/>
            <a:ext cx="876503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ar-SA" sz="3600" dirty="0">
                <a:solidFill>
                  <a:srgbClr val="002060"/>
                </a:solidFill>
              </a:rPr>
              <a:t>التبرك – التلذذ بذكر المتقدم –التعجب – التعظيم – المدح - الذم </a:t>
            </a:r>
            <a:endParaRPr sz="3600" dirty="0">
              <a:solidFill>
                <a:srgbClr val="002060"/>
              </a:solidFill>
            </a:endParaRPr>
          </a:p>
        </p:txBody>
      </p:sp>
      <p:sp>
        <p:nvSpPr>
          <p:cNvPr id="8" name="شكل حر: شكل 7">
            <a:extLst>
              <a:ext uri="{FF2B5EF4-FFF2-40B4-BE49-F238E27FC236}">
                <a16:creationId xmlns:a16="http://schemas.microsoft.com/office/drawing/2014/main" id="{2BB0CD49-E3F5-ED9D-5EFC-31A7F0EA264A}"/>
              </a:ext>
            </a:extLst>
          </p:cNvPr>
          <p:cNvSpPr/>
          <p:nvPr/>
        </p:nvSpPr>
        <p:spPr>
          <a:xfrm>
            <a:off x="4238816" y="1945595"/>
            <a:ext cx="3714369" cy="1786180"/>
          </a:xfrm>
          <a:custGeom>
            <a:avLst/>
            <a:gdLst>
              <a:gd name="connsiteX0" fmla="*/ 0 w 3005666"/>
              <a:gd name="connsiteY0" fmla="*/ 1502833 h 3005666"/>
              <a:gd name="connsiteX1" fmla="*/ 1502833 w 3005666"/>
              <a:gd name="connsiteY1" fmla="*/ 0 h 3005666"/>
              <a:gd name="connsiteX2" fmla="*/ 3005666 w 3005666"/>
              <a:gd name="connsiteY2" fmla="*/ 1502833 h 3005666"/>
              <a:gd name="connsiteX3" fmla="*/ 1502833 w 3005666"/>
              <a:gd name="connsiteY3" fmla="*/ 3005666 h 3005666"/>
              <a:gd name="connsiteX4" fmla="*/ 0 w 3005666"/>
              <a:gd name="connsiteY4" fmla="*/ 1502833 h 3005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6" h="3005666">
                <a:moveTo>
                  <a:pt x="0" y="1502833"/>
                </a:moveTo>
                <a:cubicBezTo>
                  <a:pt x="0" y="672841"/>
                  <a:pt x="672841" y="0"/>
                  <a:pt x="1502833" y="0"/>
                </a:cubicBezTo>
                <a:cubicBezTo>
                  <a:pt x="2332825" y="0"/>
                  <a:pt x="3005666" y="672841"/>
                  <a:pt x="3005666" y="1502833"/>
                </a:cubicBezTo>
                <a:cubicBezTo>
                  <a:pt x="3005666" y="2332825"/>
                  <a:pt x="2332825" y="3005666"/>
                  <a:pt x="1502833" y="3005666"/>
                </a:cubicBezTo>
                <a:cubicBezTo>
                  <a:pt x="672841" y="3005666"/>
                  <a:pt x="0" y="2332825"/>
                  <a:pt x="0" y="1502833"/>
                </a:cubicBez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488430" tIns="488430" rIns="488430" bIns="488430" numCol="1" spcCol="1270" anchor="ctr" anchorCtr="0">
            <a:noAutofit/>
          </a:bodyPr>
          <a:lstStyle/>
          <a:p>
            <a:pPr marL="0" lvl="0" indent="0" algn="ctr" defTabSz="16891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YE" sz="2800" b="1" kern="1200" dirty="0">
                <a:solidFill>
                  <a:srgbClr val="C00000"/>
                </a:solidFill>
              </a:rPr>
              <a:t>الأغراض البلاغية للتقديم والتأخير</a:t>
            </a:r>
          </a:p>
        </p:txBody>
      </p:sp>
      <p:sp>
        <p:nvSpPr>
          <p:cNvPr id="9" name="شكل حر: شكل 8">
            <a:extLst>
              <a:ext uri="{FF2B5EF4-FFF2-40B4-BE49-F238E27FC236}">
                <a16:creationId xmlns:a16="http://schemas.microsoft.com/office/drawing/2014/main" id="{7C4512FF-4E98-67FA-30D6-5FBE160CBCBA}"/>
              </a:ext>
            </a:extLst>
          </p:cNvPr>
          <p:cNvSpPr/>
          <p:nvPr/>
        </p:nvSpPr>
        <p:spPr>
          <a:xfrm>
            <a:off x="4725382" y="935055"/>
            <a:ext cx="2741235" cy="1112940"/>
          </a:xfrm>
          <a:custGeom>
            <a:avLst/>
            <a:gdLst>
              <a:gd name="connsiteX0" fmla="*/ 0 w 1502833"/>
              <a:gd name="connsiteY0" fmla="*/ 751417 h 1502833"/>
              <a:gd name="connsiteX1" fmla="*/ 751417 w 1502833"/>
              <a:gd name="connsiteY1" fmla="*/ 0 h 1502833"/>
              <a:gd name="connsiteX2" fmla="*/ 1502834 w 1502833"/>
              <a:gd name="connsiteY2" fmla="*/ 751417 h 1502833"/>
              <a:gd name="connsiteX3" fmla="*/ 751417 w 1502833"/>
              <a:gd name="connsiteY3" fmla="*/ 1502834 h 1502833"/>
              <a:gd name="connsiteX4" fmla="*/ 0 w 1502833"/>
              <a:gd name="connsiteY4" fmla="*/ 751417 h 1502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2833" h="1502833">
                <a:moveTo>
                  <a:pt x="0" y="751417"/>
                </a:moveTo>
                <a:cubicBezTo>
                  <a:pt x="0" y="336421"/>
                  <a:pt x="336421" y="0"/>
                  <a:pt x="751417" y="0"/>
                </a:cubicBezTo>
                <a:cubicBezTo>
                  <a:pt x="1166413" y="0"/>
                  <a:pt x="1502834" y="336421"/>
                  <a:pt x="1502834" y="751417"/>
                </a:cubicBezTo>
                <a:cubicBezTo>
                  <a:pt x="1502834" y="1166413"/>
                  <a:pt x="1166413" y="1502834"/>
                  <a:pt x="751417" y="1502834"/>
                </a:cubicBezTo>
                <a:cubicBezTo>
                  <a:pt x="336421" y="1502834"/>
                  <a:pt x="0" y="1166413"/>
                  <a:pt x="0" y="75141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49295" tIns="249295" rIns="249295" bIns="249295" numCol="1" spcCol="1270" anchor="ctr" anchorCtr="0">
            <a:noAutofit/>
          </a:bodyPr>
          <a:lstStyle/>
          <a:p>
            <a:pPr marL="0" lvl="0" indent="0" algn="ctr" defTabSz="10223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YE" sz="3200" b="1" kern="1200" dirty="0">
                <a:solidFill>
                  <a:srgbClr val="002060"/>
                </a:solidFill>
              </a:rPr>
              <a:t>التخصيص</a:t>
            </a:r>
          </a:p>
        </p:txBody>
      </p:sp>
      <p:sp>
        <p:nvSpPr>
          <p:cNvPr id="10" name="شكل حر: شكل 9">
            <a:extLst>
              <a:ext uri="{FF2B5EF4-FFF2-40B4-BE49-F238E27FC236}">
                <a16:creationId xmlns:a16="http://schemas.microsoft.com/office/drawing/2014/main" id="{FBEE37C9-A1B0-E4C1-0DED-B29A7EC05F5A}"/>
              </a:ext>
            </a:extLst>
          </p:cNvPr>
          <p:cNvSpPr/>
          <p:nvPr/>
        </p:nvSpPr>
        <p:spPr>
          <a:xfrm>
            <a:off x="7782386" y="2316060"/>
            <a:ext cx="2741235" cy="1112940"/>
          </a:xfrm>
          <a:custGeom>
            <a:avLst/>
            <a:gdLst>
              <a:gd name="connsiteX0" fmla="*/ 0 w 1502833"/>
              <a:gd name="connsiteY0" fmla="*/ 751417 h 1502833"/>
              <a:gd name="connsiteX1" fmla="*/ 751417 w 1502833"/>
              <a:gd name="connsiteY1" fmla="*/ 0 h 1502833"/>
              <a:gd name="connsiteX2" fmla="*/ 1502834 w 1502833"/>
              <a:gd name="connsiteY2" fmla="*/ 751417 h 1502833"/>
              <a:gd name="connsiteX3" fmla="*/ 751417 w 1502833"/>
              <a:gd name="connsiteY3" fmla="*/ 1502834 h 1502833"/>
              <a:gd name="connsiteX4" fmla="*/ 0 w 1502833"/>
              <a:gd name="connsiteY4" fmla="*/ 751417 h 1502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2833" h="1502833">
                <a:moveTo>
                  <a:pt x="0" y="751417"/>
                </a:moveTo>
                <a:cubicBezTo>
                  <a:pt x="0" y="336421"/>
                  <a:pt x="336421" y="0"/>
                  <a:pt x="751417" y="0"/>
                </a:cubicBezTo>
                <a:cubicBezTo>
                  <a:pt x="1166413" y="0"/>
                  <a:pt x="1502834" y="336421"/>
                  <a:pt x="1502834" y="751417"/>
                </a:cubicBezTo>
                <a:cubicBezTo>
                  <a:pt x="1502834" y="1166413"/>
                  <a:pt x="1166413" y="1502834"/>
                  <a:pt x="751417" y="1502834"/>
                </a:cubicBezTo>
                <a:cubicBezTo>
                  <a:pt x="336421" y="1502834"/>
                  <a:pt x="0" y="1166413"/>
                  <a:pt x="0" y="75141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49295" tIns="249295" rIns="249295" bIns="249295" numCol="1" spcCol="1270" anchor="ctr" anchorCtr="0">
            <a:noAutofit/>
          </a:bodyPr>
          <a:lstStyle/>
          <a:p>
            <a:pPr marL="0" lvl="0" indent="0" algn="ctr" defTabSz="10223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YE" sz="3200" b="1" kern="1200" dirty="0">
                <a:solidFill>
                  <a:srgbClr val="002060"/>
                </a:solidFill>
              </a:rPr>
              <a:t>تقوية الحكم وتقريره</a:t>
            </a:r>
          </a:p>
        </p:txBody>
      </p:sp>
      <p:sp>
        <p:nvSpPr>
          <p:cNvPr id="11" name="شكل حر: شكل 10">
            <a:extLst>
              <a:ext uri="{FF2B5EF4-FFF2-40B4-BE49-F238E27FC236}">
                <a16:creationId xmlns:a16="http://schemas.microsoft.com/office/drawing/2014/main" id="{5F6D4E55-A916-EE68-E20E-3BB136D23384}"/>
              </a:ext>
            </a:extLst>
          </p:cNvPr>
          <p:cNvSpPr/>
          <p:nvPr/>
        </p:nvSpPr>
        <p:spPr>
          <a:xfrm>
            <a:off x="4725382" y="3508365"/>
            <a:ext cx="2741235" cy="1112940"/>
          </a:xfrm>
          <a:custGeom>
            <a:avLst/>
            <a:gdLst>
              <a:gd name="connsiteX0" fmla="*/ 0 w 1502833"/>
              <a:gd name="connsiteY0" fmla="*/ 751417 h 1502833"/>
              <a:gd name="connsiteX1" fmla="*/ 751417 w 1502833"/>
              <a:gd name="connsiteY1" fmla="*/ 0 h 1502833"/>
              <a:gd name="connsiteX2" fmla="*/ 1502834 w 1502833"/>
              <a:gd name="connsiteY2" fmla="*/ 751417 h 1502833"/>
              <a:gd name="connsiteX3" fmla="*/ 751417 w 1502833"/>
              <a:gd name="connsiteY3" fmla="*/ 1502834 h 1502833"/>
              <a:gd name="connsiteX4" fmla="*/ 0 w 1502833"/>
              <a:gd name="connsiteY4" fmla="*/ 751417 h 1502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2833" h="1502833">
                <a:moveTo>
                  <a:pt x="0" y="751417"/>
                </a:moveTo>
                <a:cubicBezTo>
                  <a:pt x="0" y="336421"/>
                  <a:pt x="336421" y="0"/>
                  <a:pt x="751417" y="0"/>
                </a:cubicBezTo>
                <a:cubicBezTo>
                  <a:pt x="1166413" y="0"/>
                  <a:pt x="1502834" y="336421"/>
                  <a:pt x="1502834" y="751417"/>
                </a:cubicBezTo>
                <a:cubicBezTo>
                  <a:pt x="1502834" y="1166413"/>
                  <a:pt x="1166413" y="1502834"/>
                  <a:pt x="751417" y="1502834"/>
                </a:cubicBezTo>
                <a:cubicBezTo>
                  <a:pt x="336421" y="1502834"/>
                  <a:pt x="0" y="1166413"/>
                  <a:pt x="0" y="75141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49295" tIns="249295" rIns="249295" bIns="249295" numCol="1" spcCol="1270" anchor="ctr" anchorCtr="0">
            <a:noAutofit/>
          </a:bodyPr>
          <a:lstStyle/>
          <a:p>
            <a:pPr marL="0" lvl="0" indent="0" algn="ctr" defTabSz="10223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YE" sz="3200" b="1" kern="1200" dirty="0">
                <a:solidFill>
                  <a:srgbClr val="002060"/>
                </a:solidFill>
              </a:rPr>
              <a:t>التشويق</a:t>
            </a:r>
          </a:p>
        </p:txBody>
      </p:sp>
      <p:sp>
        <p:nvSpPr>
          <p:cNvPr id="12" name="شكل حر: شكل 11">
            <a:extLst>
              <a:ext uri="{FF2B5EF4-FFF2-40B4-BE49-F238E27FC236}">
                <a16:creationId xmlns:a16="http://schemas.microsoft.com/office/drawing/2014/main" id="{ACD41578-C6AA-F419-171A-BE9BFBB326B6}"/>
              </a:ext>
            </a:extLst>
          </p:cNvPr>
          <p:cNvSpPr/>
          <p:nvPr/>
        </p:nvSpPr>
        <p:spPr>
          <a:xfrm>
            <a:off x="1668380" y="2316060"/>
            <a:ext cx="2741235" cy="1112940"/>
          </a:xfrm>
          <a:custGeom>
            <a:avLst/>
            <a:gdLst>
              <a:gd name="connsiteX0" fmla="*/ 0 w 1502833"/>
              <a:gd name="connsiteY0" fmla="*/ 751417 h 1502833"/>
              <a:gd name="connsiteX1" fmla="*/ 751417 w 1502833"/>
              <a:gd name="connsiteY1" fmla="*/ 0 h 1502833"/>
              <a:gd name="connsiteX2" fmla="*/ 1502834 w 1502833"/>
              <a:gd name="connsiteY2" fmla="*/ 751417 h 1502833"/>
              <a:gd name="connsiteX3" fmla="*/ 751417 w 1502833"/>
              <a:gd name="connsiteY3" fmla="*/ 1502834 h 1502833"/>
              <a:gd name="connsiteX4" fmla="*/ 0 w 1502833"/>
              <a:gd name="connsiteY4" fmla="*/ 751417 h 1502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2833" h="1502833">
                <a:moveTo>
                  <a:pt x="0" y="751417"/>
                </a:moveTo>
                <a:cubicBezTo>
                  <a:pt x="0" y="336421"/>
                  <a:pt x="336421" y="0"/>
                  <a:pt x="751417" y="0"/>
                </a:cubicBezTo>
                <a:cubicBezTo>
                  <a:pt x="1166413" y="0"/>
                  <a:pt x="1502834" y="336421"/>
                  <a:pt x="1502834" y="751417"/>
                </a:cubicBezTo>
                <a:cubicBezTo>
                  <a:pt x="1502834" y="1166413"/>
                  <a:pt x="1166413" y="1502834"/>
                  <a:pt x="751417" y="1502834"/>
                </a:cubicBezTo>
                <a:cubicBezTo>
                  <a:pt x="336421" y="1502834"/>
                  <a:pt x="0" y="1166413"/>
                  <a:pt x="0" y="75141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49295" tIns="249295" rIns="249295" bIns="249295" numCol="1" spcCol="1270" anchor="ctr" anchorCtr="0">
            <a:noAutofit/>
          </a:bodyPr>
          <a:lstStyle/>
          <a:p>
            <a:pPr marL="0" lvl="0" indent="0" algn="ctr" defTabSz="10223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ar-YE" sz="3200" b="1" kern="1200" dirty="0">
                <a:solidFill>
                  <a:srgbClr val="002060"/>
                </a:solidFill>
              </a:rPr>
              <a:t>تعجيل المسرة أو المساءة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2969D55-4FF9-987F-E936-FEB5FC188F70}"/>
              </a:ext>
            </a:extLst>
          </p:cNvPr>
          <p:cNvSpPr txBox="1"/>
          <p:nvPr/>
        </p:nvSpPr>
        <p:spPr>
          <a:xfrm>
            <a:off x="7956883" y="4415024"/>
            <a:ext cx="25667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أغراض أخرى: </a:t>
            </a:r>
            <a:endParaRPr lang="ar-YE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9A61C4FE-61D0-1259-8DD3-1172C75053D0}"/>
              </a:ext>
            </a:extLst>
          </p:cNvPr>
          <p:cNvSpPr/>
          <p:nvPr/>
        </p:nvSpPr>
        <p:spPr>
          <a:xfrm rot="5126477">
            <a:off x="9930194" y="493024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3" name="برق 2">
            <a:extLst>
              <a:ext uri="{FF2B5EF4-FFF2-40B4-BE49-F238E27FC236}">
                <a16:creationId xmlns:a16="http://schemas.microsoft.com/office/drawing/2014/main" id="{69176029-1650-2A21-129A-875DA2789268}"/>
              </a:ext>
            </a:extLst>
          </p:cNvPr>
          <p:cNvSpPr/>
          <p:nvPr/>
        </p:nvSpPr>
        <p:spPr>
          <a:xfrm rot="16473523" flipH="1">
            <a:off x="1247130" y="493025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1567543" y="5077842"/>
            <a:ext cx="8534400" cy="641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ar-SA" sz="2800" b="1" u="sng" dirty="0">
                <a:solidFill>
                  <a:srgbClr val="0070C0"/>
                </a:solidFill>
              </a:rPr>
              <a:t>في مزرعة </a:t>
            </a:r>
            <a:r>
              <a:rPr lang="ar-SA" sz="2800" b="1" dirty="0">
                <a:solidFill>
                  <a:srgbClr val="0070C0"/>
                </a:solidFill>
              </a:rPr>
              <a:t>جدي </a:t>
            </a:r>
            <a:r>
              <a:rPr lang="ar-SA" sz="2800" b="1" dirty="0">
                <a:solidFill>
                  <a:srgbClr val="C00000"/>
                </a:solidFill>
              </a:rPr>
              <a:t>الجميلة الواقعة قرب مبنى الحديقة العامة </a:t>
            </a:r>
            <a:r>
              <a:rPr lang="ar-SA" sz="2800" b="1" u="sng" dirty="0">
                <a:solidFill>
                  <a:srgbClr val="00B0F0"/>
                </a:solidFill>
                <a:sym typeface="Arial"/>
              </a:rPr>
              <a:t>حوض</a:t>
            </a:r>
            <a:r>
              <a:rPr lang="ar-SA" sz="2800" b="1" dirty="0">
                <a:solidFill>
                  <a:srgbClr val="00B0F0"/>
                </a:solidFill>
              </a:rPr>
              <a:t> سباحة </a:t>
            </a:r>
            <a:r>
              <a:rPr lang="ar-SA" sz="2800" b="1" dirty="0">
                <a:solidFill>
                  <a:srgbClr val="00B0F0"/>
                </a:solidFill>
                <a:sym typeface="Arial"/>
              </a:rPr>
              <a:t>كبير</a:t>
            </a:r>
            <a:endParaRPr sz="2800" b="1" dirty="0">
              <a:solidFill>
                <a:srgbClr val="00B0F0"/>
              </a:solidFill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2440853" y="3093489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الـــــذي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حــــــارت البرية فيه</a:t>
            </a:r>
            <a:endParaRPr sz="28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algn="ct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حيــــــوان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مستحدث من جماد</a:t>
            </a:r>
            <a:endParaRPr sz="28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7" name="Google Shape;407;p4"/>
          <p:cNvSpPr/>
          <p:nvPr/>
        </p:nvSpPr>
        <p:spPr>
          <a:xfrm>
            <a:off x="2440541" y="1869329"/>
            <a:ext cx="5906825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ثلاثة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تشرق الدنيا ببهجتها</a:t>
            </a:r>
            <a:endParaRPr sz="2800" b="1" dirty="0"/>
          </a:p>
          <a:p>
            <a:pPr algn="ct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شمس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الضحى وأبو إسحاق والقمر</a:t>
            </a:r>
            <a:endParaRPr sz="28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8" name="Google Shape;408;p4"/>
          <p:cNvSpPr/>
          <p:nvPr/>
        </p:nvSpPr>
        <p:spPr>
          <a:xfrm>
            <a:off x="2429968" y="645169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/>
            <a:r>
              <a:rPr lang="ar-SA" sz="2800" b="1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إِنَّ 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فِي خَلْقِ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السَّمَاوَاتِ وَالْأَرْضِ وَاخْتِلَافِ اللَّيْلِ وَالنَّهَارِ 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لَآيَاتٍ</a:t>
            </a:r>
            <a:r>
              <a:rPr lang="ar-SA" sz="28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لِّأُولِي الْأَلْبَابِ»</a:t>
            </a:r>
            <a:endParaRPr sz="28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9E4D82F-0A50-DABA-4BB6-CBA43D8D45B3}"/>
              </a:ext>
            </a:extLst>
          </p:cNvPr>
          <p:cNvSpPr txBox="1"/>
          <p:nvPr/>
        </p:nvSpPr>
        <p:spPr>
          <a:xfrm>
            <a:off x="7711190" y="4395221"/>
            <a:ext cx="26982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800" b="1" u="sng" dirty="0">
                <a:solidFill>
                  <a:srgbClr val="FF0000"/>
                </a:solidFill>
              </a:rPr>
              <a:t>مثال توضيحي :</a:t>
            </a:r>
            <a:endParaRPr lang="ar-YE" sz="2800" b="1" dirty="0"/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937B430C-4CAB-D308-46FF-D1185C95756C}"/>
              </a:ext>
            </a:extLst>
          </p:cNvPr>
          <p:cNvGrpSpPr/>
          <p:nvPr/>
        </p:nvGrpSpPr>
        <p:grpSpPr>
          <a:xfrm>
            <a:off x="8336791" y="497023"/>
            <a:ext cx="1685717" cy="3810000"/>
            <a:chOff x="8368726" y="497023"/>
            <a:chExt cx="1281815" cy="3810000"/>
          </a:xfrm>
        </p:grpSpPr>
        <p:sp>
          <p:nvSpPr>
            <p:cNvPr id="405" name="Google Shape;405;p4"/>
            <p:cNvSpPr/>
            <p:nvPr/>
          </p:nvSpPr>
          <p:spPr>
            <a:xfrm>
              <a:off x="8470068" y="497023"/>
              <a:ext cx="1180473" cy="38100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63500" dist="25400" dir="5400000" rotWithShape="0">
                <a:srgbClr val="000000">
                  <a:alpha val="4274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 rtl="1"/>
              <a:endParaRPr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44B33A5-7115-4BB6-0B6A-568C3C0C33A3}"/>
                </a:ext>
              </a:extLst>
            </p:cNvPr>
            <p:cNvSpPr txBox="1"/>
            <p:nvPr/>
          </p:nvSpPr>
          <p:spPr>
            <a:xfrm>
              <a:off x="8368726" y="2080900"/>
              <a:ext cx="118047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r>
                <a:rPr lang="ar-SA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التشويق</a:t>
              </a:r>
            </a:p>
          </p:txBody>
        </p:sp>
      </p:grpSp>
      <p:sp>
        <p:nvSpPr>
          <p:cNvPr id="9" name="برق 8">
            <a:extLst>
              <a:ext uri="{FF2B5EF4-FFF2-40B4-BE49-F238E27FC236}">
                <a16:creationId xmlns:a16="http://schemas.microsoft.com/office/drawing/2014/main" id="{AC730347-758B-289F-E5D8-868D89DE43DD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10" name="برق 9">
            <a:extLst>
              <a:ext uri="{FF2B5EF4-FFF2-40B4-BE49-F238E27FC236}">
                <a16:creationId xmlns:a16="http://schemas.microsoft.com/office/drawing/2014/main" id="{11E5067D-96DB-B0DD-96E1-79DAA37B0250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animBg="1"/>
      <p:bldP spid="406" grpId="0" animBg="1"/>
      <p:bldP spid="407" grpId="0" animBg="1"/>
      <p:bldP spid="408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1567543" y="5077842"/>
            <a:ext cx="8534400" cy="641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br>
              <a:rPr lang="ar-SA" sz="3600" b="1" dirty="0">
                <a:solidFill>
                  <a:srgbClr val="E5EED3"/>
                </a:solidFill>
              </a:rPr>
            </a:br>
            <a:r>
              <a:rPr lang="ar-SA" sz="3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له</a:t>
            </a:r>
            <a:r>
              <a:rPr lang="ar-SA" sz="3600" b="1" dirty="0">
                <a:solidFill>
                  <a:srgbClr val="FFFF00"/>
                </a:solidFill>
              </a:rPr>
              <a:t> </a:t>
            </a:r>
            <a:r>
              <a:rPr lang="ar-SA" sz="3600" b="1" dirty="0">
                <a:solidFill>
                  <a:srgbClr val="00B0F0"/>
                </a:solidFill>
              </a:rPr>
              <a:t>عقل نيّر \ </a:t>
            </a:r>
            <a:r>
              <a:rPr lang="ar-SA" sz="3600" b="1" dirty="0">
                <a:solidFill>
                  <a:srgbClr val="002060"/>
                </a:solidFill>
              </a:rPr>
              <a:t>بك </a:t>
            </a:r>
            <a:r>
              <a:rPr lang="ar-SA" sz="3600" b="1" dirty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أقتدي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2399987" y="3168097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لك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الخير قد أوفى بعهدك خيرانُ</a:t>
            </a:r>
            <a:endParaRPr lang="ar-SA" sz="2800" b="1" dirty="0"/>
          </a:p>
          <a:p>
            <a:pPr lvl="0" algn="ct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وبشراك قد آواك عز وسلطان</a:t>
            </a:r>
          </a:p>
        </p:txBody>
      </p:sp>
      <p:sp>
        <p:nvSpPr>
          <p:cNvPr id="407" name="Google Shape;407;p4"/>
          <p:cNvSpPr/>
          <p:nvPr/>
        </p:nvSpPr>
        <p:spPr>
          <a:xfrm>
            <a:off x="2399987" y="1832098"/>
            <a:ext cx="5936164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</a:t>
            </a:r>
            <a:r>
              <a:rPr lang="ar-YE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ه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همم لا منتهى لكبارها</a:t>
            </a:r>
          </a:p>
          <a:p>
            <a:pPr lvl="1" algn="r" rtl="1"/>
            <a:r>
              <a:rPr lang="ar-YE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          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وهمته الصغرى أجل وأعظم</a:t>
            </a:r>
          </a:p>
        </p:txBody>
      </p:sp>
      <p:sp>
        <p:nvSpPr>
          <p:cNvPr id="408" name="Google Shape;408;p4"/>
          <p:cNvSpPr/>
          <p:nvPr/>
        </p:nvSpPr>
        <p:spPr>
          <a:xfrm>
            <a:off x="2399987" y="496100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 </a:t>
            </a:r>
            <a:r>
              <a:rPr lang="ar-SA" sz="28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لِّلَّهِ </a:t>
            </a: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مَا فِي السَّمَاوَاتِ وَمَا فِي الْأَرْضِ ۗ»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9E4D82F-0A50-DABA-4BB6-CBA43D8D45B3}"/>
              </a:ext>
            </a:extLst>
          </p:cNvPr>
          <p:cNvSpPr txBox="1"/>
          <p:nvPr/>
        </p:nvSpPr>
        <p:spPr>
          <a:xfrm>
            <a:off x="7711190" y="4395221"/>
            <a:ext cx="26982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r" rtl="1">
              <a:defRPr sz="3600" b="1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r>
              <a:rPr lang="ar-SA" dirty="0"/>
              <a:t>مثال توضيحي :</a:t>
            </a:r>
            <a:endParaRPr lang="ar-YE" dirty="0"/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937B430C-4CAB-D308-46FF-D1185C95756C}"/>
              </a:ext>
            </a:extLst>
          </p:cNvPr>
          <p:cNvGrpSpPr/>
          <p:nvPr/>
        </p:nvGrpSpPr>
        <p:grpSpPr>
          <a:xfrm>
            <a:off x="8470066" y="497023"/>
            <a:ext cx="1552442" cy="3738797"/>
            <a:chOff x="8470068" y="497023"/>
            <a:chExt cx="1180473" cy="3810000"/>
          </a:xfrm>
        </p:grpSpPr>
        <p:sp>
          <p:nvSpPr>
            <p:cNvPr id="405" name="Google Shape;405;p4"/>
            <p:cNvSpPr/>
            <p:nvPr/>
          </p:nvSpPr>
          <p:spPr>
            <a:xfrm>
              <a:off x="8470068" y="497023"/>
              <a:ext cx="1180473" cy="38100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63500" dist="25400" dir="5400000" rotWithShape="0">
                <a:srgbClr val="000000">
                  <a:alpha val="4274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 rtl="1"/>
              <a:endParaRPr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44B33A5-7115-4BB6-0B6A-568C3C0C33A3}"/>
                </a:ext>
              </a:extLst>
            </p:cNvPr>
            <p:cNvSpPr txBox="1"/>
            <p:nvPr/>
          </p:nvSpPr>
          <p:spPr>
            <a:xfrm>
              <a:off x="8470068" y="2080900"/>
              <a:ext cx="118047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التخصيص</a:t>
              </a:r>
              <a:endParaRPr lang="ar-SA"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9" name="برق 8">
            <a:extLst>
              <a:ext uri="{FF2B5EF4-FFF2-40B4-BE49-F238E27FC236}">
                <a16:creationId xmlns:a16="http://schemas.microsoft.com/office/drawing/2014/main" id="{AC730347-758B-289F-E5D8-868D89DE43DD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 sz="2800" b="1"/>
          </a:p>
        </p:txBody>
      </p:sp>
      <p:sp>
        <p:nvSpPr>
          <p:cNvPr id="10" name="برق 9">
            <a:extLst>
              <a:ext uri="{FF2B5EF4-FFF2-40B4-BE49-F238E27FC236}">
                <a16:creationId xmlns:a16="http://schemas.microsoft.com/office/drawing/2014/main" id="{11E5067D-96DB-B0DD-96E1-79DAA37B0250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 sz="2800" b="1"/>
          </a:p>
        </p:txBody>
      </p:sp>
    </p:spTree>
    <p:extLst>
      <p:ext uri="{BB962C8B-B14F-4D97-AF65-F5344CB8AC3E}">
        <p14:creationId xmlns:p14="http://schemas.microsoft.com/office/powerpoint/2010/main" val="64007557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animBg="1"/>
      <p:bldP spid="406" grpId="0" animBg="1"/>
      <p:bldP spid="407" grpId="0" animBg="1"/>
      <p:bldP spid="40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1488108" y="5060835"/>
            <a:ext cx="8534400" cy="6418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ar-SA" sz="3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هو</a:t>
            </a:r>
            <a:r>
              <a:rPr lang="ar-SA" sz="3600" b="1" dirty="0">
                <a:solidFill>
                  <a:srgbClr val="FFFF00"/>
                </a:solidFill>
              </a:rPr>
              <a:t> </a:t>
            </a:r>
            <a:r>
              <a:rPr lang="ar-SA" sz="3600" b="1" dirty="0">
                <a:solidFill>
                  <a:srgbClr val="0070C0"/>
                </a:solidFill>
              </a:rPr>
              <a:t>يعطي الجزيل</a:t>
            </a:r>
            <a:endParaRPr sz="2800" b="1" dirty="0">
              <a:solidFill>
                <a:srgbClr val="0070C0"/>
              </a:solidFill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2265076" y="3176776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SA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wentieth Century"/>
                <a:ea typeface="Twentieth Century"/>
                <a:cs typeface="Twentieth Century"/>
                <a:sym typeface="Twentieth Century"/>
              </a:rPr>
              <a:t>نحن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في المشتاة ندعو </a:t>
            </a:r>
            <a:r>
              <a:rPr lang="ar-SA" sz="2800" b="1" dirty="0" err="1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الجفلى</a:t>
            </a:r>
            <a:endParaRPr lang="ar-SA" sz="2800" b="1" dirty="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lvl="0" algn="ct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لا</a:t>
            </a:r>
            <a:r>
              <a:rPr lang="ar-YE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ترى الآدب فينا ينتقر</a:t>
            </a:r>
            <a:endParaRPr lang="ar-SA" b="1" dirty="0"/>
          </a:p>
        </p:txBody>
      </p:sp>
      <p:sp>
        <p:nvSpPr>
          <p:cNvPr id="407" name="Google Shape;407;p4"/>
          <p:cNvSpPr/>
          <p:nvPr/>
        </p:nvSpPr>
        <p:spPr>
          <a:xfrm>
            <a:off x="2265075" y="1869329"/>
            <a:ext cx="6071717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SA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wentieth Century"/>
                <a:ea typeface="Twentieth Century"/>
                <a:cs typeface="Twentieth Century"/>
                <a:sym typeface="Twentieth Century"/>
              </a:rPr>
              <a:t>سواي</a:t>
            </a:r>
            <a:r>
              <a:rPr lang="ar-SA" sz="28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بتحنان الأغاريد يطرب</a:t>
            </a:r>
            <a:endParaRPr lang="ar-SA" b="1" dirty="0"/>
          </a:p>
          <a:p>
            <a:pPr lvl="0" algn="ct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وغيري باللذات يلهو ويلعب</a:t>
            </a:r>
          </a:p>
        </p:txBody>
      </p:sp>
      <p:sp>
        <p:nvSpPr>
          <p:cNvPr id="408" name="Google Shape;408;p4"/>
          <p:cNvSpPr/>
          <p:nvPr/>
        </p:nvSpPr>
        <p:spPr>
          <a:xfrm>
            <a:off x="2265076" y="561883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SA" sz="2800" b="1" dirty="0">
                <a:solidFill>
                  <a:srgbClr val="C0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</a:t>
            </a:r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 وَالَّذِينَ </a:t>
            </a:r>
            <a:r>
              <a:rPr lang="ar-SA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wentieth Century"/>
                <a:ea typeface="Twentieth Century"/>
                <a:cs typeface="Twentieth Century"/>
                <a:sym typeface="Twentieth Century"/>
              </a:rPr>
              <a:t>هُم</a:t>
            </a:r>
            <a:r>
              <a:rPr lang="ar-SA" sz="32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بِرَبِّهِمْ لَا يُشْرِكُونَ» 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9E4D82F-0A50-DABA-4BB6-CBA43D8D45B3}"/>
              </a:ext>
            </a:extLst>
          </p:cNvPr>
          <p:cNvSpPr txBox="1"/>
          <p:nvPr/>
        </p:nvSpPr>
        <p:spPr>
          <a:xfrm>
            <a:off x="7711190" y="4395221"/>
            <a:ext cx="26982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r" rtl="1">
              <a:defRPr sz="3600" b="1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r>
              <a:rPr lang="ar-SA" dirty="0"/>
              <a:t>مثال توضيحي :</a:t>
            </a:r>
            <a:endParaRPr lang="ar-YE" dirty="0"/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937B430C-4CAB-D308-46FF-D1185C95756C}"/>
              </a:ext>
            </a:extLst>
          </p:cNvPr>
          <p:cNvGrpSpPr/>
          <p:nvPr/>
        </p:nvGrpSpPr>
        <p:grpSpPr>
          <a:xfrm>
            <a:off x="8470064" y="497023"/>
            <a:ext cx="1814402" cy="3810000"/>
            <a:chOff x="8470068" y="497023"/>
            <a:chExt cx="1379667" cy="3810000"/>
          </a:xfrm>
        </p:grpSpPr>
        <p:sp>
          <p:nvSpPr>
            <p:cNvPr id="405" name="Google Shape;405;p4"/>
            <p:cNvSpPr/>
            <p:nvPr/>
          </p:nvSpPr>
          <p:spPr>
            <a:xfrm>
              <a:off x="8470068" y="497023"/>
              <a:ext cx="1180473" cy="38100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63500" dist="25400" dir="5400000" rotWithShape="0">
                <a:srgbClr val="000000">
                  <a:alpha val="4274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 rtl="1"/>
              <a:endParaRPr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44B33A5-7115-4BB6-0B6A-568C3C0C33A3}"/>
                </a:ext>
              </a:extLst>
            </p:cNvPr>
            <p:cNvSpPr txBox="1"/>
            <p:nvPr/>
          </p:nvSpPr>
          <p:spPr>
            <a:xfrm>
              <a:off x="8669262" y="1613118"/>
              <a:ext cx="1180473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تقوية </a:t>
              </a:r>
            </a:p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الحكم</a:t>
              </a:r>
            </a:p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وتقريره</a:t>
              </a:r>
            </a:p>
            <a:p>
              <a:pPr algn="ctr" rtl="1"/>
              <a:endParaRPr lang="ar-YE"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9" name="برق 8">
            <a:extLst>
              <a:ext uri="{FF2B5EF4-FFF2-40B4-BE49-F238E27FC236}">
                <a16:creationId xmlns:a16="http://schemas.microsoft.com/office/drawing/2014/main" id="{AC730347-758B-289F-E5D8-868D89DE43DD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2800" b="1"/>
          </a:p>
        </p:txBody>
      </p:sp>
      <p:sp>
        <p:nvSpPr>
          <p:cNvPr id="10" name="برق 9">
            <a:extLst>
              <a:ext uri="{FF2B5EF4-FFF2-40B4-BE49-F238E27FC236}">
                <a16:creationId xmlns:a16="http://schemas.microsoft.com/office/drawing/2014/main" id="{11E5067D-96DB-B0DD-96E1-79DAA37B0250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2800" b="1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6FD4389-C7C2-9C0C-20FF-A3C0D2034ABB}"/>
              </a:ext>
            </a:extLst>
          </p:cNvPr>
          <p:cNvSpPr txBox="1"/>
          <p:nvPr/>
        </p:nvSpPr>
        <p:spPr>
          <a:xfrm>
            <a:off x="2084850" y="5791669"/>
            <a:ext cx="71614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YE" sz="1800" b="1" dirty="0"/>
              <a:t>أي أننا في الشتاء ندعو عامة الناس (</a:t>
            </a:r>
            <a:r>
              <a:rPr lang="ar-YE" sz="1800" b="1" dirty="0" err="1"/>
              <a:t>الجفلى</a:t>
            </a:r>
            <a:r>
              <a:rPr lang="ar-YE" sz="1800" b="1" dirty="0"/>
              <a:t>) ولا ترى الداعي (الآدب) يدعو الخاصة (ينتقر)</a:t>
            </a:r>
          </a:p>
        </p:txBody>
      </p:sp>
    </p:spTree>
    <p:extLst>
      <p:ext uri="{BB962C8B-B14F-4D97-AF65-F5344CB8AC3E}">
        <p14:creationId xmlns:p14="http://schemas.microsoft.com/office/powerpoint/2010/main" val="319759312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animBg="1"/>
      <p:bldP spid="406" grpId="0" animBg="1"/>
      <p:bldP spid="407" grpId="0" animBg="1"/>
      <p:bldP spid="408" grpId="0" animBg="1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1567543" y="5077842"/>
            <a:ext cx="8534400" cy="641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br>
              <a:rPr lang="ar-SA" sz="3600" b="1" dirty="0">
                <a:solidFill>
                  <a:srgbClr val="E5EED3"/>
                </a:solidFill>
              </a:rPr>
            </a:br>
            <a:r>
              <a:rPr lang="ar-SA" sz="3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له</a:t>
            </a:r>
            <a:r>
              <a:rPr lang="ar-SA" sz="3600" b="1" dirty="0">
                <a:solidFill>
                  <a:srgbClr val="FFFF00"/>
                </a:solidFill>
              </a:rPr>
              <a:t> </a:t>
            </a:r>
            <a:r>
              <a:rPr lang="ar-SA" sz="3600" b="1" dirty="0">
                <a:solidFill>
                  <a:srgbClr val="00B0F0"/>
                </a:solidFill>
              </a:rPr>
              <a:t>عقل نيّر \ </a:t>
            </a:r>
            <a:r>
              <a:rPr lang="ar-SA" sz="3600" b="1" dirty="0">
                <a:solidFill>
                  <a:srgbClr val="002060"/>
                </a:solidFill>
              </a:rPr>
              <a:t>بك </a:t>
            </a:r>
            <a:r>
              <a:rPr lang="ar-SA" sz="3600" b="1" dirty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أقتدي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2437379" y="3111695"/>
            <a:ext cx="6459158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لك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الخير قد أوفى بعهدك خيرانُ</a:t>
            </a:r>
            <a:endParaRPr lang="ar-SA" sz="2800" b="1" dirty="0"/>
          </a:p>
          <a:p>
            <a:pPr lvl="0" algn="ct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وبشراك قد آواك عز وسلطان</a:t>
            </a:r>
          </a:p>
        </p:txBody>
      </p:sp>
      <p:sp>
        <p:nvSpPr>
          <p:cNvPr id="407" name="Google Shape;407;p4"/>
          <p:cNvSpPr/>
          <p:nvPr/>
        </p:nvSpPr>
        <p:spPr>
          <a:xfrm>
            <a:off x="2437379" y="1869329"/>
            <a:ext cx="5899414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</a:t>
            </a:r>
            <a:r>
              <a:rPr lang="ar-YE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ه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همم لا منتهى لكبارها</a:t>
            </a:r>
          </a:p>
          <a:p>
            <a:pPr lvl="1" algn="r" rtl="1"/>
            <a:r>
              <a:rPr lang="ar-YE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           </a:t>
            </a:r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وهمته الصغرى أجل وأعظم</a:t>
            </a:r>
          </a:p>
        </p:txBody>
      </p:sp>
      <p:sp>
        <p:nvSpPr>
          <p:cNvPr id="408" name="Google Shape;408;p4"/>
          <p:cNvSpPr/>
          <p:nvPr/>
        </p:nvSpPr>
        <p:spPr>
          <a:xfrm>
            <a:off x="2437379" y="631823"/>
            <a:ext cx="6386823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/>
            <a:r>
              <a:rPr lang="ar-SA" sz="28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 </a:t>
            </a:r>
            <a:r>
              <a:rPr lang="ar-SA" sz="28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</a:t>
            </a:r>
            <a:r>
              <a:rPr lang="ar-SA" sz="2800" b="1" dirty="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لِّلَّهِ </a:t>
            </a: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مَا فِي السَّمَاوَاتِ وَمَا فِي الْأَرْضِ ۗ»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9E4D82F-0A50-DABA-4BB6-CBA43D8D45B3}"/>
              </a:ext>
            </a:extLst>
          </p:cNvPr>
          <p:cNvSpPr txBox="1"/>
          <p:nvPr/>
        </p:nvSpPr>
        <p:spPr>
          <a:xfrm>
            <a:off x="7711190" y="4395221"/>
            <a:ext cx="26982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مثال</a:t>
            </a:r>
            <a:r>
              <a:rPr lang="ar-SA" sz="2800" b="1" u="sng" dirty="0">
                <a:solidFill>
                  <a:srgbClr val="FF0000"/>
                </a:solidFill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توضيحي</a:t>
            </a:r>
            <a:r>
              <a:rPr lang="ar-SA" sz="2800" b="1" u="sng" dirty="0">
                <a:solidFill>
                  <a:srgbClr val="FF0000"/>
                </a:solidFill>
              </a:rPr>
              <a:t> :</a:t>
            </a:r>
            <a:endParaRPr lang="ar-YE" sz="2800" b="1" dirty="0"/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937B430C-4CAB-D308-46FF-D1185C95756C}"/>
              </a:ext>
            </a:extLst>
          </p:cNvPr>
          <p:cNvGrpSpPr/>
          <p:nvPr/>
        </p:nvGrpSpPr>
        <p:grpSpPr>
          <a:xfrm>
            <a:off x="8549501" y="409691"/>
            <a:ext cx="1552442" cy="3810000"/>
            <a:chOff x="8470068" y="497023"/>
            <a:chExt cx="1180473" cy="3810000"/>
          </a:xfrm>
        </p:grpSpPr>
        <p:sp>
          <p:nvSpPr>
            <p:cNvPr id="405" name="Google Shape;405;p4"/>
            <p:cNvSpPr/>
            <p:nvPr/>
          </p:nvSpPr>
          <p:spPr>
            <a:xfrm>
              <a:off x="8470068" y="497023"/>
              <a:ext cx="1180473" cy="38100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63500" dist="25400" dir="5400000" rotWithShape="0">
                <a:srgbClr val="000000">
                  <a:alpha val="4274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 rtl="1"/>
              <a:endParaRPr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44B33A5-7115-4BB6-0B6A-568C3C0C33A3}"/>
                </a:ext>
              </a:extLst>
            </p:cNvPr>
            <p:cNvSpPr txBox="1"/>
            <p:nvPr/>
          </p:nvSpPr>
          <p:spPr>
            <a:xfrm>
              <a:off x="8470068" y="2080900"/>
              <a:ext cx="118047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التخصيص</a:t>
              </a:r>
              <a:endParaRPr lang="ar-SA" sz="28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sp>
        <p:nvSpPr>
          <p:cNvPr id="9" name="برق 8">
            <a:extLst>
              <a:ext uri="{FF2B5EF4-FFF2-40B4-BE49-F238E27FC236}">
                <a16:creationId xmlns:a16="http://schemas.microsoft.com/office/drawing/2014/main" id="{AC730347-758B-289F-E5D8-868D89DE43DD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 sz="2800" b="1"/>
          </a:p>
        </p:txBody>
      </p:sp>
      <p:sp>
        <p:nvSpPr>
          <p:cNvPr id="10" name="برق 9">
            <a:extLst>
              <a:ext uri="{FF2B5EF4-FFF2-40B4-BE49-F238E27FC236}">
                <a16:creationId xmlns:a16="http://schemas.microsoft.com/office/drawing/2014/main" id="{11E5067D-96DB-B0DD-96E1-79DAA37B0250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 sz="2800" b="1"/>
          </a:p>
        </p:txBody>
      </p:sp>
    </p:spTree>
    <p:extLst>
      <p:ext uri="{BB962C8B-B14F-4D97-AF65-F5344CB8AC3E}">
        <p14:creationId xmlns:p14="http://schemas.microsoft.com/office/powerpoint/2010/main" val="301336266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animBg="1"/>
      <p:bldP spid="406" grpId="0" animBg="1"/>
      <p:bldP spid="407" grpId="0" animBg="1"/>
      <p:bldP spid="408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1488108" y="5060835"/>
            <a:ext cx="8534400" cy="6418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ar-SA" sz="3200" b="1" dirty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النجاح</a:t>
            </a:r>
            <a:r>
              <a:rPr lang="ar-SA" sz="3200" b="1" dirty="0">
                <a:solidFill>
                  <a:srgbClr val="002060"/>
                </a:solidFill>
              </a:rPr>
              <a:t> حليفك\ </a:t>
            </a:r>
            <a:r>
              <a:rPr lang="ar-SA" sz="3200" b="1" dirty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السجن</a:t>
            </a:r>
            <a:r>
              <a:rPr lang="ar-SA" sz="3200" b="1" dirty="0">
                <a:solidFill>
                  <a:srgbClr val="002060"/>
                </a:solidFill>
              </a:rPr>
              <a:t> للسارق</a:t>
            </a:r>
            <a:endParaRPr sz="3200" b="1" dirty="0">
              <a:solidFill>
                <a:srgbClr val="0070C0"/>
              </a:solidFill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2472731" y="3227791"/>
            <a:ext cx="6324600" cy="966555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3200" b="1" dirty="0">
                <a:solidFill>
                  <a:srgbClr val="00B0F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خير الصنائع </a:t>
            </a:r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في الأنام صنيعة</a:t>
            </a:r>
            <a:endParaRPr lang="ar-SA" sz="3200" b="1" dirty="0"/>
          </a:p>
          <a:p>
            <a:pPr lvl="0" rtl="1"/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تنبو بحاملها عن الإذلال</a:t>
            </a:r>
            <a:endParaRPr lang="ar-SA" sz="3200" b="1" dirty="0"/>
          </a:p>
        </p:txBody>
      </p:sp>
      <p:sp>
        <p:nvSpPr>
          <p:cNvPr id="407" name="Google Shape;407;p4"/>
          <p:cNvSpPr/>
          <p:nvPr/>
        </p:nvSpPr>
        <p:spPr>
          <a:xfrm>
            <a:off x="2398463" y="1869329"/>
            <a:ext cx="5938329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 </a:t>
            </a:r>
            <a:r>
              <a:rPr lang="ar-SA" sz="3200" b="1" dirty="0">
                <a:solidFill>
                  <a:srgbClr val="00B0F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(النَّارُ </a:t>
            </a:r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وَعَدَهَا اللَّهُ الَّذِينَ كَفَرُوا)</a:t>
            </a:r>
          </a:p>
        </p:txBody>
      </p:sp>
      <p:sp>
        <p:nvSpPr>
          <p:cNvPr id="408" name="Google Shape;408;p4"/>
          <p:cNvSpPr/>
          <p:nvPr/>
        </p:nvSpPr>
        <p:spPr>
          <a:xfrm>
            <a:off x="2398464" y="601654"/>
            <a:ext cx="6324600" cy="10668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r" rtl="1"/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</a:t>
            </a:r>
            <a:r>
              <a:rPr lang="ar-SA" sz="3200" b="1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</a:t>
            </a:r>
            <a:r>
              <a:rPr lang="ar-SA" sz="3200" b="1" dirty="0">
                <a:solidFill>
                  <a:srgbClr val="00B0F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(جَنَّاتُ </a:t>
            </a:r>
            <a:r>
              <a:rPr lang="ar-SA" sz="3200" b="1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عَدْنٍ يَدْخُلُونَهَا»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9E4D82F-0A50-DABA-4BB6-CBA43D8D45B3}"/>
              </a:ext>
            </a:extLst>
          </p:cNvPr>
          <p:cNvSpPr txBox="1"/>
          <p:nvPr/>
        </p:nvSpPr>
        <p:spPr>
          <a:xfrm>
            <a:off x="7711190" y="4395221"/>
            <a:ext cx="26982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r" rtl="1">
              <a:defRPr sz="3600" b="1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defRPr>
            </a:lvl1pPr>
          </a:lstStyle>
          <a:p>
            <a:r>
              <a:rPr lang="ar-SA" dirty="0"/>
              <a:t>مثال توضيحي :</a:t>
            </a:r>
            <a:endParaRPr lang="ar-YE" dirty="0"/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937B430C-4CAB-D308-46FF-D1185C95756C}"/>
              </a:ext>
            </a:extLst>
          </p:cNvPr>
          <p:cNvGrpSpPr/>
          <p:nvPr/>
        </p:nvGrpSpPr>
        <p:grpSpPr>
          <a:xfrm>
            <a:off x="8470067" y="497023"/>
            <a:ext cx="1709744" cy="3810000"/>
            <a:chOff x="8470068" y="497023"/>
            <a:chExt cx="1300085" cy="3810000"/>
          </a:xfrm>
        </p:grpSpPr>
        <p:sp>
          <p:nvSpPr>
            <p:cNvPr id="405" name="Google Shape;405;p4"/>
            <p:cNvSpPr/>
            <p:nvPr/>
          </p:nvSpPr>
          <p:spPr>
            <a:xfrm>
              <a:off x="8470068" y="497023"/>
              <a:ext cx="1180473" cy="38100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63500" dist="25400" dir="5400000" rotWithShape="0">
                <a:srgbClr val="000000">
                  <a:alpha val="42745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 rtl="1"/>
              <a:endParaRPr sz="3200" b="1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44B33A5-7115-4BB6-0B6A-568C3C0C33A3}"/>
                </a:ext>
              </a:extLst>
            </p:cNvPr>
            <p:cNvSpPr txBox="1"/>
            <p:nvPr/>
          </p:nvSpPr>
          <p:spPr>
            <a:xfrm>
              <a:off x="8764276" y="1372137"/>
              <a:ext cx="1005877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تعجيل</a:t>
              </a:r>
            </a:p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المسرة</a:t>
              </a:r>
            </a:p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أو</a:t>
              </a:r>
            </a:p>
            <a:p>
              <a:pPr algn="ctr" rtl="1"/>
              <a:r>
                <a:rPr lang="ar-YE" sz="2800" b="1" dirty="0">
                  <a:solidFill>
                    <a:srgbClr val="FF000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 المساءة</a:t>
              </a:r>
            </a:p>
          </p:txBody>
        </p:sp>
      </p:grpSp>
      <p:sp>
        <p:nvSpPr>
          <p:cNvPr id="9" name="برق 8">
            <a:extLst>
              <a:ext uri="{FF2B5EF4-FFF2-40B4-BE49-F238E27FC236}">
                <a16:creationId xmlns:a16="http://schemas.microsoft.com/office/drawing/2014/main" id="{AC730347-758B-289F-E5D8-868D89DE43DD}"/>
              </a:ext>
            </a:extLst>
          </p:cNvPr>
          <p:cNvSpPr/>
          <p:nvPr/>
        </p:nvSpPr>
        <p:spPr>
          <a:xfrm rot="5126477">
            <a:off x="10230001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  <p:sp>
        <p:nvSpPr>
          <p:cNvPr id="10" name="برق 9">
            <a:extLst>
              <a:ext uri="{FF2B5EF4-FFF2-40B4-BE49-F238E27FC236}">
                <a16:creationId xmlns:a16="http://schemas.microsoft.com/office/drawing/2014/main" id="{11E5067D-96DB-B0DD-96E1-79DAA37B0250}"/>
              </a:ext>
            </a:extLst>
          </p:cNvPr>
          <p:cNvSpPr/>
          <p:nvPr/>
        </p:nvSpPr>
        <p:spPr>
          <a:xfrm rot="16473523" flipH="1">
            <a:off x="700986" y="463018"/>
            <a:ext cx="1261012" cy="995207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YE" sz="3200" b="1" dirty="0"/>
          </a:p>
        </p:txBody>
      </p:sp>
    </p:spTree>
    <p:extLst>
      <p:ext uri="{BB962C8B-B14F-4D97-AF65-F5344CB8AC3E}">
        <p14:creationId xmlns:p14="http://schemas.microsoft.com/office/powerpoint/2010/main" val="320314168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" grpId="0" animBg="1"/>
      <p:bldP spid="406" grpId="0" animBg="1"/>
      <p:bldP spid="407" grpId="0" animBg="1"/>
      <p:bldP spid="408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"/>
          <p:cNvSpPr txBox="1">
            <a:spLocks noGrp="1"/>
          </p:cNvSpPr>
          <p:nvPr>
            <p:ph type="title"/>
          </p:nvPr>
        </p:nvSpPr>
        <p:spPr>
          <a:xfrm>
            <a:off x="1752600" y="3429000"/>
            <a:ext cx="86868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>
              <a:buClr>
                <a:srgbClr val="ABC2C8"/>
              </a:buClr>
              <a:buSzPts val="11500"/>
            </a:pPr>
            <a:r>
              <a:rPr lang="ar-SA" sz="11500" dirty="0">
                <a:solidFill>
                  <a:srgbClr val="C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أغراض بلاغية أخرى</a:t>
            </a:r>
          </a:p>
        </p:txBody>
      </p:sp>
      <p:sp>
        <p:nvSpPr>
          <p:cNvPr id="6" name="برق 5">
            <a:extLst>
              <a:ext uri="{FF2B5EF4-FFF2-40B4-BE49-F238E27FC236}">
                <a16:creationId xmlns:a16="http://schemas.microsoft.com/office/drawing/2014/main" id="{2B66824D-2CA2-117F-BE65-EE82961C0088}"/>
              </a:ext>
            </a:extLst>
          </p:cNvPr>
          <p:cNvSpPr/>
          <p:nvPr/>
        </p:nvSpPr>
        <p:spPr>
          <a:xfrm rot="16473523" flipH="1">
            <a:off x="1608384" y="549746"/>
            <a:ext cx="1939628" cy="2522288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  <p:sp>
        <p:nvSpPr>
          <p:cNvPr id="2" name="برق 1">
            <a:extLst>
              <a:ext uri="{FF2B5EF4-FFF2-40B4-BE49-F238E27FC236}">
                <a16:creationId xmlns:a16="http://schemas.microsoft.com/office/drawing/2014/main" id="{07B3FBB6-5B84-8C0D-8C27-AEAA59EC2CD8}"/>
              </a:ext>
            </a:extLst>
          </p:cNvPr>
          <p:cNvSpPr/>
          <p:nvPr/>
        </p:nvSpPr>
        <p:spPr>
          <a:xfrm rot="5126477">
            <a:off x="8643990" y="549747"/>
            <a:ext cx="1939628" cy="2522288"/>
          </a:xfrm>
          <a:prstGeom prst="lightningBol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YE"/>
          </a:p>
        </p:txBody>
      </p:sp>
    </p:spTree>
    <p:extLst>
      <p:ext uri="{BB962C8B-B14F-4D97-AF65-F5344CB8AC3E}">
        <p14:creationId xmlns:p14="http://schemas.microsoft.com/office/powerpoint/2010/main" val="259612955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" grpId="0"/>
    </p:bldLst>
  </p:timing>
</p:sld>
</file>

<file path=ppt/theme/theme1.xml><?xml version="1.0" encoding="utf-8"?>
<a:theme xmlns:a="http://schemas.openxmlformats.org/drawingml/2006/main" name="أثر رجعي">
  <a:themeElements>
    <a:clrScheme name="أثر رجعي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