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62" r:id="rId3"/>
    <p:sldId id="256" r:id="rId4"/>
    <p:sldId id="265" r:id="rId5"/>
    <p:sldId id="259" r:id="rId6"/>
    <p:sldId id="260" r:id="rId7"/>
    <p:sldId id="261" r:id="rId8"/>
    <p:sldId id="263" r:id="rId9"/>
    <p:sldId id="266" r:id="rId10"/>
    <p:sldId id="267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994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547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875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144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95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6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662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4466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597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505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50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E9A18-00DD-446D-B24D-EF7EFA0B9F26}" type="datetimeFigureOut">
              <a:rPr lang="ar-SA" smtClean="0"/>
              <a:t>23/02/39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38BFE-C122-4538-B62C-B9775FB154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335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" y="3501008"/>
            <a:ext cx="2746648" cy="194421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4400" b="1" dirty="0">
                <a:cs typeface="Akhbar MT" pitchFamily="2" charset="-78"/>
              </a:rPr>
              <a:t> </a:t>
            </a:r>
            <a:r>
              <a:rPr lang="ar-SA" sz="4400" b="1" dirty="0" smtClean="0">
                <a:cs typeface="Akhbar MT" pitchFamily="2" charset="-78"/>
              </a:rPr>
              <a:t>  درس بعنوان</a:t>
            </a:r>
            <a:endParaRPr lang="ar-SA" sz="44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635896" y="2227511"/>
            <a:ext cx="518457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cs typeface="Akhbar MT" pitchFamily="2" charset="-78"/>
              </a:rPr>
              <a:t>مفهوم العالمية ومقوماتها</a:t>
            </a:r>
            <a:endParaRPr lang="ar-SA" sz="44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25963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03600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57800" y="701824"/>
            <a:ext cx="3178696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 smtClean="0">
                <a:cs typeface="Akhbar MT" pitchFamily="2" charset="-78"/>
              </a:rPr>
              <a:t>مفهوم العالمية </a:t>
            </a:r>
            <a:endParaRPr lang="ar-SA" b="1" dirty="0">
              <a:cs typeface="Akhbar MT" pitchFamily="2" charset="-78"/>
            </a:endParaRPr>
          </a:p>
        </p:txBody>
      </p:sp>
      <p:sp>
        <p:nvSpPr>
          <p:cNvPr id="4" name="تمرير عمودي 3"/>
          <p:cNvSpPr/>
          <p:nvPr/>
        </p:nvSpPr>
        <p:spPr>
          <a:xfrm>
            <a:off x="107504" y="0"/>
            <a:ext cx="2952328" cy="5373216"/>
          </a:xfrm>
          <a:prstGeom prst="verticalScroll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611560" y="260648"/>
            <a:ext cx="1944216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rgbClr val="FF0000"/>
                </a:solidFill>
                <a:cs typeface="Akhbar MT" pitchFamily="2" charset="-78"/>
              </a:rPr>
              <a:t>مفهوم العالمية : نقصد بالعالمية أن رسالة الإسلام غير محدودة بعصر , ولا بمصر , ولا بقوم , ولا بجيل , فهي هداية رب الناس لكل الناس , ورحمة الله لكل العباد , فهي رسالة ربانية إنسانية قيمية تخاطب كل الأمم , وكل الأجناس , وكل الشعوب , وكل الطبقات.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25963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80299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508" y="2060848"/>
            <a:ext cx="8928992" cy="1728192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ar-SA" b="1" dirty="0" smtClean="0">
                <a:solidFill>
                  <a:schemeClr val="tx1"/>
                </a:solidFill>
                <a:cs typeface="Akhbar MT" pitchFamily="2" charset="-78"/>
              </a:rPr>
              <a:t>- العالمية من خصائص الدين الشامل المنزل من عند الله تعالى تقوم على عالمية النوع البشري , والقيم الإنسانية المطلقة , وتحقيق المساواة بين الناس , والقضاء على الفوارق الطبقية , واحترام خصوصية الشعوب , وثقافاتهم .</a:t>
            </a:r>
            <a:endParaRPr lang="ar-SA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5868144" y="332656"/>
            <a:ext cx="3240360" cy="14465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cs typeface="Akhbar MT" pitchFamily="2" charset="-78"/>
              </a:rPr>
              <a:t>الفرق بين مفهومي العالمية والعولمة</a:t>
            </a:r>
            <a:endParaRPr lang="ar-SA" sz="44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9512" y="4437112"/>
            <a:ext cx="8856984" cy="954107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Akhbar MT" pitchFamily="2" charset="-78"/>
              </a:rPr>
              <a:t>العولمة في مفهومها العام تعني تعميم الشيء وإكسابه الصبغة العالمية , إلا أنها تظل ابتكارا إنسانيا , وصنعة بشرية قاصرة.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25963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21715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600201"/>
            <a:ext cx="8075240" cy="676672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b="1" dirty="0" smtClean="0">
                <a:cs typeface="Akhbar MT" pitchFamily="2" charset="-78"/>
              </a:rPr>
              <a:t>من ابرز سبل مواجهة العولمة: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611560" y="2492896"/>
            <a:ext cx="8064896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 1 – التحصين الثقافي </a:t>
            </a:r>
            <a:r>
              <a:rPr lang="ar-SA" sz="2400" b="1" dirty="0" smtClean="0">
                <a:cs typeface="Akhbar MT" pitchFamily="2" charset="-78"/>
              </a:rPr>
              <a:t>.  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3183359"/>
            <a:ext cx="8064896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2 – العناية باللغة العربية 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11560" y="3831431"/>
            <a:ext cx="8064896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3 – الاعتزاز بالعقيدة الإسلامية.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11560" y="4551511"/>
            <a:ext cx="8064896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4 – المحافظة على الهوية.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11560" y="5157192"/>
            <a:ext cx="8064896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5 – الانفتاح الواعي , والتفكير الناقد.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9" name="مخطط انسيابي: متعدد المستندات 8"/>
          <p:cNvSpPr/>
          <p:nvPr/>
        </p:nvSpPr>
        <p:spPr>
          <a:xfrm>
            <a:off x="611560" y="0"/>
            <a:ext cx="2376264" cy="1484784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899592" y="404664"/>
            <a:ext cx="86409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  <a:cs typeface="Akhbar MT" pitchFamily="2" charset="-78"/>
              </a:rPr>
              <a:t>تعلم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125963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79167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700809"/>
            <a:ext cx="8075240" cy="792087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b="1" dirty="0" smtClean="0">
                <a:cs typeface="Akhbar MT" pitchFamily="2" charset="-78"/>
              </a:rPr>
              <a:t>أدلة تؤكد عالمية الإسلام , أم أن العالمية دعوى معاصرة واكبت العولمة.</a:t>
            </a:r>
            <a:endParaRPr lang="ar-SA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11560" y="2708920"/>
            <a:ext cx="8136904" cy="243143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Akhbar MT" pitchFamily="2" charset="-78"/>
              </a:rPr>
              <a:t>ليست عالمية الإسلام دعوى معاصرة , بل أكدها القرآن الكريم والسنة النبوية , فكثيرا ما يوجه القرآن الكريم خطابات عامة إلى الناس كافة </a:t>
            </a:r>
            <a:r>
              <a:rPr lang="ar-SA" sz="2800" b="1" dirty="0">
                <a:cs typeface="Akhbar MT" pitchFamily="2" charset="-78"/>
              </a:rPr>
              <a:t>, كقوله تعالى : </a:t>
            </a:r>
            <a:endParaRPr lang="ar-SA" sz="2800" b="1" dirty="0" smtClean="0">
              <a:cs typeface="Akhbar MT" pitchFamily="2" charset="-78"/>
            </a:endParaRPr>
          </a:p>
          <a:p>
            <a:r>
              <a:rPr lang="ar-SA" sz="2400" dirty="0" smtClean="0"/>
              <a:t>( يَا أَيُّهَا النَّاسُ ) </a:t>
            </a:r>
          </a:p>
          <a:p>
            <a:r>
              <a:rPr lang="ar-SA" sz="2400" dirty="0" smtClean="0"/>
              <a:t>  يَا أَيُّهَا النَّاسُ اعْبُدُوا رَبَّكُمُ الَّذِي خَلَقَكُمْ وَالَّذِينَ مِن قَبْلِكُمْ لَعَلَّكُمْ تَتَّقُونَ (21) البقرة </a:t>
            </a:r>
          </a:p>
          <a:p>
            <a:r>
              <a:rPr lang="ar-SA" sz="2400" dirty="0" smtClean="0"/>
              <a:t>  وَمَا أَرْسَلْنَاكَ إِلَّا كَافَّةً لِّلنَّاسِ بَشِيرًا وَنَذِيرًا 28 سبأ</a:t>
            </a:r>
          </a:p>
          <a:p>
            <a:r>
              <a:rPr lang="ar-SA" sz="2400" dirty="0" smtClean="0"/>
              <a:t>وَمَا أَرْسَلْنَاكَ إِلَّا رَحْمَةً لِّلْعَالَمِينَ (107) الأنبياء</a:t>
            </a:r>
            <a:endParaRPr lang="ar-SA" sz="2400" dirty="0"/>
          </a:p>
        </p:txBody>
      </p:sp>
      <p:sp>
        <p:nvSpPr>
          <p:cNvPr id="5" name="مخطط انسيابي: متعدد المستندات 4"/>
          <p:cNvSpPr/>
          <p:nvPr/>
        </p:nvSpPr>
        <p:spPr>
          <a:xfrm>
            <a:off x="5868144" y="188640"/>
            <a:ext cx="2880320" cy="1224136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5796136" y="539969"/>
            <a:ext cx="23762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FF0000"/>
                </a:solidFill>
                <a:cs typeface="Akhbar MT" pitchFamily="2" charset="-78"/>
              </a:rPr>
              <a:t>أدلة عالمية الإسلام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971600" y="5795972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52286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720080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/>
              <a:t> "وَكَانَ النَّبِيُّ يُبْعَثُ إِلَى قَوْمِهِ خَاصَّةً ، وَبُعِثْتُ إِلَى النَّاسِ عَامَّةً "</a:t>
            </a:r>
          </a:p>
        </p:txBody>
      </p:sp>
      <p:sp>
        <p:nvSpPr>
          <p:cNvPr id="2" name="مربع نص 1"/>
          <p:cNvSpPr txBox="1"/>
          <p:nvPr/>
        </p:nvSpPr>
        <p:spPr>
          <a:xfrm>
            <a:off x="395536" y="2257708"/>
            <a:ext cx="8424936" cy="52322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cs typeface="Akhbar MT" pitchFamily="2" charset="-78"/>
              </a:rPr>
              <a:t>ومما يدل على عالمية الإسلام في العهد النبوي قول الرسول صلى الله عليه وسلم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95536" y="3966155"/>
            <a:ext cx="8280920" cy="830997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دعوة الرسول صلى الله عليه وسلم العرب وغيرهم ليدخل في الإسلام سلمان الفارسي , وصهيب الرومي , وبلال الحبشي , وعمر القرشي رضي الله عنهم 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95536" y="4911551"/>
            <a:ext cx="8280920" cy="46166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- استقبال الوفود , وإرسال الرسائل والسفراء إلى الملوك والأمراء 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971600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928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792088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ar-SA" b="1" dirty="0" smtClean="0">
                <a:cs typeface="Akhbar MT" pitchFamily="2" charset="-78"/>
              </a:rPr>
              <a:t>1 – انسجام الإسلام مع الفطرة : قال تعالى </a:t>
            </a:r>
            <a:r>
              <a:rPr lang="ar-SA" b="1" dirty="0">
                <a:cs typeface="Akhbar MT" pitchFamily="2" charset="-78"/>
              </a:rPr>
              <a:t>: </a:t>
            </a:r>
            <a:r>
              <a:rPr lang="ar-SA" dirty="0"/>
              <a:t>فَأَقِمْ وَجْهَكَ لِلدِّينِ حَنِيفًا ۚ فِطْرَتَ اللَّهِ الَّتِي فَطَرَ النَّاسَ عَلَيْهَا </a:t>
            </a:r>
            <a:r>
              <a:rPr lang="ar-SA" dirty="0" smtClean="0"/>
              <a:t>ۚ   </a:t>
            </a:r>
            <a:r>
              <a:rPr lang="ar-SA" sz="2400" dirty="0" smtClean="0"/>
              <a:t>الروم 30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2426112"/>
            <a:ext cx="8064896" cy="1938992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فلا تصادم بينهما ما دامت أن الفطرة لم تنحرف عن مسارها السوي بمؤثرات البيئة والهوى والتعصب , قال صلى الله عليه وسلم : (</a:t>
            </a:r>
            <a:r>
              <a:rPr lang="ar-SA" sz="2400" b="1" dirty="0">
                <a:cs typeface="Akhbar MT" pitchFamily="2" charset="-78"/>
              </a:rPr>
              <a:t> </a:t>
            </a:r>
            <a:r>
              <a:rPr lang="ar-SA" sz="2400" b="1" dirty="0" smtClean="0">
                <a:cs typeface="Akhbar MT" pitchFamily="2" charset="-78"/>
              </a:rPr>
              <a:t>كلُ </a:t>
            </a:r>
            <a:r>
              <a:rPr lang="ar-SA" sz="2400" b="1" dirty="0">
                <a:cs typeface="Akhbar MT" pitchFamily="2" charset="-78"/>
              </a:rPr>
              <a:t>مَوْلُودٍ إِلاَّ يُولَدُ عَلَى الْفِطْرَةِ، فَأَبَوَاهُ يُهَوِّدَانِهِ أَوْ يُنَصِّرَانِهِ أَوْ يُمَجِّسَانِهِ)   </a:t>
            </a:r>
            <a:endParaRPr lang="ar-SA" sz="2400" b="1" dirty="0" smtClean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ولأن الفطرة الإنسانية السوية فطرة عالمية يشترك فيها كل البشر , فإن الإسلام الذي انسجم مع الفطرة استحق أن يكون عالميا.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39552" y="4667652"/>
            <a:ext cx="8064896" cy="156966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2 – تجسيد وحدة النوع البشري : قال تعالى </a:t>
            </a:r>
            <a:r>
              <a:rPr lang="ar-SA" sz="2400" b="1" dirty="0">
                <a:cs typeface="Akhbar MT" pitchFamily="2" charset="-78"/>
              </a:rPr>
              <a:t>: </a:t>
            </a:r>
            <a:r>
              <a:rPr lang="ar-SA" sz="2000" dirty="0"/>
              <a:t>يَا أَيُّهَا النَّاسُ إِنَّا خَلَقْنَاكُم مِّن ذَكَرٍ </a:t>
            </a:r>
            <a:r>
              <a:rPr lang="ar-SA" sz="2000" dirty="0" err="1" smtClean="0"/>
              <a:t>وَأُنثَىٰ</a:t>
            </a:r>
            <a:r>
              <a:rPr lang="ar-SA" sz="2000" dirty="0" smtClean="0"/>
              <a:t> </a:t>
            </a:r>
            <a:r>
              <a:rPr lang="ar-SA" sz="1600" dirty="0" smtClean="0"/>
              <a:t>13 الحجرات. </a:t>
            </a:r>
          </a:p>
          <a:p>
            <a:r>
              <a:rPr lang="ar-SA" sz="2400" b="1" dirty="0" smtClean="0">
                <a:cs typeface="Akhbar MT" pitchFamily="2" charset="-78"/>
              </a:rPr>
              <a:t>فقرر بأن الناس جميعهم متساوون أمام القانون القضاء , وخاطب الإنسان باعتباره إنسان دون النظر إلى فارق نوع أو لون أو لغة أو طبقة ؛ ليصبح المجتمع المسلم مجتمعا مفتوحا لكل من أراد </a:t>
            </a:r>
            <a:r>
              <a:rPr lang="ar-SA" sz="2400" b="1" dirty="0" err="1" smtClean="0">
                <a:cs typeface="Akhbar MT" pitchFamily="2" charset="-78"/>
              </a:rPr>
              <a:t>الإنتماء</a:t>
            </a:r>
            <a:r>
              <a:rPr lang="ar-SA" sz="2400" b="1" dirty="0" smtClean="0">
                <a:cs typeface="Akhbar MT" pitchFamily="2" charset="-78"/>
              </a:rPr>
              <a:t> إليه. 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6" name="مخطط انسيابي: متعدد المستندات 5"/>
          <p:cNvSpPr/>
          <p:nvPr/>
        </p:nvSpPr>
        <p:spPr>
          <a:xfrm>
            <a:off x="5868144" y="0"/>
            <a:ext cx="2952328" cy="1340768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6012160" y="457508"/>
            <a:ext cx="22322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rgbClr val="FF0000"/>
                </a:solidFill>
                <a:cs typeface="Akhbar MT" pitchFamily="2" charset="-78"/>
              </a:rPr>
              <a:t>مقومات عالمية الإسلام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539552" y="5867980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0473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504" y="557808"/>
            <a:ext cx="8856984" cy="1143000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ar-SA" sz="2400" b="1" dirty="0" smtClean="0">
                <a:cs typeface="Akhbar MT" pitchFamily="2" charset="-78"/>
              </a:rPr>
              <a:t>3 – الشمولية : وهي شمولية الاعتقاد والتصور عن الكون والانسان , والخلق والخالق , والحياة الدنيا والآخرة. شمولية الحكم والتشريع في جميع جوانب النشاط الإنساني من اقتصاد وسياسة واجتماع في كل زمان ومكان.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2032248"/>
            <a:ext cx="8856984" cy="1540768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b="1" dirty="0" smtClean="0">
                <a:cs typeface="Akhbar MT" pitchFamily="2" charset="-78"/>
              </a:rPr>
              <a:t>- وتتجلى الشمولية في عناية الإسلام بكل القضايا التي تشغل بال الإنسان , واستيعاب الأجوبة عن الأسئلة المطروحة لحل المشاكل المتصلة بحياته في كل المجالات المختلفة قال تعالى </a:t>
            </a:r>
            <a:r>
              <a:rPr lang="ar-SA" b="1" dirty="0">
                <a:cs typeface="Akhbar MT" pitchFamily="2" charset="-78"/>
              </a:rPr>
              <a:t>:  </a:t>
            </a:r>
            <a:r>
              <a:rPr lang="ar-SA" dirty="0"/>
              <a:t>مَّا فَرَّطْنَا فِي الْكِتَابِ مِن شَيْءٍ ۚ </a:t>
            </a:r>
            <a:r>
              <a:rPr lang="ar-SA" dirty="0" smtClean="0"/>
              <a:t> </a:t>
            </a:r>
            <a:r>
              <a:rPr lang="ar-SA" sz="2200" dirty="0" smtClean="0"/>
              <a:t>الأنعام 38</a:t>
            </a:r>
            <a:endParaRPr lang="ar-SA" sz="22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07504" y="3645024"/>
            <a:ext cx="8856984" cy="1138773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4 – عالمية الخطاب الإسلامي للفكر الإنساني : إذ جعل الإسلام العقل مناط التكليف , ودعا الإنسان إلى التأمل والتدبر والنظر , قال تعالى </a:t>
            </a:r>
            <a:r>
              <a:rPr lang="ar-SA" sz="2400" b="1" dirty="0">
                <a:cs typeface="Akhbar MT" pitchFamily="2" charset="-78"/>
              </a:rPr>
              <a:t>:  </a:t>
            </a:r>
            <a:r>
              <a:rPr lang="ar-SA" dirty="0"/>
              <a:t>إ</a:t>
            </a:r>
            <a:r>
              <a:rPr lang="ar-SA" sz="2000" dirty="0"/>
              <a:t>ِنَّ فِي خَلْقِ السَّمَاوَاتِ وَالْأَرْضِ وَاخْتِلَافِ اللَّيْلِ وَالنَّهَارِ لَآيَاتٍ لِّأُولِي الْأَلْبَابِ </a:t>
            </a:r>
            <a:r>
              <a:rPr lang="ar-SA" dirty="0"/>
              <a:t>(190</a:t>
            </a:r>
            <a:r>
              <a:rPr lang="ar-SA" dirty="0" smtClean="0"/>
              <a:t>) آل عمران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4869160"/>
            <a:ext cx="8496944" cy="830997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5 – عالمية القيم : الاسلام احتضن كل القيم الإنسانية العليا التي تنظم المجتمع الإنساني على أساس الحرية والمساواة والتعاون والتضامن والسلم والأمان ...الخ 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23528" y="5877272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6286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2176264"/>
            <a:ext cx="8291264" cy="676672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2400" b="1" dirty="0" smtClean="0">
                <a:cs typeface="Akhbar MT" pitchFamily="2" charset="-78"/>
              </a:rPr>
              <a:t>1 – استنتج الأسباب التي حجمت انتشار العولمة في العديد من المجتمعات.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95536" y="3030051"/>
            <a:ext cx="8280920" cy="830997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2 – ( يعد التعايش السلمي من صور الفطرة الإنسانية السوية ) . بين كيف انسجم الإسلام مع تلك الفطرة.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95536" y="3956863"/>
            <a:ext cx="8280920" cy="1200329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Akhbar MT" pitchFamily="2" charset="-78"/>
              </a:rPr>
              <a:t>3 – ( عالمية الإسلام  تقوم على نوعين من القيم , وهما : قيم عامة للمجتمع الإنساني , وقيم خاصة للمجتمع الإسلامي ) . بالتعاون مع أفراد مجموعتك اضرب أمثلة للقيم العامة , وأخرى للقيم الخاصة.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6" name="مخطط انسيابي: متعدد المستندات 5"/>
          <p:cNvSpPr/>
          <p:nvPr/>
        </p:nvSpPr>
        <p:spPr>
          <a:xfrm>
            <a:off x="395536" y="476672"/>
            <a:ext cx="2880320" cy="1152128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827584" y="764704"/>
            <a:ext cx="12241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>
                <a:solidFill>
                  <a:srgbClr val="FF0000"/>
                </a:solidFill>
                <a:cs typeface="Akhbar MT" pitchFamily="2" charset="-78"/>
              </a:rPr>
              <a:t>الأنشطة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89959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3260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cs typeface="Akhbar MT" pitchFamily="2" charset="-78"/>
              </a:rPr>
              <a:t>المناقشة</a:t>
            </a:r>
            <a:endParaRPr lang="ar-SA" dirty="0"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س: اختر الإجابة الصحيحة من بين البدائل المعطاة فيما يلي :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3- من أدلة .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عالمية الخطاب الإسلامي للفكر الإنساني قوله تعالى :</a:t>
            </a:r>
          </a:p>
          <a:p>
            <a:pPr marL="0" indent="0">
              <a:buNone/>
            </a:pPr>
            <a:r>
              <a:rPr lang="ar-SA" sz="2400" b="1" dirty="0" smtClean="0">
                <a:cs typeface="Akhbar MT" pitchFamily="2" charset="-78"/>
              </a:rPr>
              <a:t>أ- الأنعام </a:t>
            </a:r>
            <a:r>
              <a:rPr lang="ar-SA" sz="2400" b="1" dirty="0">
                <a:cs typeface="Akhbar MT" pitchFamily="2" charset="-78"/>
              </a:rPr>
              <a:t>38.</a:t>
            </a:r>
          </a:p>
          <a:p>
            <a:pPr marL="0" indent="0">
              <a:buNone/>
            </a:pPr>
            <a:r>
              <a:rPr lang="ar-SA" sz="2400" b="1" dirty="0" smtClean="0">
                <a:cs typeface="Akhbar MT" pitchFamily="2" charset="-78"/>
              </a:rPr>
              <a:t>ب-  </a:t>
            </a:r>
            <a:r>
              <a:rPr lang="ar-SA" sz="2400" b="1" dirty="0">
                <a:cs typeface="Akhbar MT" pitchFamily="2" charset="-78"/>
              </a:rPr>
              <a:t>يونس 101.</a:t>
            </a:r>
          </a:p>
          <a:p>
            <a:pPr marL="457200" indent="-457200">
              <a:buAutoNum type="arabic1Minus" startAt="5"/>
            </a:pPr>
            <a:r>
              <a:rPr lang="ar-SA" sz="2400" b="1" dirty="0" smtClean="0">
                <a:cs typeface="Akhbar MT" pitchFamily="2" charset="-78"/>
              </a:rPr>
              <a:t>النساء </a:t>
            </a:r>
            <a:r>
              <a:rPr lang="ar-SA" sz="2400" b="1" dirty="0">
                <a:cs typeface="Akhbar MT" pitchFamily="2" charset="-78"/>
              </a:rPr>
              <a:t>1</a:t>
            </a:r>
            <a:r>
              <a:rPr lang="ar-SA" sz="2400" b="1" dirty="0" smtClean="0">
                <a:cs typeface="Akhbar MT" pitchFamily="2" charset="-78"/>
              </a:rPr>
              <a:t>.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س: تعد الشبكة العالمية المعلوماتية – الانترنت – من أهم وسائل العولمة الثقافية التي تسعى إلى إحلال التبعية لثقافة ما محل الأصالة النابعة من عقيدة الأمة ) . استنتج سبل الاستفادة من هذه الشبكة لخدمة الأمة الإسلامية.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س: بيِّن الفرق بين العالمية والعولمة.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س: وضح العبارتين :</a:t>
            </a:r>
          </a:p>
          <a:p>
            <a:pPr marL="0" indent="0">
              <a:buNone/>
            </a:pPr>
            <a:r>
              <a:rPr lang="ar-SA" sz="2400" b="1" dirty="0">
                <a:cs typeface="Akhbar MT" pitchFamily="2" charset="-78"/>
              </a:rPr>
              <a:t>1- عالمية الإسلام ليست دعوى حديثة أو اختراعاً معاصراً.</a:t>
            </a:r>
          </a:p>
          <a:p>
            <a:pPr marL="0" indent="0">
              <a:buNone/>
            </a:pPr>
            <a:r>
              <a:rPr lang="ar-SA" sz="2400" b="1" dirty="0" smtClean="0">
                <a:cs typeface="Akhbar MT" pitchFamily="2" charset="-78"/>
              </a:rPr>
              <a:t>2- </a:t>
            </a:r>
            <a:r>
              <a:rPr lang="ar-SA" sz="2400" b="1" dirty="0">
                <a:cs typeface="Akhbar MT" pitchFamily="2" charset="-78"/>
              </a:rPr>
              <a:t>عالمية الإسلام هي وحدها العالمية الحقيقية التي تحقق </a:t>
            </a:r>
            <a:r>
              <a:rPr lang="ar-SA" sz="2400" b="1" dirty="0" smtClean="0">
                <a:cs typeface="Akhbar MT" pitchFamily="2" charset="-78"/>
              </a:rPr>
              <a:t>للإنسان </a:t>
            </a:r>
            <a:r>
              <a:rPr lang="ar-SA" sz="2400" b="1" dirty="0">
                <a:cs typeface="Akhbar MT" pitchFamily="2" charset="-78"/>
              </a:rPr>
              <a:t>حياة كريمة</a:t>
            </a:r>
            <a:r>
              <a:rPr lang="ar-SA" sz="2400" b="1" dirty="0" smtClean="0">
                <a:cs typeface="Akhbar MT" pitchFamily="2" charset="-78"/>
              </a:rPr>
              <a:t>.    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9552" y="5805264"/>
            <a:ext cx="18722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 smtClean="0"/>
              <a:t>إعداد: أ.هلال المقبالي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6403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817</Words>
  <Application>Microsoft Office PowerPoint</Application>
  <PresentationFormat>عرض على الشاشة (3:4)‏</PresentationFormat>
  <Paragraphs>62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نسق Office</vt:lpstr>
      <vt:lpstr>عرض تقديمي في PowerPoint</vt:lpstr>
      <vt:lpstr>مفهوم العالمية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3 – الشمولية : وهي شمولية الاعتقاد والتصور عن الكون والانسان , والخلق والخالق , والحياة الدنيا والآخرة. شمولية الحكم والتشريع في جميع جوانب النشاط الإنساني من اقتصاد وسياسة واجتماع في كل زمان ومكان.</vt:lpstr>
      <vt:lpstr>عرض تقديمي في PowerPoint</vt:lpstr>
      <vt:lpstr>المناقشة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هلال</dc:creator>
  <cp:lastModifiedBy>هلال</cp:lastModifiedBy>
  <cp:revision>23</cp:revision>
  <dcterms:created xsi:type="dcterms:W3CDTF">2015-11-19T03:33:49Z</dcterms:created>
  <dcterms:modified xsi:type="dcterms:W3CDTF">2017-11-12T08:00:52Z</dcterms:modified>
</cp:coreProperties>
</file>