
<file path=[Content_Types].xml><?xml version="1.0" encoding="utf-8"?>
<Types xmlns="http://schemas.openxmlformats.org/package/2006/content-types">
  <Default ContentType="image/vnd.ms-photo" Extension="wdp"/>
  <Default ContentType="application/xml" Extension="xml"/>
  <Default ContentType="image/png" Extension="png"/>
  <Default ContentType="image/jpeg" Extension="jpe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1.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16.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12192000"/>
  <p:notesSz cx="6858000" cy="9144000"/>
  <p:defaultTextStyle>
    <a:defPPr lvl="0">
      <a:defRPr lang="ar-YE"/>
    </a:defPPr>
    <a:lvl1pPr defTabSz="914400" eaLnBrk="1" hangingPunct="1" latinLnBrk="0" lvl="0" marL="0" rtl="1" algn="r">
      <a:defRPr kern="1200" sz="1800">
        <a:solidFill>
          <a:schemeClr val="tx1"/>
        </a:solidFill>
        <a:latin typeface="+mn-lt"/>
        <a:ea typeface="+mn-ea"/>
        <a:cs typeface="+mn-cs"/>
      </a:defRPr>
    </a:lvl1pPr>
    <a:lvl2pPr defTabSz="914400" eaLnBrk="1" hangingPunct="1" latinLnBrk="0" lvl="1" marL="457200" rtl="1" algn="r">
      <a:defRPr kern="1200" sz="1800">
        <a:solidFill>
          <a:schemeClr val="tx1"/>
        </a:solidFill>
        <a:latin typeface="+mn-lt"/>
        <a:ea typeface="+mn-ea"/>
        <a:cs typeface="+mn-cs"/>
      </a:defRPr>
    </a:lvl2pPr>
    <a:lvl3pPr defTabSz="914400" eaLnBrk="1" hangingPunct="1" latinLnBrk="0" lvl="2" marL="914400" rtl="1" algn="r">
      <a:defRPr kern="1200" sz="1800">
        <a:solidFill>
          <a:schemeClr val="tx1"/>
        </a:solidFill>
        <a:latin typeface="+mn-lt"/>
        <a:ea typeface="+mn-ea"/>
        <a:cs typeface="+mn-cs"/>
      </a:defRPr>
    </a:lvl3pPr>
    <a:lvl4pPr defTabSz="914400" eaLnBrk="1" hangingPunct="1" latinLnBrk="0" lvl="3" marL="1371600" rtl="1" algn="r">
      <a:defRPr kern="1200" sz="1800">
        <a:solidFill>
          <a:schemeClr val="tx1"/>
        </a:solidFill>
        <a:latin typeface="+mn-lt"/>
        <a:ea typeface="+mn-ea"/>
        <a:cs typeface="+mn-cs"/>
      </a:defRPr>
    </a:lvl4pPr>
    <a:lvl5pPr defTabSz="914400" eaLnBrk="1" hangingPunct="1" latinLnBrk="0" lvl="4" marL="1828800" rtl="1" algn="r">
      <a:defRPr kern="1200" sz="1800">
        <a:solidFill>
          <a:schemeClr val="tx1"/>
        </a:solidFill>
        <a:latin typeface="+mn-lt"/>
        <a:ea typeface="+mn-ea"/>
        <a:cs typeface="+mn-cs"/>
      </a:defRPr>
    </a:lvl5pPr>
    <a:lvl6pPr defTabSz="914400" eaLnBrk="1" hangingPunct="1" latinLnBrk="0" lvl="5" marL="2286000" rtl="1" algn="r">
      <a:defRPr kern="1200" sz="1800">
        <a:solidFill>
          <a:schemeClr val="tx1"/>
        </a:solidFill>
        <a:latin typeface="+mn-lt"/>
        <a:ea typeface="+mn-ea"/>
        <a:cs typeface="+mn-cs"/>
      </a:defRPr>
    </a:lvl6pPr>
    <a:lvl7pPr defTabSz="914400" eaLnBrk="1" hangingPunct="1" latinLnBrk="0" lvl="6" marL="2743200" rtl="1" algn="r">
      <a:defRPr kern="1200" sz="1800">
        <a:solidFill>
          <a:schemeClr val="tx1"/>
        </a:solidFill>
        <a:latin typeface="+mn-lt"/>
        <a:ea typeface="+mn-ea"/>
        <a:cs typeface="+mn-cs"/>
      </a:defRPr>
    </a:lvl7pPr>
    <a:lvl8pPr defTabSz="914400" eaLnBrk="1" hangingPunct="1" latinLnBrk="0" lvl="7" marL="3200400" rtl="1" algn="r">
      <a:defRPr kern="1200" sz="1800">
        <a:solidFill>
          <a:schemeClr val="tx1"/>
        </a:solidFill>
        <a:latin typeface="+mn-lt"/>
        <a:ea typeface="+mn-ea"/>
        <a:cs typeface="+mn-cs"/>
      </a:defRPr>
    </a:lvl8pPr>
    <a:lvl9pPr defTabSz="914400" eaLnBrk="1" hangingPunct="1" latinLnBrk="0" lvl="8" marL="3657600" rtl="1" algn="r">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1.xml><?xml version="1.0" encoding="utf-8"?>
<a:tblStyleLst xmlns:a="http://schemas.openxmlformats.org/drawingml/2006/main" xmlns:r="http://schemas.openxmlformats.org/officeDocument/2006/relationships" def="{90651C3A-4460-11DB-9652-00E08161165F}">
  <a:tblStyle styleId="{8799B23B-EC83-4686-B30A-512413B5E67A}" styleName="نمط فاتح 3 - تمييز 3">
    <a:wholeTbl>
      <a:tcTxStyle>
        <a:fontRef idx="minor">
          <a:scrgbClr b="0" g="0" r="0"/>
        </a:fontRef>
        <a:schemeClr val="tx1"/>
      </a:tcTxStyle>
      <a:tcStyle>
        <a:tcBdr>
          <a:left>
            <a:ln cmpd="sng" w="12700">
              <a:solidFill>
                <a:schemeClr val="accent3"/>
              </a:solidFill>
            </a:ln>
          </a:left>
          <a:right>
            <a:ln cmpd="sng" w="12700">
              <a:solidFill>
                <a:schemeClr val="accent3"/>
              </a:solidFill>
            </a:ln>
          </a:right>
          <a:top>
            <a:ln cmpd="sng" w="12700">
              <a:solidFill>
                <a:schemeClr val="accent3"/>
              </a:solidFill>
            </a:ln>
          </a:top>
          <a:bottom>
            <a:ln cmpd="sng" w="12700">
              <a:solidFill>
                <a:schemeClr val="accent3"/>
              </a:solidFill>
            </a:ln>
          </a:bottom>
          <a:insideH>
            <a:ln cmpd="sng" w="12700">
              <a:solidFill>
                <a:schemeClr val="accent3"/>
              </a:solidFill>
            </a:ln>
          </a:insideH>
          <a:insideV>
            <a:ln cmpd="sng" w="12700">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cmpd="dbl" w="50800">
              <a:solidFill>
                <a:schemeClr val="accent3"/>
              </a:solidFill>
            </a:ln>
          </a:top>
        </a:tcBdr>
        <a:fill>
          <a:noFill/>
        </a:fill>
      </a:tcStyle>
    </a:lastRow>
    <a:firstRow>
      <a:tcTxStyle b="on"/>
      <a:tcStyle>
        <a:tcBdr>
          <a:bottom>
            <a:ln cmpd="sng" w="25400">
              <a:solidFill>
                <a:schemeClr val="accent3"/>
              </a:solidFill>
            </a:ln>
          </a:bottom>
        </a:tcBdr>
        <a:fill>
          <a:noFill/>
        </a:fill>
      </a:tcStyle>
    </a:firstRow>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tableStyles" Target="tableStyles1.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YE"/>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D586BC28-2983-4E17-AAEC-19266D2323D5}" type="datetimeFigureOut">
              <a:rPr lang="ar-YE" smtClean="0"/>
              <a:t>18/04/1446</a:t>
            </a:fld>
            <a:endParaRPr lang="ar-YE"/>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YE"/>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YE"/>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966FBC66-1DD8-4032-A30A-19D796476A08}" type="slidenum">
              <a:rPr lang="ar-YE" smtClean="0"/>
              <a:t>‹#›</a:t>
            </a:fld>
            <a:endParaRPr lang="ar-YE"/>
          </a:p>
        </p:txBody>
      </p:sp>
    </p:spTree>
    <p:extLst>
      <p:ext uri="{BB962C8B-B14F-4D97-AF65-F5344CB8AC3E}">
        <p14:creationId xmlns:p14="http://schemas.microsoft.com/office/powerpoint/2010/main" val="751349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DZ" dirty="0"/>
              <a:t> </a:t>
            </a:r>
            <a:endParaRPr lang="en-US" dirty="0"/>
          </a:p>
        </p:txBody>
      </p:sp>
      <p:sp>
        <p:nvSpPr>
          <p:cNvPr id="4" name="Slide Number Placeholder 3"/>
          <p:cNvSpPr>
            <a:spLocks noGrp="1"/>
          </p:cNvSpPr>
          <p:nvPr>
            <p:ph type="sldNum" sz="quarter" idx="5"/>
          </p:nvPr>
        </p:nvSpPr>
        <p:spPr/>
        <p:txBody>
          <a:bodyPr/>
          <a:lstStyle/>
          <a:p>
            <a:fld id="{966FBC66-1DD8-4032-A30A-19D796476A08}" type="slidenum">
              <a:rPr lang="ar-YE" smtClean="0"/>
              <a:t>5</a:t>
            </a:fld>
            <a:endParaRPr lang="ar-YE"/>
          </a:p>
        </p:txBody>
      </p:sp>
    </p:spTree>
    <p:extLst>
      <p:ext uri="{BB962C8B-B14F-4D97-AF65-F5344CB8AC3E}">
        <p14:creationId xmlns:p14="http://schemas.microsoft.com/office/powerpoint/2010/main" val="3401370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6FBC66-1DD8-4032-A30A-19D796476A08}" type="slidenum">
              <a:rPr lang="ar-YE" smtClean="0"/>
              <a:t>6</a:t>
            </a:fld>
            <a:endParaRPr lang="ar-YE"/>
          </a:p>
        </p:txBody>
      </p:sp>
    </p:spTree>
    <p:extLst>
      <p:ext uri="{BB962C8B-B14F-4D97-AF65-F5344CB8AC3E}">
        <p14:creationId xmlns:p14="http://schemas.microsoft.com/office/powerpoint/2010/main" val="817627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299238D-5C5C-71AA-3837-A0DE3D2A4638}"/>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YE"/>
          </a:p>
        </p:txBody>
      </p:sp>
      <p:sp>
        <p:nvSpPr>
          <p:cNvPr id="3" name="عنوان فرعي 2">
            <a:extLst>
              <a:ext uri="{FF2B5EF4-FFF2-40B4-BE49-F238E27FC236}">
                <a16:creationId xmlns:a16="http://schemas.microsoft.com/office/drawing/2014/main" id="{533EB791-679B-1EB9-919C-7A3768829C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YE"/>
          </a:p>
        </p:txBody>
      </p:sp>
      <p:sp>
        <p:nvSpPr>
          <p:cNvPr id="4" name="عنصر نائب للتاريخ 3">
            <a:extLst>
              <a:ext uri="{FF2B5EF4-FFF2-40B4-BE49-F238E27FC236}">
                <a16:creationId xmlns:a16="http://schemas.microsoft.com/office/drawing/2014/main" id="{76B97996-A0BE-823D-E160-6276518651C4}"/>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5" name="عنصر نائب للتذييل 4">
            <a:extLst>
              <a:ext uri="{FF2B5EF4-FFF2-40B4-BE49-F238E27FC236}">
                <a16:creationId xmlns:a16="http://schemas.microsoft.com/office/drawing/2014/main" id="{6435DE39-9AF3-B7C8-8CDF-C051E8823808}"/>
              </a:ext>
            </a:extLst>
          </p:cNvPr>
          <p:cNvSpPr>
            <a:spLocks noGrp="1"/>
          </p:cNvSpPr>
          <p:nvPr>
            <p:ph type="ftr" sz="quarter" idx="11"/>
          </p:nvPr>
        </p:nvSpPr>
        <p:spPr/>
        <p:txBody>
          <a:bodyPr/>
          <a:lstStyle/>
          <a:p>
            <a:endParaRPr lang="ar-EG"/>
          </a:p>
        </p:txBody>
      </p:sp>
      <p:sp>
        <p:nvSpPr>
          <p:cNvPr id="6" name="عنصر نائب لرقم الشريحة 5">
            <a:extLst>
              <a:ext uri="{FF2B5EF4-FFF2-40B4-BE49-F238E27FC236}">
                <a16:creationId xmlns:a16="http://schemas.microsoft.com/office/drawing/2014/main" id="{CFD6A71A-71F9-009C-9903-672FD5A09EBB}"/>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24494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70E398D-FADE-1BD1-0849-29A296735BAB}"/>
              </a:ext>
            </a:extLst>
          </p:cNvPr>
          <p:cNvSpPr>
            <a:spLocks noGrp="1"/>
          </p:cNvSpPr>
          <p:nvPr>
            <p:ph type="title"/>
          </p:nvPr>
        </p:nvSpPr>
        <p:spPr/>
        <p:txBody>
          <a:bodyPr/>
          <a:lstStyle/>
          <a:p>
            <a:r>
              <a:rPr lang="ar-SA"/>
              <a:t>انقر لتحرير نمط عنوان الشكل الرئيسي</a:t>
            </a:r>
            <a:endParaRPr lang="ar-YE"/>
          </a:p>
        </p:txBody>
      </p:sp>
      <p:sp>
        <p:nvSpPr>
          <p:cNvPr id="3" name="عنصر نائب للعنوان العمودي 2">
            <a:extLst>
              <a:ext uri="{FF2B5EF4-FFF2-40B4-BE49-F238E27FC236}">
                <a16:creationId xmlns:a16="http://schemas.microsoft.com/office/drawing/2014/main" id="{1DBF1FF8-0C5B-6526-EEFE-5507AEEED53C}"/>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4" name="عنصر نائب للتاريخ 3">
            <a:extLst>
              <a:ext uri="{FF2B5EF4-FFF2-40B4-BE49-F238E27FC236}">
                <a16:creationId xmlns:a16="http://schemas.microsoft.com/office/drawing/2014/main" id="{B979EE44-5748-DBBC-F4D3-B570CD80D025}"/>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5" name="عنصر نائب للتذييل 4">
            <a:extLst>
              <a:ext uri="{FF2B5EF4-FFF2-40B4-BE49-F238E27FC236}">
                <a16:creationId xmlns:a16="http://schemas.microsoft.com/office/drawing/2014/main" id="{F3F78BDA-C95E-DC8F-0D7F-C31AF1309B08}"/>
              </a:ext>
            </a:extLst>
          </p:cNvPr>
          <p:cNvSpPr>
            <a:spLocks noGrp="1"/>
          </p:cNvSpPr>
          <p:nvPr>
            <p:ph type="ftr" sz="quarter" idx="11"/>
          </p:nvPr>
        </p:nvSpPr>
        <p:spPr/>
        <p:txBody>
          <a:bodyPr/>
          <a:lstStyle/>
          <a:p>
            <a:endParaRPr lang="ar-EG"/>
          </a:p>
        </p:txBody>
      </p:sp>
      <p:sp>
        <p:nvSpPr>
          <p:cNvPr id="6" name="عنصر نائب لرقم الشريحة 5">
            <a:extLst>
              <a:ext uri="{FF2B5EF4-FFF2-40B4-BE49-F238E27FC236}">
                <a16:creationId xmlns:a16="http://schemas.microsoft.com/office/drawing/2014/main" id="{1FBD303C-63B9-8C36-1A5B-45D42E8E527A}"/>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340203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749B8DB9-2855-EF68-7857-904E5A2C9241}"/>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YE"/>
          </a:p>
        </p:txBody>
      </p:sp>
      <p:sp>
        <p:nvSpPr>
          <p:cNvPr id="3" name="عنصر نائب للعنوان العمودي 2">
            <a:extLst>
              <a:ext uri="{FF2B5EF4-FFF2-40B4-BE49-F238E27FC236}">
                <a16:creationId xmlns:a16="http://schemas.microsoft.com/office/drawing/2014/main" id="{6B7068F4-CDCE-3FD9-D3D9-00EEE0D8BCF3}"/>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4" name="عنصر نائب للتاريخ 3">
            <a:extLst>
              <a:ext uri="{FF2B5EF4-FFF2-40B4-BE49-F238E27FC236}">
                <a16:creationId xmlns:a16="http://schemas.microsoft.com/office/drawing/2014/main" id="{D97812B8-492A-FA17-6AFC-3B81449C867C}"/>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5" name="عنصر نائب للتذييل 4">
            <a:extLst>
              <a:ext uri="{FF2B5EF4-FFF2-40B4-BE49-F238E27FC236}">
                <a16:creationId xmlns:a16="http://schemas.microsoft.com/office/drawing/2014/main" id="{AC290D25-7A65-7044-39CF-08BFFA6E6688}"/>
              </a:ext>
            </a:extLst>
          </p:cNvPr>
          <p:cNvSpPr>
            <a:spLocks noGrp="1"/>
          </p:cNvSpPr>
          <p:nvPr>
            <p:ph type="ftr" sz="quarter" idx="11"/>
          </p:nvPr>
        </p:nvSpPr>
        <p:spPr/>
        <p:txBody>
          <a:bodyPr/>
          <a:lstStyle/>
          <a:p>
            <a:endParaRPr lang="ar-EG"/>
          </a:p>
        </p:txBody>
      </p:sp>
      <p:sp>
        <p:nvSpPr>
          <p:cNvPr id="6" name="عنصر نائب لرقم الشريحة 5">
            <a:extLst>
              <a:ext uri="{FF2B5EF4-FFF2-40B4-BE49-F238E27FC236}">
                <a16:creationId xmlns:a16="http://schemas.microsoft.com/office/drawing/2014/main" id="{61FA2487-08F7-B046-D9CC-6A1B1FCB69D3}"/>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3586605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43DCE9F-AC54-C706-D0AE-80C8CA8D0FAE}"/>
              </a:ext>
            </a:extLst>
          </p:cNvPr>
          <p:cNvSpPr>
            <a:spLocks noGrp="1"/>
          </p:cNvSpPr>
          <p:nvPr>
            <p:ph type="title"/>
          </p:nvPr>
        </p:nvSpPr>
        <p:spPr/>
        <p:txBody>
          <a:bodyPr/>
          <a:lstStyle/>
          <a:p>
            <a:r>
              <a:rPr lang="ar-SA"/>
              <a:t>انقر لتحرير نمط عنوان الشكل الرئيسي</a:t>
            </a:r>
            <a:endParaRPr lang="ar-YE"/>
          </a:p>
        </p:txBody>
      </p:sp>
      <p:sp>
        <p:nvSpPr>
          <p:cNvPr id="3" name="عنصر نائب للمحتوى 2">
            <a:extLst>
              <a:ext uri="{FF2B5EF4-FFF2-40B4-BE49-F238E27FC236}">
                <a16:creationId xmlns:a16="http://schemas.microsoft.com/office/drawing/2014/main" id="{6EFDEECD-3149-4852-B304-99789EE68DB4}"/>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4" name="عنصر نائب للتاريخ 3">
            <a:extLst>
              <a:ext uri="{FF2B5EF4-FFF2-40B4-BE49-F238E27FC236}">
                <a16:creationId xmlns:a16="http://schemas.microsoft.com/office/drawing/2014/main" id="{813D7548-0757-4A66-1D93-6F86DA74EA6D}"/>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5" name="عنصر نائب للتذييل 4">
            <a:extLst>
              <a:ext uri="{FF2B5EF4-FFF2-40B4-BE49-F238E27FC236}">
                <a16:creationId xmlns:a16="http://schemas.microsoft.com/office/drawing/2014/main" id="{6086BBC2-9812-06E9-D138-268934F536B8}"/>
              </a:ext>
            </a:extLst>
          </p:cNvPr>
          <p:cNvSpPr>
            <a:spLocks noGrp="1"/>
          </p:cNvSpPr>
          <p:nvPr>
            <p:ph type="ftr" sz="quarter" idx="11"/>
          </p:nvPr>
        </p:nvSpPr>
        <p:spPr/>
        <p:txBody>
          <a:bodyPr/>
          <a:lstStyle/>
          <a:p>
            <a:endParaRPr lang="ar-EG"/>
          </a:p>
        </p:txBody>
      </p:sp>
      <p:sp>
        <p:nvSpPr>
          <p:cNvPr id="6" name="عنصر نائب لرقم الشريحة 5">
            <a:extLst>
              <a:ext uri="{FF2B5EF4-FFF2-40B4-BE49-F238E27FC236}">
                <a16:creationId xmlns:a16="http://schemas.microsoft.com/office/drawing/2014/main" id="{F400A5F4-4966-A8DE-06BA-44F69CDC976D}"/>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130582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ADEFD8A-9598-C329-7334-C356D06455F5}"/>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YE"/>
          </a:p>
        </p:txBody>
      </p:sp>
      <p:sp>
        <p:nvSpPr>
          <p:cNvPr id="3" name="عنصر نائب للنص 2">
            <a:extLst>
              <a:ext uri="{FF2B5EF4-FFF2-40B4-BE49-F238E27FC236}">
                <a16:creationId xmlns:a16="http://schemas.microsoft.com/office/drawing/2014/main" id="{623FA2AB-0C74-D0B6-661E-FF4B1E3315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637A8143-AADF-679E-6D55-55D98FC215F1}"/>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5" name="عنصر نائب للتذييل 4">
            <a:extLst>
              <a:ext uri="{FF2B5EF4-FFF2-40B4-BE49-F238E27FC236}">
                <a16:creationId xmlns:a16="http://schemas.microsoft.com/office/drawing/2014/main" id="{9662A225-AB9C-C7D2-5F12-8EBAAE4A26A0}"/>
              </a:ext>
            </a:extLst>
          </p:cNvPr>
          <p:cNvSpPr>
            <a:spLocks noGrp="1"/>
          </p:cNvSpPr>
          <p:nvPr>
            <p:ph type="ftr" sz="quarter" idx="11"/>
          </p:nvPr>
        </p:nvSpPr>
        <p:spPr/>
        <p:txBody>
          <a:bodyPr/>
          <a:lstStyle/>
          <a:p>
            <a:endParaRPr lang="ar-EG"/>
          </a:p>
        </p:txBody>
      </p:sp>
      <p:sp>
        <p:nvSpPr>
          <p:cNvPr id="6" name="عنصر نائب لرقم الشريحة 5">
            <a:extLst>
              <a:ext uri="{FF2B5EF4-FFF2-40B4-BE49-F238E27FC236}">
                <a16:creationId xmlns:a16="http://schemas.microsoft.com/office/drawing/2014/main" id="{51730AC5-8139-3FAB-BAF6-3C64BC11338A}"/>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1229639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9A74B33-EB5E-9B08-DCF8-9CB8622D6B51}"/>
              </a:ext>
            </a:extLst>
          </p:cNvPr>
          <p:cNvSpPr>
            <a:spLocks noGrp="1"/>
          </p:cNvSpPr>
          <p:nvPr>
            <p:ph type="title"/>
          </p:nvPr>
        </p:nvSpPr>
        <p:spPr/>
        <p:txBody>
          <a:bodyPr/>
          <a:lstStyle/>
          <a:p>
            <a:r>
              <a:rPr lang="ar-SA"/>
              <a:t>انقر لتحرير نمط عنوان الشكل الرئيسي</a:t>
            </a:r>
            <a:endParaRPr lang="ar-YE"/>
          </a:p>
        </p:txBody>
      </p:sp>
      <p:sp>
        <p:nvSpPr>
          <p:cNvPr id="3" name="عنصر نائب للمحتوى 2">
            <a:extLst>
              <a:ext uri="{FF2B5EF4-FFF2-40B4-BE49-F238E27FC236}">
                <a16:creationId xmlns:a16="http://schemas.microsoft.com/office/drawing/2014/main" id="{5C9723B4-0F6C-4E52-2AF8-E646F99349E7}"/>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4" name="عنصر نائب للمحتوى 3">
            <a:extLst>
              <a:ext uri="{FF2B5EF4-FFF2-40B4-BE49-F238E27FC236}">
                <a16:creationId xmlns:a16="http://schemas.microsoft.com/office/drawing/2014/main" id="{EE2E0FF4-5108-F697-967B-F8E419404D9D}"/>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5" name="عنصر نائب للتاريخ 4">
            <a:extLst>
              <a:ext uri="{FF2B5EF4-FFF2-40B4-BE49-F238E27FC236}">
                <a16:creationId xmlns:a16="http://schemas.microsoft.com/office/drawing/2014/main" id="{950BC917-CA77-494B-FE5C-37DF2CEF91A7}"/>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6" name="عنصر نائب للتذييل 5">
            <a:extLst>
              <a:ext uri="{FF2B5EF4-FFF2-40B4-BE49-F238E27FC236}">
                <a16:creationId xmlns:a16="http://schemas.microsoft.com/office/drawing/2014/main" id="{96DF638B-45F2-70C4-711F-84DFACBDEBEC}"/>
              </a:ext>
            </a:extLst>
          </p:cNvPr>
          <p:cNvSpPr>
            <a:spLocks noGrp="1"/>
          </p:cNvSpPr>
          <p:nvPr>
            <p:ph type="ftr" sz="quarter" idx="11"/>
          </p:nvPr>
        </p:nvSpPr>
        <p:spPr/>
        <p:txBody>
          <a:bodyPr/>
          <a:lstStyle/>
          <a:p>
            <a:endParaRPr lang="ar-EG"/>
          </a:p>
        </p:txBody>
      </p:sp>
      <p:sp>
        <p:nvSpPr>
          <p:cNvPr id="7" name="عنصر نائب لرقم الشريحة 6">
            <a:extLst>
              <a:ext uri="{FF2B5EF4-FFF2-40B4-BE49-F238E27FC236}">
                <a16:creationId xmlns:a16="http://schemas.microsoft.com/office/drawing/2014/main" id="{CD0CB2BE-A5CD-F376-68F5-6173EE8DCB9B}"/>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1578467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A0E0E88-D1C0-2085-12D7-2F9A273C3C85}"/>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YE"/>
          </a:p>
        </p:txBody>
      </p:sp>
      <p:sp>
        <p:nvSpPr>
          <p:cNvPr id="3" name="عنصر نائب للنص 2">
            <a:extLst>
              <a:ext uri="{FF2B5EF4-FFF2-40B4-BE49-F238E27FC236}">
                <a16:creationId xmlns:a16="http://schemas.microsoft.com/office/drawing/2014/main" id="{478FEF26-EC65-745E-777D-0EE306B695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401F1AAE-475E-29D4-4CB8-D9D5A285A131}"/>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5" name="عنصر نائب للنص 4">
            <a:extLst>
              <a:ext uri="{FF2B5EF4-FFF2-40B4-BE49-F238E27FC236}">
                <a16:creationId xmlns:a16="http://schemas.microsoft.com/office/drawing/2014/main" id="{7B412967-4D6C-ED95-2CE4-EE925DD7E7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81F835AD-BD34-5F9D-8811-0CE43C0CB726}"/>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7" name="عنصر نائب للتاريخ 6">
            <a:extLst>
              <a:ext uri="{FF2B5EF4-FFF2-40B4-BE49-F238E27FC236}">
                <a16:creationId xmlns:a16="http://schemas.microsoft.com/office/drawing/2014/main" id="{7B50A9E7-D625-5849-7611-8E19F2023F21}"/>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8" name="عنصر نائب للتذييل 7">
            <a:extLst>
              <a:ext uri="{FF2B5EF4-FFF2-40B4-BE49-F238E27FC236}">
                <a16:creationId xmlns:a16="http://schemas.microsoft.com/office/drawing/2014/main" id="{150D7905-D177-E5D8-DEF2-1524C931E11A}"/>
              </a:ext>
            </a:extLst>
          </p:cNvPr>
          <p:cNvSpPr>
            <a:spLocks noGrp="1"/>
          </p:cNvSpPr>
          <p:nvPr>
            <p:ph type="ftr" sz="quarter" idx="11"/>
          </p:nvPr>
        </p:nvSpPr>
        <p:spPr/>
        <p:txBody>
          <a:bodyPr/>
          <a:lstStyle/>
          <a:p>
            <a:endParaRPr lang="ar-EG"/>
          </a:p>
        </p:txBody>
      </p:sp>
      <p:sp>
        <p:nvSpPr>
          <p:cNvPr id="9" name="عنصر نائب لرقم الشريحة 8">
            <a:extLst>
              <a:ext uri="{FF2B5EF4-FFF2-40B4-BE49-F238E27FC236}">
                <a16:creationId xmlns:a16="http://schemas.microsoft.com/office/drawing/2014/main" id="{3562EED9-AA2C-2F00-C4B5-14EC989BB891}"/>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1791598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24293DE-D766-1041-DABF-0B117F90D850}"/>
              </a:ext>
            </a:extLst>
          </p:cNvPr>
          <p:cNvSpPr>
            <a:spLocks noGrp="1"/>
          </p:cNvSpPr>
          <p:nvPr>
            <p:ph type="title"/>
          </p:nvPr>
        </p:nvSpPr>
        <p:spPr/>
        <p:txBody>
          <a:bodyPr/>
          <a:lstStyle/>
          <a:p>
            <a:r>
              <a:rPr lang="ar-SA"/>
              <a:t>انقر لتحرير نمط عنوان الشكل الرئيسي</a:t>
            </a:r>
            <a:endParaRPr lang="ar-YE"/>
          </a:p>
        </p:txBody>
      </p:sp>
      <p:sp>
        <p:nvSpPr>
          <p:cNvPr id="3" name="عنصر نائب للتاريخ 2">
            <a:extLst>
              <a:ext uri="{FF2B5EF4-FFF2-40B4-BE49-F238E27FC236}">
                <a16:creationId xmlns:a16="http://schemas.microsoft.com/office/drawing/2014/main" id="{28EE2594-3B20-435D-D3E7-3567E107F100}"/>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4" name="عنصر نائب للتذييل 3">
            <a:extLst>
              <a:ext uri="{FF2B5EF4-FFF2-40B4-BE49-F238E27FC236}">
                <a16:creationId xmlns:a16="http://schemas.microsoft.com/office/drawing/2014/main" id="{E87AD350-3673-BA36-89D8-7820CD7ED1A6}"/>
              </a:ext>
            </a:extLst>
          </p:cNvPr>
          <p:cNvSpPr>
            <a:spLocks noGrp="1"/>
          </p:cNvSpPr>
          <p:nvPr>
            <p:ph type="ftr" sz="quarter" idx="11"/>
          </p:nvPr>
        </p:nvSpPr>
        <p:spPr/>
        <p:txBody>
          <a:bodyPr/>
          <a:lstStyle/>
          <a:p>
            <a:endParaRPr lang="ar-EG"/>
          </a:p>
        </p:txBody>
      </p:sp>
      <p:sp>
        <p:nvSpPr>
          <p:cNvPr id="5" name="عنصر نائب لرقم الشريحة 4">
            <a:extLst>
              <a:ext uri="{FF2B5EF4-FFF2-40B4-BE49-F238E27FC236}">
                <a16:creationId xmlns:a16="http://schemas.microsoft.com/office/drawing/2014/main" id="{1FDDFDA7-0143-B216-635A-CDDA9CC8AB8F}"/>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950717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05F5CC49-320E-3D4F-211B-84C4C20C92DC}"/>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3" name="عنصر نائب للتذييل 2">
            <a:extLst>
              <a:ext uri="{FF2B5EF4-FFF2-40B4-BE49-F238E27FC236}">
                <a16:creationId xmlns:a16="http://schemas.microsoft.com/office/drawing/2014/main" id="{C361DB3D-60CE-6F64-C17C-68426AB1F0DA}"/>
              </a:ext>
            </a:extLst>
          </p:cNvPr>
          <p:cNvSpPr>
            <a:spLocks noGrp="1"/>
          </p:cNvSpPr>
          <p:nvPr>
            <p:ph type="ftr" sz="quarter" idx="11"/>
          </p:nvPr>
        </p:nvSpPr>
        <p:spPr/>
        <p:txBody>
          <a:bodyPr/>
          <a:lstStyle/>
          <a:p>
            <a:endParaRPr lang="ar-EG"/>
          </a:p>
        </p:txBody>
      </p:sp>
      <p:sp>
        <p:nvSpPr>
          <p:cNvPr id="4" name="عنصر نائب لرقم الشريحة 3">
            <a:extLst>
              <a:ext uri="{FF2B5EF4-FFF2-40B4-BE49-F238E27FC236}">
                <a16:creationId xmlns:a16="http://schemas.microsoft.com/office/drawing/2014/main" id="{70895983-82A0-00BB-B083-A3AEF81D38DC}"/>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4110022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DE51807-0336-5CB8-BC48-779616A2A9E0}"/>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YE"/>
          </a:p>
        </p:txBody>
      </p:sp>
      <p:sp>
        <p:nvSpPr>
          <p:cNvPr id="3" name="عنصر نائب للمحتوى 2">
            <a:extLst>
              <a:ext uri="{FF2B5EF4-FFF2-40B4-BE49-F238E27FC236}">
                <a16:creationId xmlns:a16="http://schemas.microsoft.com/office/drawing/2014/main" id="{7BE7D261-95BA-A644-E008-123CD2D4C9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4" name="عنصر نائب للنص 3">
            <a:extLst>
              <a:ext uri="{FF2B5EF4-FFF2-40B4-BE49-F238E27FC236}">
                <a16:creationId xmlns:a16="http://schemas.microsoft.com/office/drawing/2014/main" id="{28732028-0712-C6D0-764C-A9DDAE96EB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94270644-13C8-88FB-7BA5-22CF26B74016}"/>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6" name="عنصر نائب للتذييل 5">
            <a:extLst>
              <a:ext uri="{FF2B5EF4-FFF2-40B4-BE49-F238E27FC236}">
                <a16:creationId xmlns:a16="http://schemas.microsoft.com/office/drawing/2014/main" id="{B1ABA0A7-D623-D29D-A530-BCE4593D26FF}"/>
              </a:ext>
            </a:extLst>
          </p:cNvPr>
          <p:cNvSpPr>
            <a:spLocks noGrp="1"/>
          </p:cNvSpPr>
          <p:nvPr>
            <p:ph type="ftr" sz="quarter" idx="11"/>
          </p:nvPr>
        </p:nvSpPr>
        <p:spPr/>
        <p:txBody>
          <a:bodyPr/>
          <a:lstStyle/>
          <a:p>
            <a:endParaRPr lang="ar-EG"/>
          </a:p>
        </p:txBody>
      </p:sp>
      <p:sp>
        <p:nvSpPr>
          <p:cNvPr id="7" name="عنصر نائب لرقم الشريحة 6">
            <a:extLst>
              <a:ext uri="{FF2B5EF4-FFF2-40B4-BE49-F238E27FC236}">
                <a16:creationId xmlns:a16="http://schemas.microsoft.com/office/drawing/2014/main" id="{28375FDC-404F-7297-2C92-43F99AEAE4EE}"/>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452591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9F98B5C-3F97-DE77-320C-BCC3AFCC146E}"/>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YE"/>
          </a:p>
        </p:txBody>
      </p:sp>
      <p:sp>
        <p:nvSpPr>
          <p:cNvPr id="3" name="عنصر نائب للصورة 2">
            <a:extLst>
              <a:ext uri="{FF2B5EF4-FFF2-40B4-BE49-F238E27FC236}">
                <a16:creationId xmlns:a16="http://schemas.microsoft.com/office/drawing/2014/main" id="{D1004C46-B7B0-9E85-CA1B-E6710A0649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YE"/>
          </a:p>
        </p:txBody>
      </p:sp>
      <p:sp>
        <p:nvSpPr>
          <p:cNvPr id="4" name="عنصر نائب للنص 3">
            <a:extLst>
              <a:ext uri="{FF2B5EF4-FFF2-40B4-BE49-F238E27FC236}">
                <a16:creationId xmlns:a16="http://schemas.microsoft.com/office/drawing/2014/main" id="{691675BE-40BB-A4DB-77C4-2E9492156A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C6CA6FD9-FABE-AA2A-4CFD-97B39B3AAE91}"/>
              </a:ext>
            </a:extLst>
          </p:cNvPr>
          <p:cNvSpPr>
            <a:spLocks noGrp="1"/>
          </p:cNvSpPr>
          <p:nvPr>
            <p:ph type="dt" sz="half" idx="10"/>
          </p:nvPr>
        </p:nvSpPr>
        <p:spPr/>
        <p:txBody>
          <a:bodyPr/>
          <a:lstStyle/>
          <a:p>
            <a:fld id="{3E8B4025-ABA7-6B4A-939C-AE0BBDD78121}" type="datetimeFigureOut">
              <a:rPr lang="ar-EG" smtClean="0"/>
              <a:t>18/04/1446</a:t>
            </a:fld>
            <a:endParaRPr lang="ar-EG"/>
          </a:p>
        </p:txBody>
      </p:sp>
      <p:sp>
        <p:nvSpPr>
          <p:cNvPr id="6" name="عنصر نائب للتذييل 5">
            <a:extLst>
              <a:ext uri="{FF2B5EF4-FFF2-40B4-BE49-F238E27FC236}">
                <a16:creationId xmlns:a16="http://schemas.microsoft.com/office/drawing/2014/main" id="{764D495F-33E5-CFCF-4785-2F2F8255B3DA}"/>
              </a:ext>
            </a:extLst>
          </p:cNvPr>
          <p:cNvSpPr>
            <a:spLocks noGrp="1"/>
          </p:cNvSpPr>
          <p:nvPr>
            <p:ph type="ftr" sz="quarter" idx="11"/>
          </p:nvPr>
        </p:nvSpPr>
        <p:spPr/>
        <p:txBody>
          <a:bodyPr/>
          <a:lstStyle/>
          <a:p>
            <a:endParaRPr lang="ar-EG"/>
          </a:p>
        </p:txBody>
      </p:sp>
      <p:sp>
        <p:nvSpPr>
          <p:cNvPr id="7" name="عنصر نائب لرقم الشريحة 6">
            <a:extLst>
              <a:ext uri="{FF2B5EF4-FFF2-40B4-BE49-F238E27FC236}">
                <a16:creationId xmlns:a16="http://schemas.microsoft.com/office/drawing/2014/main" id="{79EC433C-40DB-1007-1D0A-975B6BE4925F}"/>
              </a:ext>
            </a:extLst>
          </p:cNvPr>
          <p:cNvSpPr>
            <a:spLocks noGrp="1"/>
          </p:cNvSpPr>
          <p:nvPr>
            <p:ph type="sldNum" sz="quarter" idx="12"/>
          </p:nvPr>
        </p:nvSpPr>
        <p:spPr/>
        <p:txBody>
          <a:bodyPr/>
          <a:lstStyle/>
          <a:p>
            <a:fld id="{E64A7BA0-6989-D849-B65D-A53B99C7AC69}" type="slidenum">
              <a:rPr lang="ar-EG" smtClean="0"/>
              <a:t>‹#›</a:t>
            </a:fld>
            <a:endParaRPr lang="ar-EG"/>
          </a:p>
        </p:txBody>
      </p:sp>
    </p:spTree>
    <p:extLst>
      <p:ext uri="{BB962C8B-B14F-4D97-AF65-F5344CB8AC3E}">
        <p14:creationId xmlns:p14="http://schemas.microsoft.com/office/powerpoint/2010/main" val="3221087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75000"/>
          </a:schemeClr>
        </a:solidFill>
        <a:effectLst/>
      </p:bgPr>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2C11E188-33E6-0369-EC09-DC180F321130}"/>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YE"/>
          </a:p>
        </p:txBody>
      </p:sp>
      <p:sp>
        <p:nvSpPr>
          <p:cNvPr id="3" name="عنصر نائب للنص 2">
            <a:extLst>
              <a:ext uri="{FF2B5EF4-FFF2-40B4-BE49-F238E27FC236}">
                <a16:creationId xmlns:a16="http://schemas.microsoft.com/office/drawing/2014/main" id="{ED6F3694-87FF-1230-B797-58D0FCF7E4A9}"/>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YE"/>
          </a:p>
        </p:txBody>
      </p:sp>
      <p:sp>
        <p:nvSpPr>
          <p:cNvPr id="4" name="عنصر نائب للتاريخ 3">
            <a:extLst>
              <a:ext uri="{FF2B5EF4-FFF2-40B4-BE49-F238E27FC236}">
                <a16:creationId xmlns:a16="http://schemas.microsoft.com/office/drawing/2014/main" id="{6F2C67CF-A815-813C-9770-D34E5AB5916E}"/>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E8B4025-ABA7-6B4A-939C-AE0BBDD78121}" type="datetimeFigureOut">
              <a:rPr lang="ar-EG" smtClean="0"/>
              <a:t>18/04/1446</a:t>
            </a:fld>
            <a:endParaRPr lang="ar-EG"/>
          </a:p>
        </p:txBody>
      </p:sp>
      <p:sp>
        <p:nvSpPr>
          <p:cNvPr id="5" name="عنصر نائب للتذييل 4">
            <a:extLst>
              <a:ext uri="{FF2B5EF4-FFF2-40B4-BE49-F238E27FC236}">
                <a16:creationId xmlns:a16="http://schemas.microsoft.com/office/drawing/2014/main" id="{3FE5BF14-E083-20A3-8260-4CD19A03F8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a:extLst>
              <a:ext uri="{FF2B5EF4-FFF2-40B4-BE49-F238E27FC236}">
                <a16:creationId xmlns:a16="http://schemas.microsoft.com/office/drawing/2014/main" id="{B2B6C0FA-C4B1-592A-8A9D-975EE537E1B2}"/>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64A7BA0-6989-D849-B65D-A53B99C7AC69}" type="slidenum">
              <a:rPr lang="ar-EG" smtClean="0"/>
              <a:t>‹#›</a:t>
            </a:fld>
            <a:endParaRPr lang="ar-EG"/>
          </a:p>
        </p:txBody>
      </p:sp>
    </p:spTree>
    <p:extLst>
      <p:ext uri="{BB962C8B-B14F-4D97-AF65-F5344CB8AC3E}">
        <p14:creationId xmlns:p14="http://schemas.microsoft.com/office/powerpoint/2010/main" val="1520908854"/>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Y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عنصر نائب للصورة 7" descr="مجموعة مكدسة من الكتب" title="مجموعة مكدسة من الكتب">
            <a:extLst>
              <a:ext uri="{FF2B5EF4-FFF2-40B4-BE49-F238E27FC236}">
                <a16:creationId xmlns:a16="http://schemas.microsoft.com/office/drawing/2014/main" id="{D121ECB9-062D-59BC-07A9-AA823AA1205F}"/>
              </a:ext>
            </a:extLst>
          </p:cNvPr>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flipH="1">
            <a:off x="0" y="15240"/>
            <a:ext cx="12192000" cy="6858000"/>
          </a:xfrm>
          <a:prstGeom prst="rect">
            <a:avLst/>
          </a:prstGeom>
        </p:spPr>
      </p:pic>
      <p:sp>
        <p:nvSpPr>
          <p:cNvPr id="12" name="مستطيل 11">
            <a:extLst>
              <a:ext uri="{FF2B5EF4-FFF2-40B4-BE49-F238E27FC236}">
                <a16:creationId xmlns:a16="http://schemas.microsoft.com/office/drawing/2014/main" id="{274FD380-B986-9C12-6AAF-7245B2FC0734}"/>
              </a:ext>
            </a:extLst>
          </p:cNvPr>
          <p:cNvSpPr/>
          <p:nvPr/>
        </p:nvSpPr>
        <p:spPr>
          <a:xfrm>
            <a:off x="5866560" y="1795552"/>
            <a:ext cx="4934364" cy="1862048"/>
          </a:xfrm>
          <a:prstGeom prst="rect">
            <a:avLst/>
          </a:prstGeom>
          <a:noFill/>
        </p:spPr>
        <p:txBody>
          <a:bodyPr wrap="none" lIns="91440" tIns="45720" rIns="91440" bIns="45720">
            <a:spAutoFit/>
          </a:bodyPr>
          <a:lstStyle/>
          <a:p>
            <a:pPr algn="ctr" defTabSz="457200" rtl="0"/>
            <a:r>
              <a:rPr lang="ar-YE" sz="11500" dirty="0">
                <a:ln w="0"/>
                <a:effectLst>
                  <a:outerShdw blurRad="38100" dist="19050" dir="2700000" algn="tl" rotWithShape="0">
                    <a:schemeClr val="dk1">
                      <a:alpha val="40000"/>
                    </a:schemeClr>
                  </a:outerShdw>
                </a:effectLst>
                <a:latin typeface="Aldhabi" panose="01000000000000000000" pitchFamily="2" charset="-78"/>
                <a:cs typeface="Aldhabi" panose="01000000000000000000" pitchFamily="2" charset="-78"/>
              </a:rPr>
              <a:t>المقامة </a:t>
            </a:r>
            <a:r>
              <a:rPr lang="ar-YE" sz="11500" dirty="0" err="1">
                <a:ln w="0"/>
                <a:effectLst>
                  <a:outerShdw blurRad="38100" dist="19050" dir="2700000" algn="tl" rotWithShape="0">
                    <a:schemeClr val="dk1">
                      <a:alpha val="40000"/>
                    </a:schemeClr>
                  </a:outerShdw>
                </a:effectLst>
                <a:latin typeface="Aldhabi" panose="01000000000000000000" pitchFamily="2" charset="-78"/>
                <a:cs typeface="Aldhabi" panose="01000000000000000000" pitchFamily="2" charset="-78"/>
              </a:rPr>
              <a:t>القريضية</a:t>
            </a:r>
            <a:endParaRPr lang="ar-YE" sz="11500" dirty="0">
              <a:ln w="0"/>
              <a:effectLst>
                <a:outerShdw blurRad="38100" dist="19050" dir="2700000" algn="tl" rotWithShape="0">
                  <a:schemeClr val="dk1">
                    <a:alpha val="40000"/>
                  </a:schemeClr>
                </a:outerShdw>
              </a:effectLst>
              <a:latin typeface="Aldhabi" panose="01000000000000000000" pitchFamily="2" charset="-78"/>
              <a:cs typeface="Aldhabi" panose="01000000000000000000" pitchFamily="2" charset="-78"/>
            </a:endParaRPr>
          </a:p>
        </p:txBody>
      </p:sp>
      <p:sp>
        <p:nvSpPr>
          <p:cNvPr id="16" name="مربع نص 15">
            <a:extLst>
              <a:ext uri="{FF2B5EF4-FFF2-40B4-BE49-F238E27FC236}">
                <a16:creationId xmlns:a16="http://schemas.microsoft.com/office/drawing/2014/main" id="{32BDD466-2316-21F5-3569-51AFF246DDFC}"/>
              </a:ext>
            </a:extLst>
          </p:cNvPr>
          <p:cNvSpPr txBox="1"/>
          <p:nvPr/>
        </p:nvSpPr>
        <p:spPr>
          <a:xfrm>
            <a:off x="5057142" y="4188202"/>
            <a:ext cx="3276600" cy="1077218"/>
          </a:xfrm>
          <a:prstGeom prst="rect">
            <a:avLst/>
          </a:prstGeom>
          <a:noFill/>
        </p:spPr>
        <p:txBody>
          <a:bodyPr wrap="square">
            <a:spAutoFit/>
          </a:bodyPr>
          <a:lstStyle/>
          <a:p>
            <a:r>
              <a:rPr lang="ar-YE" sz="3200" b="1" dirty="0">
                <a:solidFill>
                  <a:schemeClr val="accent1">
                    <a:lumMod val="50000"/>
                  </a:schemeClr>
                </a:solidFill>
              </a:rPr>
              <a:t>نص أدبي</a:t>
            </a:r>
          </a:p>
          <a:p>
            <a:r>
              <a:rPr lang="ar-YE" sz="3200" b="1" dirty="0">
                <a:solidFill>
                  <a:schemeClr val="accent1">
                    <a:lumMod val="50000"/>
                  </a:schemeClr>
                </a:solidFill>
              </a:rPr>
              <a:t>   لبديع لزمان الهمداني</a:t>
            </a:r>
          </a:p>
        </p:txBody>
      </p:sp>
    </p:spTree>
    <p:extLst>
      <p:ext uri="{BB962C8B-B14F-4D97-AF65-F5344CB8AC3E}">
        <p14:creationId xmlns:p14="http://schemas.microsoft.com/office/powerpoint/2010/main" val="3567270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xit" presetSubtype="0" fill="hold" grpId="1" nodeType="clickEffect">
                                  <p:stCondLst>
                                    <p:cond delay="0"/>
                                  </p:stCondLst>
                                  <p:childTnLst>
                                    <p:anim calcmode="lin" valueType="num">
                                      <p:cBhvr>
                                        <p:cTn id="24" dur="1000"/>
                                        <p:tgtEl>
                                          <p:spTgt spid="12"/>
                                        </p:tgtEl>
                                        <p:attrNameLst>
                                          <p:attrName>ppt_w</p:attrName>
                                        </p:attrNameLst>
                                      </p:cBhvr>
                                      <p:tavLst>
                                        <p:tav tm="0">
                                          <p:val>
                                            <p:strVal val="ppt_w"/>
                                          </p:val>
                                        </p:tav>
                                        <p:tav tm="100000">
                                          <p:val>
                                            <p:fltVal val="0"/>
                                          </p:val>
                                        </p:tav>
                                      </p:tavLst>
                                    </p:anim>
                                    <p:anim calcmode="lin" valueType="num">
                                      <p:cBhvr>
                                        <p:cTn id="25" dur="1000"/>
                                        <p:tgtEl>
                                          <p:spTgt spid="12"/>
                                        </p:tgtEl>
                                        <p:attrNameLst>
                                          <p:attrName>ppt_h</p:attrName>
                                        </p:attrNameLst>
                                      </p:cBhvr>
                                      <p:tavLst>
                                        <p:tav tm="0">
                                          <p:val>
                                            <p:strVal val="ppt_h"/>
                                          </p:val>
                                        </p:tav>
                                        <p:tav tm="100000">
                                          <p:val>
                                            <p:fltVal val="0"/>
                                          </p:val>
                                        </p:tav>
                                      </p:tavLst>
                                    </p:anim>
                                    <p:anim calcmode="lin" valueType="num">
                                      <p:cBhvr>
                                        <p:cTn id="26" dur="1000"/>
                                        <p:tgtEl>
                                          <p:spTgt spid="12"/>
                                        </p:tgtEl>
                                        <p:attrNameLst>
                                          <p:attrName>style.rotation</p:attrName>
                                        </p:attrNameLst>
                                      </p:cBhvr>
                                      <p:tavLst>
                                        <p:tav tm="0">
                                          <p:val>
                                            <p:fltVal val="0"/>
                                          </p:val>
                                        </p:tav>
                                        <p:tav tm="100000">
                                          <p:val>
                                            <p:fltVal val="90"/>
                                          </p:val>
                                        </p:tav>
                                      </p:tavLst>
                                    </p:anim>
                                    <p:animEffect transition="out" filter="fade">
                                      <p:cBhvr>
                                        <p:cTn id="27" dur="1000"/>
                                        <p:tgtEl>
                                          <p:spTgt spid="12"/>
                                        </p:tgtEl>
                                      </p:cBhvr>
                                    </p:animEffect>
                                    <p:set>
                                      <p:cBhvr>
                                        <p:cTn id="28" dur="1" fill="hold">
                                          <p:stCondLst>
                                            <p:cond delay="999"/>
                                          </p:stCondLst>
                                        </p:cTn>
                                        <p:tgtEl>
                                          <p:spTgt spid="1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D6712A32-6CAC-9709-BA30-BC1CF0BDE68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Lst>
          </a:blip>
          <a:srcRect l="49907"/>
          <a:stretch/>
        </p:blipFill>
        <p:spPr>
          <a:xfrm>
            <a:off x="0" y="0"/>
            <a:ext cx="12191999" cy="6705599"/>
          </a:xfrm>
          <a:prstGeom prst="rect">
            <a:avLst/>
          </a:prstGeom>
        </p:spPr>
      </p:pic>
      <p:graphicFrame>
        <p:nvGraphicFramePr>
          <p:cNvPr id="8" name="جدول 7">
            <a:extLst>
              <a:ext uri="{FF2B5EF4-FFF2-40B4-BE49-F238E27FC236}">
                <a16:creationId xmlns:a16="http://schemas.microsoft.com/office/drawing/2014/main" id="{9E0635DA-95B5-3C2C-E744-D53F96839318}"/>
              </a:ext>
            </a:extLst>
          </p:cNvPr>
          <p:cNvGraphicFramePr>
            <a:graphicFrameLocks noGrp="1"/>
          </p:cNvGraphicFramePr>
          <p:nvPr>
            <p:extLst>
              <p:ext uri="{D42A27DB-BD31-4B8C-83A1-F6EECF244321}">
                <p14:modId xmlns:p14="http://schemas.microsoft.com/office/powerpoint/2010/main" val="2879849461"/>
              </p:ext>
            </p:extLst>
          </p:nvPr>
        </p:nvGraphicFramePr>
        <p:xfrm>
          <a:off x="956429" y="3723324"/>
          <a:ext cx="5562446" cy="2387538"/>
        </p:xfrm>
        <a:graphic>
          <a:graphicData uri="http://schemas.openxmlformats.org/drawingml/2006/table">
            <a:tbl>
              <a:tblPr rtl="1" firstRow="1" bandRow="1">
                <a:tableStyleId>{8799B23B-EC83-4686-B30A-512413B5E67A}</a:tableStyleId>
              </a:tblPr>
              <a:tblGrid>
                <a:gridCol w="2080230">
                  <a:extLst>
                    <a:ext uri="{9D8B030D-6E8A-4147-A177-3AD203B41FA5}">
                      <a16:colId xmlns:a16="http://schemas.microsoft.com/office/drawing/2014/main" val="459587207"/>
                    </a:ext>
                  </a:extLst>
                </a:gridCol>
                <a:gridCol w="3482216">
                  <a:extLst>
                    <a:ext uri="{9D8B030D-6E8A-4147-A177-3AD203B41FA5}">
                      <a16:colId xmlns:a16="http://schemas.microsoft.com/office/drawing/2014/main" val="3880740689"/>
                    </a:ext>
                  </a:extLst>
                </a:gridCol>
              </a:tblGrid>
              <a:tr h="401764">
                <a:tc>
                  <a:txBody>
                    <a:bodyPr/>
                    <a:lstStyle/>
                    <a:p>
                      <a:pPr rtl="1"/>
                      <a:endParaRPr lang="ar-YE" sz="3200" dirty="0"/>
                    </a:p>
                  </a:txBody>
                  <a:tcPr/>
                </a:tc>
                <a:tc>
                  <a:txBody>
                    <a:bodyPr/>
                    <a:lstStyle/>
                    <a:p>
                      <a:pPr rtl="1"/>
                      <a:endParaRPr lang="ar-YE" dirty="0"/>
                    </a:p>
                  </a:txBody>
                  <a:tcPr/>
                </a:tc>
                <a:extLst>
                  <a:ext uri="{0D108BD9-81ED-4DB2-BD59-A6C34878D82A}">
                    <a16:rowId xmlns:a16="http://schemas.microsoft.com/office/drawing/2014/main" val="1184154212"/>
                  </a:ext>
                </a:extLst>
              </a:tr>
              <a:tr h="650934">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1498156257"/>
                  </a:ext>
                </a:extLst>
              </a:tr>
              <a:tr h="578742">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3628284944"/>
                  </a:ext>
                </a:extLst>
              </a:tr>
              <a:tr h="578742">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1446605575"/>
                  </a:ext>
                </a:extLst>
              </a:tr>
            </a:tbl>
          </a:graphicData>
        </a:graphic>
      </p:graphicFrame>
      <p:sp>
        <p:nvSpPr>
          <p:cNvPr id="6" name="مربع نص 5">
            <a:extLst>
              <a:ext uri="{FF2B5EF4-FFF2-40B4-BE49-F238E27FC236}">
                <a16:creationId xmlns:a16="http://schemas.microsoft.com/office/drawing/2014/main" id="{B0BE2B4A-15D8-F202-6169-FD7BD8E9E2A0}"/>
              </a:ext>
            </a:extLst>
          </p:cNvPr>
          <p:cNvSpPr txBox="1"/>
          <p:nvPr/>
        </p:nvSpPr>
        <p:spPr>
          <a:xfrm>
            <a:off x="898981" y="3139241"/>
            <a:ext cx="5996870" cy="40011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ar-YE" sz="2000" b="1" dirty="0">
                <a:solidFill>
                  <a:srgbClr val="C00000"/>
                </a:solidFill>
              </a:rPr>
              <a:t>2- حدد من النص السابق ما يدل على كل عنصر من العناصر الآتية: </a:t>
            </a:r>
          </a:p>
        </p:txBody>
      </p:sp>
      <p:sp>
        <p:nvSpPr>
          <p:cNvPr id="3" name="مربع نص 2">
            <a:extLst>
              <a:ext uri="{FF2B5EF4-FFF2-40B4-BE49-F238E27FC236}">
                <a16:creationId xmlns:a16="http://schemas.microsoft.com/office/drawing/2014/main" id="{FA3F8136-ADE9-BF78-871E-FEF8FDB7AAAB}"/>
              </a:ext>
            </a:extLst>
          </p:cNvPr>
          <p:cNvSpPr txBox="1"/>
          <p:nvPr/>
        </p:nvSpPr>
        <p:spPr>
          <a:xfrm>
            <a:off x="7095127" y="152402"/>
            <a:ext cx="5002530" cy="6408055"/>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ar-YE" sz="2800" b="1" dirty="0">
                <a:solidFill>
                  <a:srgbClr val="C00000"/>
                </a:solidFill>
                <a:latin typeface="Arabic Typesetting" panose="03020402040406030203" pitchFamily="66" charset="-78"/>
                <a:cs typeface="DecoType Naskh" panose="02010400000000000000" pitchFamily="2" charset="-78"/>
              </a:rPr>
              <a:t>قَالَ عِيسَى بْنُ هِشَامٍ، ‏</a:t>
            </a:r>
          </a:p>
          <a:p>
            <a:pPr algn="ctr"/>
            <a:r>
              <a:rPr lang="ar-YE" sz="2800" b="1" dirty="0" err="1">
                <a:solidFill>
                  <a:schemeClr val="tx1"/>
                </a:solidFill>
                <a:latin typeface="Arabic Typesetting" panose="03020402040406030203" pitchFamily="66" charset="-78"/>
                <a:cs typeface="DecoType Naskh" panose="02010400000000000000" pitchFamily="2" charset="-78"/>
              </a:rPr>
              <a:t>فَانَلْتُهُ</a:t>
            </a:r>
            <a:r>
              <a:rPr lang="ar-YE" sz="2800" b="1" dirty="0">
                <a:solidFill>
                  <a:schemeClr val="tx1"/>
                </a:solidFill>
                <a:latin typeface="Arabic Typesetting" panose="03020402040406030203" pitchFamily="66" charset="-78"/>
                <a:cs typeface="DecoType Naskh" panose="02010400000000000000" pitchFamily="2" charset="-78"/>
              </a:rPr>
              <a:t> مَا تَاحَ. وَأَعْرَضَ عَنَّا فَرَاحَ. فَجَعَلْتُ أَنْفيهِ وَأُثْبتُهُ، وَأَنْكِرُهُ وَكَأَنِّي أَعْرِفُهُ، ثُمَّ دَلَّتْنِي عَلَيهِ ثَنَاياهُ، </a:t>
            </a:r>
          </a:p>
          <a:p>
            <a:pPr algn="ctr"/>
            <a:r>
              <a:rPr lang="ar-YE" sz="2800" b="1" dirty="0">
                <a:solidFill>
                  <a:srgbClr val="002060"/>
                </a:solidFill>
                <a:latin typeface="Arabic Typesetting" panose="03020402040406030203" pitchFamily="66" charset="-78"/>
                <a:cs typeface="DecoType Naskh" panose="02010400000000000000" pitchFamily="2" charset="-78"/>
              </a:rPr>
              <a:t>ف</a:t>
            </a:r>
            <a:r>
              <a:rPr lang="ar-YE" sz="2800" b="1" dirty="0">
                <a:solidFill>
                  <a:srgbClr val="C00000"/>
                </a:solidFill>
                <a:latin typeface="Arabic Typesetting" panose="03020402040406030203" pitchFamily="66" charset="-78"/>
                <a:cs typeface="DecoType Naskh" panose="02010400000000000000" pitchFamily="2" charset="-78"/>
              </a:rPr>
              <a:t>َقُلْتُ</a:t>
            </a:r>
            <a:r>
              <a:rPr lang="ar-YE" sz="2800" b="1" dirty="0">
                <a:solidFill>
                  <a:srgbClr val="002060"/>
                </a:solidFill>
                <a:latin typeface="Arabic Typesetting" panose="03020402040406030203" pitchFamily="66" charset="-78"/>
                <a:cs typeface="DecoType Naskh" panose="02010400000000000000" pitchFamily="2" charset="-78"/>
              </a:rPr>
              <a:t>:</a:t>
            </a:r>
            <a:r>
              <a:rPr lang="ar-YE" sz="2800" b="1" dirty="0">
                <a:solidFill>
                  <a:schemeClr val="tx1"/>
                </a:solidFill>
                <a:latin typeface="Arabic Typesetting" panose="03020402040406030203" pitchFamily="66" charset="-78"/>
                <a:cs typeface="DecoType Naskh" panose="02010400000000000000" pitchFamily="2" charset="-78"/>
              </a:rPr>
              <a:t> </a:t>
            </a:r>
            <a:r>
              <a:rPr lang="ar-YE" sz="2400" b="1" dirty="0">
                <a:solidFill>
                  <a:schemeClr val="tx1"/>
                </a:solidFill>
                <a:latin typeface="Arabic Typesetting" panose="03020402040406030203" pitchFamily="66" charset="-78"/>
                <a:cs typeface="DecoType Naskh" panose="02010400000000000000" pitchFamily="2" charset="-78"/>
              </a:rPr>
              <a:t>الإِسْكَنْدَريُّ ‏وَاللَّهِ، فَقَدْ كَانَ فَارَقَنَا خِشْفًا، وَوَافانا جِلْفًا، وَنَهَضْتُ عَلى إِثرِهِ، ثَمَّ قَبَضْتُ عَلَى خَصْرِهِ، </a:t>
            </a:r>
          </a:p>
          <a:p>
            <a:pPr algn="ctr"/>
            <a:r>
              <a:rPr lang="ar-YE" sz="2800" b="1" dirty="0">
                <a:solidFill>
                  <a:srgbClr val="C00000"/>
                </a:solidFill>
                <a:latin typeface="Arabic Typesetting" panose="03020402040406030203" pitchFamily="66" charset="-78"/>
                <a:cs typeface="DecoType Naskh" panose="02010400000000000000" pitchFamily="2" charset="-78"/>
              </a:rPr>
              <a:t>وَقُلْتُ: </a:t>
            </a:r>
            <a:r>
              <a:rPr lang="ar-YE" sz="2800" b="1" dirty="0">
                <a:solidFill>
                  <a:schemeClr val="tx1"/>
                </a:solidFill>
                <a:latin typeface="Arabic Typesetting" panose="03020402040406030203" pitchFamily="66" charset="-78"/>
                <a:cs typeface="DecoType Naskh" panose="02010400000000000000" pitchFamily="2" charset="-78"/>
              </a:rPr>
              <a:t>أَلَسْتَ أَبَا الفَتْحِ؟</a:t>
            </a:r>
          </a:p>
          <a:p>
            <a:pPr algn="ctr"/>
            <a:r>
              <a:rPr lang="ar-YE" sz="2800" b="1" dirty="0">
                <a:solidFill>
                  <a:schemeClr val="tx1"/>
                </a:solidFill>
                <a:latin typeface="Arabic Typesetting" panose="03020402040406030203" pitchFamily="66" charset="-78"/>
                <a:cs typeface="DecoType Naskh" panose="02010400000000000000" pitchFamily="2" charset="-78"/>
              </a:rPr>
              <a:t> أَلَمْ نُرَبِّكَ ‏فِينا وَلِيدًا وَلَبِثْتَ فِينا مِنْ عُمُرِكَ سِنِينَ؟</a:t>
            </a:r>
          </a:p>
          <a:p>
            <a:pPr algn="ctr"/>
            <a:r>
              <a:rPr lang="ar-YE" sz="2800" b="1" dirty="0">
                <a:solidFill>
                  <a:schemeClr val="tx1"/>
                </a:solidFill>
                <a:latin typeface="Arabic Typesetting" panose="03020402040406030203" pitchFamily="66" charset="-78"/>
                <a:cs typeface="DecoType Naskh" panose="02010400000000000000" pitchFamily="2" charset="-78"/>
              </a:rPr>
              <a:t> فَأَيُّ عَجُوزِ لَكَ بِسُرَّ مَنْ رَا </a:t>
            </a:r>
          </a:p>
          <a:p>
            <a:pPr algn="ctr"/>
            <a:r>
              <a:rPr lang="ar-YE" sz="2800" b="1" dirty="0">
                <a:solidFill>
                  <a:schemeClr val="tx1"/>
                </a:solidFill>
                <a:latin typeface="Arabic Typesetting" panose="03020402040406030203" pitchFamily="66" charset="-78"/>
                <a:cs typeface="DecoType Naskh" panose="02010400000000000000" pitchFamily="2" charset="-78"/>
              </a:rPr>
              <a:t>فَضَحِكَ إِليَّ </a:t>
            </a:r>
            <a:r>
              <a:rPr lang="ar-YE" sz="2800" b="1" dirty="0">
                <a:solidFill>
                  <a:srgbClr val="C00000"/>
                </a:solidFill>
                <a:latin typeface="Arabic Typesetting" panose="03020402040406030203" pitchFamily="66" charset="-78"/>
                <a:cs typeface="DecoType Naskh" panose="02010400000000000000" pitchFamily="2" charset="-78"/>
              </a:rPr>
              <a:t>وَقَالَ:‏</a:t>
            </a:r>
          </a:p>
          <a:p>
            <a:pPr algn="ctr"/>
            <a:r>
              <a:rPr lang="ar-YE" sz="2800" b="1" dirty="0">
                <a:solidFill>
                  <a:srgbClr val="002060"/>
                </a:solidFill>
                <a:latin typeface="Arabic Typesetting" panose="03020402040406030203" pitchFamily="66" charset="-78"/>
                <a:cs typeface="DecoType Naskh" panose="02010400000000000000" pitchFamily="2" charset="-78"/>
              </a:rPr>
              <a:t>وَيْحَكَ هذَا الزَّمَان زُورُ  فَلَا يَغُرَّنَّكَ الغُرُورُ</a:t>
            </a:r>
          </a:p>
          <a:p>
            <a:pPr algn="ctr"/>
            <a:r>
              <a:rPr lang="ar-YE" sz="2800" b="1" dirty="0">
                <a:solidFill>
                  <a:srgbClr val="002060"/>
                </a:solidFill>
                <a:latin typeface="Arabic Typesetting" panose="03020402040406030203" pitchFamily="66" charset="-78"/>
                <a:cs typeface="DecoType Naskh" panose="02010400000000000000" pitchFamily="2" charset="-78"/>
              </a:rPr>
              <a:t>لَا تَلْتَزِمْ حَالَةً، وَلكِنْ   دُرْ بِالَّليَالِي كَمَا تَدُورُ</a:t>
            </a:r>
          </a:p>
          <a:p>
            <a:pPr algn="ctr"/>
            <a:r>
              <a:rPr lang="ar-YE" sz="2800" b="1" dirty="0">
                <a:solidFill>
                  <a:srgbClr val="002060"/>
                </a:solidFill>
                <a:latin typeface="Arabic Typesetting" panose="03020402040406030203" pitchFamily="66" charset="-78"/>
                <a:cs typeface="DecoType Naskh" panose="02010400000000000000" pitchFamily="2" charset="-78"/>
              </a:rPr>
              <a:t>  </a:t>
            </a:r>
          </a:p>
        </p:txBody>
      </p:sp>
      <p:sp>
        <p:nvSpPr>
          <p:cNvPr id="4" name="مربع نص 3">
            <a:extLst>
              <a:ext uri="{FF2B5EF4-FFF2-40B4-BE49-F238E27FC236}">
                <a16:creationId xmlns:a16="http://schemas.microsoft.com/office/drawing/2014/main" id="{815F4B8F-E248-A07E-1901-431DCEDAA1EE}"/>
              </a:ext>
            </a:extLst>
          </p:cNvPr>
          <p:cNvSpPr txBox="1"/>
          <p:nvPr/>
        </p:nvSpPr>
        <p:spPr>
          <a:xfrm>
            <a:off x="1222386" y="1030266"/>
            <a:ext cx="5350059" cy="1938992"/>
          </a:xfrm>
          <a:prstGeom prst="rect">
            <a:avLst/>
          </a:prstGeom>
          <a:noFill/>
        </p:spPr>
        <p:txBody>
          <a:bodyPr wrap="squar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YE" sz="2000" b="1" i="0" u="none" strike="noStrike" kern="1200" cap="none" spc="0" normalizeH="0" baseline="0" noProof="0" dirty="0">
                <a:ln>
                  <a:noFill/>
                </a:ln>
                <a:solidFill>
                  <a:srgbClr val="C00000"/>
                </a:solidFill>
                <a:effectLst/>
                <a:uLnTx/>
                <a:uFillTx/>
                <a:latin typeface="Calibri" panose="020F0502020204030204"/>
                <a:ea typeface="+mn-ea"/>
                <a:cs typeface="Arial" panose="020B0604020202020204" pitchFamily="34" charset="0"/>
              </a:rPr>
              <a:t>10- اذكر دليلا من النص يدل أن البطل حصل على ما يريد ..</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YE" sz="2000" b="1" i="0" u="none" strike="noStrike" kern="1200" cap="none" spc="0" normalizeH="0" baseline="0" noProof="0" dirty="0">
                <a:ln>
                  <a:noFill/>
                </a:ln>
                <a:solidFill>
                  <a:srgbClr val="0070C0"/>
                </a:solidFill>
                <a:effectLst/>
                <a:uLnTx/>
                <a:uFillTx/>
                <a:latin typeface="Calibri" panose="020F0502020204030204"/>
                <a:ea typeface="+mn-ea"/>
                <a:cs typeface="Arial" panose="020B0604020202020204" pitchFamily="34" charset="0"/>
              </a:rPr>
              <a:t>قَالَ عِيسَى بْنُ هِشَامٍ، </a:t>
            </a:r>
            <a:r>
              <a:rPr kumimoji="0" lang="ar-YE" sz="2000" b="1" i="0" u="none" strike="noStrike" kern="1200" cap="none" spc="0" normalizeH="0" baseline="0" noProof="0" dirty="0" err="1">
                <a:ln>
                  <a:noFill/>
                </a:ln>
                <a:solidFill>
                  <a:srgbClr val="0070C0"/>
                </a:solidFill>
                <a:effectLst/>
                <a:uLnTx/>
                <a:uFillTx/>
                <a:latin typeface="Calibri" panose="020F0502020204030204"/>
                <a:ea typeface="+mn-ea"/>
                <a:cs typeface="Arial" panose="020B0604020202020204" pitchFamily="34" charset="0"/>
              </a:rPr>
              <a:t>فَانَلْتُهُ</a:t>
            </a:r>
            <a:r>
              <a:rPr kumimoji="0" lang="ar-YE" sz="2000" b="1" i="0" u="none" strike="noStrike" kern="1200" cap="none" spc="0" normalizeH="0" baseline="0" noProof="0" dirty="0">
                <a:ln>
                  <a:noFill/>
                </a:ln>
                <a:solidFill>
                  <a:srgbClr val="0070C0"/>
                </a:solidFill>
                <a:effectLst/>
                <a:uLnTx/>
                <a:uFillTx/>
                <a:latin typeface="Calibri" panose="020F0502020204030204"/>
                <a:ea typeface="+mn-ea"/>
                <a:cs typeface="Arial" panose="020B0604020202020204" pitchFamily="34" charset="0"/>
              </a:rPr>
              <a:t> مَا تَاحَ</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ar-YE" sz="2000" b="1" i="0" u="none" strike="noStrike" kern="1200" cap="none" spc="0" normalizeH="0" baseline="0" noProof="0" dirty="0">
              <a:ln>
                <a:noFill/>
              </a:ln>
              <a:solidFill>
                <a:srgbClr val="C00000"/>
              </a:solidFill>
              <a:effectLst/>
              <a:uLnTx/>
              <a:uFillTx/>
              <a:latin typeface="Calibri" panose="020F0502020204030204"/>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YE" sz="2000" b="1" i="0" u="none" strike="noStrike" kern="1200" cap="none" spc="0" normalizeH="0" baseline="0" noProof="0" dirty="0">
                <a:ln>
                  <a:noFill/>
                </a:ln>
                <a:solidFill>
                  <a:srgbClr val="C00000"/>
                </a:solidFill>
                <a:effectLst/>
                <a:uLnTx/>
                <a:uFillTx/>
                <a:latin typeface="Calibri" panose="020F0502020204030204"/>
                <a:ea typeface="+mn-ea"/>
                <a:cs typeface="Arial" panose="020B0604020202020204" pitchFamily="34" charset="0"/>
              </a:rPr>
              <a:t>11- </a:t>
            </a:r>
            <a:r>
              <a:rPr kumimoji="0" lang="ar-EG" sz="2000" b="1" i="0" u="none" strike="noStrike" kern="1200" cap="none" spc="0" normalizeH="0" baseline="0" noProof="0" dirty="0">
                <a:ln>
                  <a:noFill/>
                </a:ln>
                <a:effectLst/>
                <a:uLnTx/>
                <a:uFillTx/>
                <a:latin typeface="Calibri" panose="020F0502020204030204"/>
                <a:ea typeface="+mn-ea"/>
                <a:cs typeface="Arial" panose="020B0604020202020204" pitchFamily="34" charset="0"/>
              </a:rPr>
              <a:t>(قَبَضْتُ عَلَى خَصْرِهِ. وَقُلْتُ: أَلَسْتَ أَبَا الفَتْح؟) </a:t>
            </a:r>
            <a:endParaRPr kumimoji="0" lang="ar-YE" sz="2000" b="1" i="0" u="none" strike="noStrike" kern="1200" cap="none" spc="0" normalizeH="0" baseline="0" noProof="0" dirty="0">
              <a:ln>
                <a:noFill/>
              </a:ln>
              <a:effectLst/>
              <a:uLnTx/>
              <a:uFillTx/>
              <a:latin typeface="Calibri" panose="020F0502020204030204"/>
              <a:ea typeface="+mn-ea"/>
              <a:cs typeface="Arial" panose="020B0604020202020204" pitchFamily="34" charset="0"/>
            </a:endParaRPr>
          </a:p>
          <a:p>
            <a:pPr marL="457200" marR="0" lvl="0" indent="-457200" algn="ctr" defTabSz="914400" rtl="1" eaLnBrk="1" fontAlgn="auto" latinLnBrk="0" hangingPunct="1">
              <a:lnSpc>
                <a:spcPct val="100000"/>
              </a:lnSpc>
              <a:spcBef>
                <a:spcPts val="0"/>
              </a:spcBef>
              <a:spcAft>
                <a:spcPts val="0"/>
              </a:spcAft>
              <a:buClrTx/>
              <a:buSzTx/>
              <a:buFont typeface="+mj-lt"/>
              <a:buAutoNum type="arabicPeriod"/>
              <a:tabLst/>
              <a:defRPr/>
            </a:pPr>
            <a:r>
              <a:rPr kumimoji="0" lang="ar-EG" sz="2000" b="1" i="0" u="none" strike="noStrike" kern="1200" cap="none" spc="0" normalizeH="0" baseline="0" noProof="0" dirty="0">
                <a:ln>
                  <a:noFill/>
                </a:ln>
                <a:solidFill>
                  <a:srgbClr val="C00000"/>
                </a:solidFill>
                <a:effectLst/>
                <a:uLnTx/>
                <a:uFillTx/>
                <a:latin typeface="Calibri" panose="020F0502020204030204"/>
                <a:ea typeface="+mn-ea"/>
                <a:cs typeface="Arial" panose="020B0604020202020204" pitchFamily="34" charset="0"/>
              </a:rPr>
              <a:t>ما الغرض من الاستفهام في العبارة السابقة؟</a:t>
            </a:r>
            <a:endParaRPr kumimoji="0" lang="ar-YE" sz="2000" b="1" i="0" u="none" strike="noStrike" kern="1200" cap="none" spc="0" normalizeH="0" baseline="0" noProof="0" dirty="0">
              <a:ln>
                <a:noFill/>
              </a:ln>
              <a:solidFill>
                <a:srgbClr val="C00000"/>
              </a:solidFill>
              <a:effectLst/>
              <a:uLnTx/>
              <a:uFillTx/>
              <a:latin typeface="Calibri" panose="020F0502020204030204"/>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EG" sz="2000" b="1" i="0" u="none" strike="noStrike" kern="1200" cap="none" spc="0" normalizeH="0" baseline="0" noProof="0" dirty="0">
                <a:ln>
                  <a:noFill/>
                </a:ln>
                <a:solidFill>
                  <a:srgbClr val="C00000"/>
                </a:solidFill>
                <a:effectLst/>
                <a:uLnTx/>
                <a:uFillTx/>
                <a:latin typeface="Calibri" panose="020F0502020204030204"/>
                <a:ea typeface="+mn-ea"/>
                <a:cs typeface="Arial" panose="020B0604020202020204" pitchFamily="34" charset="0"/>
              </a:rPr>
              <a:t> </a:t>
            </a:r>
            <a:r>
              <a:rPr kumimoji="0" lang="ar-EG" sz="2000" b="1" i="0" u="none" strike="noStrike" kern="1200" cap="none" spc="0" normalizeH="0" baseline="0" noProof="0" dirty="0">
                <a:ln>
                  <a:noFill/>
                </a:ln>
                <a:solidFill>
                  <a:srgbClr val="0070C0"/>
                </a:solidFill>
                <a:effectLst/>
                <a:uLnTx/>
                <a:uFillTx/>
                <a:latin typeface="Calibri" panose="020F0502020204030204"/>
                <a:ea typeface="+mn-ea"/>
                <a:cs typeface="Arial" panose="020B0604020202020204" pitchFamily="34" charset="0"/>
              </a:rPr>
              <a:t>التقرير والإثبات... </a:t>
            </a:r>
          </a:p>
        </p:txBody>
      </p:sp>
      <p:sp>
        <p:nvSpPr>
          <p:cNvPr id="5" name="مربع نص 4">
            <a:extLst>
              <a:ext uri="{FF2B5EF4-FFF2-40B4-BE49-F238E27FC236}">
                <a16:creationId xmlns:a16="http://schemas.microsoft.com/office/drawing/2014/main" id="{323068B8-C3DE-CB1B-F03B-0D739A21001A}"/>
              </a:ext>
            </a:extLst>
          </p:cNvPr>
          <p:cNvSpPr txBox="1"/>
          <p:nvPr/>
        </p:nvSpPr>
        <p:spPr>
          <a:xfrm>
            <a:off x="1626950" y="3845447"/>
            <a:ext cx="2684535" cy="461665"/>
          </a:xfrm>
          <a:prstGeom prst="rect">
            <a:avLst/>
          </a:prstGeom>
          <a:noFill/>
        </p:spPr>
        <p:txBody>
          <a:bodyPr wrap="square">
            <a:spAutoFit/>
          </a:bodyPr>
          <a:lstStyle/>
          <a:p>
            <a:pPr algn="ctr"/>
            <a:r>
              <a:rPr lang="ar-YE" sz="2400" b="1" dirty="0">
                <a:solidFill>
                  <a:srgbClr val="0070C0"/>
                </a:solidFill>
              </a:rPr>
              <a:t>ما يدل عليه من النص </a:t>
            </a:r>
          </a:p>
        </p:txBody>
      </p:sp>
      <p:sp>
        <p:nvSpPr>
          <p:cNvPr id="14" name="مربع نص 13">
            <a:extLst>
              <a:ext uri="{FF2B5EF4-FFF2-40B4-BE49-F238E27FC236}">
                <a16:creationId xmlns:a16="http://schemas.microsoft.com/office/drawing/2014/main" id="{0C771CDD-F000-6B05-8E41-9A1F8765228A}"/>
              </a:ext>
            </a:extLst>
          </p:cNvPr>
          <p:cNvSpPr txBox="1"/>
          <p:nvPr/>
        </p:nvSpPr>
        <p:spPr>
          <a:xfrm>
            <a:off x="4667266" y="3824397"/>
            <a:ext cx="953454" cy="461665"/>
          </a:xfrm>
          <a:prstGeom prst="rect">
            <a:avLst/>
          </a:prstGeom>
          <a:noFill/>
        </p:spPr>
        <p:txBody>
          <a:bodyPr wrap="square">
            <a:spAutoFit/>
          </a:bodyPr>
          <a:lstStyle>
            <a:defPPr>
              <a:defRPr lang="ar-YE"/>
            </a:defPPr>
            <a:lvl1pPr algn="ctr">
              <a:defRPr sz="2400" b="1">
                <a:solidFill>
                  <a:srgbClr val="0070C0"/>
                </a:solidFill>
              </a:defRPr>
            </a:lvl1pPr>
          </a:lstStyle>
          <a:p>
            <a:r>
              <a:rPr lang="ar-EG" dirty="0"/>
              <a:t>العنصر</a:t>
            </a:r>
            <a:endParaRPr lang="ar-YE" dirty="0"/>
          </a:p>
        </p:txBody>
      </p:sp>
      <p:sp>
        <p:nvSpPr>
          <p:cNvPr id="16" name="مربع نص 15">
            <a:extLst>
              <a:ext uri="{FF2B5EF4-FFF2-40B4-BE49-F238E27FC236}">
                <a16:creationId xmlns:a16="http://schemas.microsoft.com/office/drawing/2014/main" id="{A38B8BE5-A20D-0F86-89E5-3457A937C3AE}"/>
              </a:ext>
            </a:extLst>
          </p:cNvPr>
          <p:cNvSpPr txBox="1"/>
          <p:nvPr/>
        </p:nvSpPr>
        <p:spPr>
          <a:xfrm>
            <a:off x="1661478" y="4441502"/>
            <a:ext cx="2684792" cy="400110"/>
          </a:xfrm>
          <a:prstGeom prst="rect">
            <a:avLst/>
          </a:prstGeom>
          <a:noFill/>
        </p:spPr>
        <p:txBody>
          <a:bodyPr wrap="square">
            <a:spAutoFit/>
          </a:bodyPr>
          <a:lstStyle/>
          <a:p>
            <a:pPr algn="ctr"/>
            <a:r>
              <a:rPr lang="ar-YE" sz="2000" b="1" dirty="0"/>
              <a:t>وَيْحَكَ هذَا الزَّمَانِ زُور</a:t>
            </a:r>
          </a:p>
        </p:txBody>
      </p:sp>
      <p:sp>
        <p:nvSpPr>
          <p:cNvPr id="17" name="مربع نص 16">
            <a:extLst>
              <a:ext uri="{FF2B5EF4-FFF2-40B4-BE49-F238E27FC236}">
                <a16:creationId xmlns:a16="http://schemas.microsoft.com/office/drawing/2014/main" id="{3E69367D-F0D7-9298-7905-591E561626EE}"/>
              </a:ext>
            </a:extLst>
          </p:cNvPr>
          <p:cNvSpPr txBox="1"/>
          <p:nvPr/>
        </p:nvSpPr>
        <p:spPr>
          <a:xfrm>
            <a:off x="4536775" y="4441502"/>
            <a:ext cx="1791596" cy="400110"/>
          </a:xfrm>
          <a:prstGeom prst="rect">
            <a:avLst/>
          </a:prstGeom>
          <a:noFill/>
        </p:spPr>
        <p:txBody>
          <a:bodyPr wrap="square">
            <a:spAutoFit/>
          </a:bodyPr>
          <a:lstStyle/>
          <a:p>
            <a:pPr algn="ctr"/>
            <a:r>
              <a:rPr lang="ar-YE" sz="2000" b="1" dirty="0"/>
              <a:t> شكوى الدهر </a:t>
            </a:r>
          </a:p>
        </p:txBody>
      </p:sp>
      <p:sp>
        <p:nvSpPr>
          <p:cNvPr id="29" name="مربع نص 28">
            <a:extLst>
              <a:ext uri="{FF2B5EF4-FFF2-40B4-BE49-F238E27FC236}">
                <a16:creationId xmlns:a16="http://schemas.microsoft.com/office/drawing/2014/main" id="{6FCC0C61-EE41-E183-2A8C-C4D49A25629D}"/>
              </a:ext>
            </a:extLst>
          </p:cNvPr>
          <p:cNvSpPr txBox="1"/>
          <p:nvPr/>
        </p:nvSpPr>
        <p:spPr>
          <a:xfrm>
            <a:off x="1934911" y="5011595"/>
            <a:ext cx="2051825" cy="400110"/>
          </a:xfrm>
          <a:prstGeom prst="rect">
            <a:avLst/>
          </a:prstGeom>
          <a:noFill/>
        </p:spPr>
        <p:txBody>
          <a:bodyPr wrap="square">
            <a:spAutoFit/>
          </a:bodyPr>
          <a:lstStyle/>
          <a:p>
            <a:r>
              <a:rPr lang="ar-YE" sz="2000" b="1" dirty="0"/>
              <a:t> ألم </a:t>
            </a:r>
            <a:r>
              <a:rPr lang="ar-OM" sz="2000" b="1" dirty="0"/>
              <a:t>ن</a:t>
            </a:r>
            <a:r>
              <a:rPr lang="ar-YE" sz="2000" b="1" dirty="0"/>
              <a:t>رَبِّكَ فِينَا وَلِيدًا</a:t>
            </a:r>
          </a:p>
        </p:txBody>
      </p:sp>
      <p:sp>
        <p:nvSpPr>
          <p:cNvPr id="30" name="مربع نص 29">
            <a:extLst>
              <a:ext uri="{FF2B5EF4-FFF2-40B4-BE49-F238E27FC236}">
                <a16:creationId xmlns:a16="http://schemas.microsoft.com/office/drawing/2014/main" id="{ACA79D04-5F8C-1F82-31EF-AF74F4FE5AF7}"/>
              </a:ext>
            </a:extLst>
          </p:cNvPr>
          <p:cNvSpPr txBox="1"/>
          <p:nvPr/>
        </p:nvSpPr>
        <p:spPr>
          <a:xfrm>
            <a:off x="4686039" y="5004240"/>
            <a:ext cx="1328208" cy="400110"/>
          </a:xfrm>
          <a:prstGeom prst="rect">
            <a:avLst/>
          </a:prstGeom>
          <a:noFill/>
        </p:spPr>
        <p:txBody>
          <a:bodyPr wrap="square">
            <a:spAutoFit/>
          </a:bodyPr>
          <a:lstStyle/>
          <a:p>
            <a:r>
              <a:rPr lang="ar-YE" sz="2000" b="1" dirty="0"/>
              <a:t>الاقتباس</a:t>
            </a:r>
          </a:p>
        </p:txBody>
      </p:sp>
      <p:sp>
        <p:nvSpPr>
          <p:cNvPr id="31" name="مربع نص 30">
            <a:extLst>
              <a:ext uri="{FF2B5EF4-FFF2-40B4-BE49-F238E27FC236}">
                <a16:creationId xmlns:a16="http://schemas.microsoft.com/office/drawing/2014/main" id="{550E7745-B32B-861D-91F0-F86EF3BA3F45}"/>
              </a:ext>
            </a:extLst>
          </p:cNvPr>
          <p:cNvSpPr txBox="1"/>
          <p:nvPr/>
        </p:nvSpPr>
        <p:spPr>
          <a:xfrm>
            <a:off x="1339326" y="5619497"/>
            <a:ext cx="2558091" cy="400110"/>
          </a:xfrm>
          <a:prstGeom prst="rect">
            <a:avLst/>
          </a:prstGeom>
          <a:noFill/>
        </p:spPr>
        <p:txBody>
          <a:bodyPr wrap="square">
            <a:spAutoFit/>
          </a:bodyPr>
          <a:lstStyle/>
          <a:p>
            <a:r>
              <a:rPr lang="ar-EG" sz="2000" b="1" dirty="0"/>
              <a:t>ثُمَّ دَلَّتْنِي عَلَيهِ ثَنَاياهُ</a:t>
            </a:r>
            <a:endParaRPr lang="ar-YE" sz="2000" b="1" dirty="0"/>
          </a:p>
        </p:txBody>
      </p:sp>
      <p:sp>
        <p:nvSpPr>
          <p:cNvPr id="32" name="مربع نص 31">
            <a:extLst>
              <a:ext uri="{FF2B5EF4-FFF2-40B4-BE49-F238E27FC236}">
                <a16:creationId xmlns:a16="http://schemas.microsoft.com/office/drawing/2014/main" id="{A93760B2-D499-A429-DFC6-45EB7DC04EF7}"/>
              </a:ext>
            </a:extLst>
          </p:cNvPr>
          <p:cNvSpPr txBox="1"/>
          <p:nvPr/>
        </p:nvSpPr>
        <p:spPr>
          <a:xfrm>
            <a:off x="4311485" y="5574298"/>
            <a:ext cx="2006695" cy="400110"/>
          </a:xfrm>
          <a:prstGeom prst="rect">
            <a:avLst/>
          </a:prstGeom>
          <a:noFill/>
        </p:spPr>
        <p:txBody>
          <a:bodyPr wrap="square">
            <a:spAutoFit/>
          </a:bodyPr>
          <a:lstStyle/>
          <a:p>
            <a:r>
              <a:rPr kumimoji="0" lang="ar-YE" sz="2000" b="1" i="0" u="none" strike="noStrike" kern="1200" cap="none" spc="0" normalizeH="0" baseline="0" noProof="0" dirty="0">
                <a:ln>
                  <a:noFill/>
                </a:ln>
                <a:effectLst/>
                <a:uLnTx/>
                <a:uFillTx/>
                <a:latin typeface="Calibri" panose="020F0502020204030204"/>
                <a:ea typeface="+mn-ea"/>
                <a:cs typeface="Arial" panose="020B0604020202020204" pitchFamily="34" charset="0"/>
              </a:rPr>
              <a:t>ا</a:t>
            </a:r>
            <a:r>
              <a:rPr kumimoji="0" lang="ar-EG" sz="2000" b="1" i="0" u="none" strike="noStrike" kern="1200" cap="none" spc="0" normalizeH="0" baseline="0" noProof="0" dirty="0">
                <a:ln>
                  <a:noFill/>
                </a:ln>
                <a:effectLst/>
                <a:uLnTx/>
                <a:uFillTx/>
                <a:latin typeface="Calibri" panose="020F0502020204030204"/>
                <a:ea typeface="+mn-ea"/>
                <a:cs typeface="Arial" panose="020B0604020202020204" pitchFamily="34" charset="0"/>
              </a:rPr>
              <a:t>كتشاف حقيقة</a:t>
            </a:r>
            <a:r>
              <a:rPr kumimoji="0" lang="ar-YE" sz="2000" b="1" i="0" u="none" strike="noStrike" kern="1200" cap="none" spc="0" normalizeH="0" baseline="0" noProof="0" dirty="0">
                <a:ln>
                  <a:noFill/>
                </a:ln>
                <a:effectLst/>
                <a:uLnTx/>
                <a:uFillTx/>
                <a:latin typeface="Calibri" panose="020F0502020204030204"/>
                <a:ea typeface="+mn-ea"/>
                <a:cs typeface="Arial" panose="020B0604020202020204" pitchFamily="34" charset="0"/>
              </a:rPr>
              <a:t> البطل  </a:t>
            </a:r>
            <a:endParaRPr lang="ar-YE" sz="2000" dirty="0"/>
          </a:p>
        </p:txBody>
      </p:sp>
    </p:spTree>
    <p:extLst>
      <p:ext uri="{BB962C8B-B14F-4D97-AF65-F5344CB8AC3E}">
        <p14:creationId xmlns:p14="http://schemas.microsoft.com/office/powerpoint/2010/main" val="1677178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randombar(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randombar(horizontal)">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randombar(horizontal)">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4">
                                            <p:txEl>
                                              <p:pRg st="0" end="0"/>
                                            </p:txEl>
                                          </p:spTgt>
                                        </p:tgtEl>
                                        <p:attrNameLst>
                                          <p:attrName>style.visibility</p:attrName>
                                        </p:attrNameLst>
                                      </p:cBhvr>
                                      <p:to>
                                        <p:strVal val="visible"/>
                                      </p:to>
                                    </p:set>
                                    <p:animEffect transition="in" filter="fade">
                                      <p:cBhvr>
                                        <p:cTn id="62" dur="1000"/>
                                        <p:tgtEl>
                                          <p:spTgt spid="4">
                                            <p:txEl>
                                              <p:pRg st="0" end="0"/>
                                            </p:txEl>
                                          </p:spTgt>
                                        </p:tgtEl>
                                      </p:cBhvr>
                                    </p:animEffect>
                                    <p:anim calcmode="lin" valueType="num">
                                      <p:cBhvr>
                                        <p:cTn id="63"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64"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4">
                                            <p:txEl>
                                              <p:pRg st="1" end="1"/>
                                            </p:txEl>
                                          </p:spTgt>
                                        </p:tgtEl>
                                        <p:attrNameLst>
                                          <p:attrName>style.visibility</p:attrName>
                                        </p:attrNameLst>
                                      </p:cBhvr>
                                      <p:to>
                                        <p:strVal val="visible"/>
                                      </p:to>
                                    </p:set>
                                    <p:animEffect transition="in" filter="fade">
                                      <p:cBhvr>
                                        <p:cTn id="69" dur="1000"/>
                                        <p:tgtEl>
                                          <p:spTgt spid="4">
                                            <p:txEl>
                                              <p:pRg st="1" end="1"/>
                                            </p:txEl>
                                          </p:spTgt>
                                        </p:tgtEl>
                                      </p:cBhvr>
                                    </p:animEffect>
                                    <p:anim calcmode="lin" valueType="num">
                                      <p:cBhvr>
                                        <p:cTn id="7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71"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4">
                                            <p:txEl>
                                              <p:pRg st="3" end="3"/>
                                            </p:txEl>
                                          </p:spTgt>
                                        </p:tgtEl>
                                        <p:attrNameLst>
                                          <p:attrName>style.visibility</p:attrName>
                                        </p:attrNameLst>
                                      </p:cBhvr>
                                      <p:to>
                                        <p:strVal val="visible"/>
                                      </p:to>
                                    </p:set>
                                    <p:animEffect transition="in" filter="fade">
                                      <p:cBhvr>
                                        <p:cTn id="76" dur="1000"/>
                                        <p:tgtEl>
                                          <p:spTgt spid="4">
                                            <p:txEl>
                                              <p:pRg st="3" end="3"/>
                                            </p:txEl>
                                          </p:spTgt>
                                        </p:tgtEl>
                                      </p:cBhvr>
                                    </p:animEffect>
                                    <p:anim calcmode="lin" valueType="num">
                                      <p:cBhvr>
                                        <p:cTn id="7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78"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4">
                                            <p:txEl>
                                              <p:pRg st="4" end="4"/>
                                            </p:txEl>
                                          </p:spTgt>
                                        </p:tgtEl>
                                        <p:attrNameLst>
                                          <p:attrName>style.visibility</p:attrName>
                                        </p:attrNameLst>
                                      </p:cBhvr>
                                      <p:to>
                                        <p:strVal val="visible"/>
                                      </p:to>
                                    </p:set>
                                    <p:animEffect transition="in" filter="fade">
                                      <p:cBhvr>
                                        <p:cTn id="83" dur="1000"/>
                                        <p:tgtEl>
                                          <p:spTgt spid="4">
                                            <p:txEl>
                                              <p:pRg st="4" end="4"/>
                                            </p:txEl>
                                          </p:spTgt>
                                        </p:tgtEl>
                                      </p:cBhvr>
                                    </p:animEffect>
                                    <p:anim calcmode="lin" valueType="num">
                                      <p:cBhvr>
                                        <p:cTn id="84"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85"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4">
                                            <p:txEl>
                                              <p:pRg st="5" end="5"/>
                                            </p:txEl>
                                          </p:spTgt>
                                        </p:tgtEl>
                                        <p:attrNameLst>
                                          <p:attrName>style.visibility</p:attrName>
                                        </p:attrNameLst>
                                      </p:cBhvr>
                                      <p:to>
                                        <p:strVal val="visible"/>
                                      </p:to>
                                    </p:set>
                                    <p:animEffect transition="in" filter="fade">
                                      <p:cBhvr>
                                        <p:cTn id="90" dur="1000"/>
                                        <p:tgtEl>
                                          <p:spTgt spid="4">
                                            <p:txEl>
                                              <p:pRg st="5" end="5"/>
                                            </p:txEl>
                                          </p:spTgt>
                                        </p:tgtEl>
                                      </p:cBhvr>
                                    </p:animEffect>
                                    <p:anim calcmode="lin" valueType="num">
                                      <p:cBhvr>
                                        <p:cTn id="91"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92"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6"/>
                                        </p:tgtEl>
                                        <p:attrNameLst>
                                          <p:attrName>style.visibility</p:attrName>
                                        </p:attrNameLst>
                                      </p:cBhvr>
                                      <p:to>
                                        <p:strVal val="visible"/>
                                      </p:to>
                                    </p:set>
                                    <p:animEffect transition="in" filter="fade">
                                      <p:cBhvr>
                                        <p:cTn id="97" dur="1000"/>
                                        <p:tgtEl>
                                          <p:spTgt spid="6"/>
                                        </p:tgtEl>
                                      </p:cBhvr>
                                    </p:animEffect>
                                    <p:anim calcmode="lin" valueType="num">
                                      <p:cBhvr>
                                        <p:cTn id="98" dur="1000" fill="hold"/>
                                        <p:tgtEl>
                                          <p:spTgt spid="6"/>
                                        </p:tgtEl>
                                        <p:attrNameLst>
                                          <p:attrName>ppt_x</p:attrName>
                                        </p:attrNameLst>
                                      </p:cBhvr>
                                      <p:tavLst>
                                        <p:tav tm="0">
                                          <p:val>
                                            <p:strVal val="#ppt_x"/>
                                          </p:val>
                                        </p:tav>
                                        <p:tav tm="100000">
                                          <p:val>
                                            <p:strVal val="#ppt_x"/>
                                          </p:val>
                                        </p:tav>
                                      </p:tavLst>
                                    </p:anim>
                                    <p:anim calcmode="lin" valueType="num">
                                      <p:cBhvr>
                                        <p:cTn id="9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14"/>
                                        </p:tgtEl>
                                        <p:attrNameLst>
                                          <p:attrName>style.visibility</p:attrName>
                                        </p:attrNameLst>
                                      </p:cBhvr>
                                      <p:to>
                                        <p:strVal val="visible"/>
                                      </p:to>
                                    </p:set>
                                    <p:animEffect transition="in" filter="fade">
                                      <p:cBhvr>
                                        <p:cTn id="104" dur="1000"/>
                                        <p:tgtEl>
                                          <p:spTgt spid="14"/>
                                        </p:tgtEl>
                                      </p:cBhvr>
                                    </p:animEffect>
                                    <p:anim calcmode="lin" valueType="num">
                                      <p:cBhvr>
                                        <p:cTn id="105" dur="1000" fill="hold"/>
                                        <p:tgtEl>
                                          <p:spTgt spid="14"/>
                                        </p:tgtEl>
                                        <p:attrNameLst>
                                          <p:attrName>ppt_x</p:attrName>
                                        </p:attrNameLst>
                                      </p:cBhvr>
                                      <p:tavLst>
                                        <p:tav tm="0">
                                          <p:val>
                                            <p:strVal val="#ppt_x"/>
                                          </p:val>
                                        </p:tav>
                                        <p:tav tm="100000">
                                          <p:val>
                                            <p:strVal val="#ppt_x"/>
                                          </p:val>
                                        </p:tav>
                                      </p:tavLst>
                                    </p:anim>
                                    <p:anim calcmode="lin" valueType="num">
                                      <p:cBhvr>
                                        <p:cTn id="106" dur="1000" fill="hold"/>
                                        <p:tgtEl>
                                          <p:spTgt spid="14"/>
                                        </p:tgtEl>
                                        <p:attrNameLst>
                                          <p:attrName>ppt_y</p:attrName>
                                        </p:attrNameLst>
                                      </p:cBhvr>
                                      <p:tavLst>
                                        <p:tav tm="0">
                                          <p:val>
                                            <p:strVal val="#ppt_y+.1"/>
                                          </p:val>
                                        </p:tav>
                                        <p:tav tm="100000">
                                          <p:val>
                                            <p:strVal val="#ppt_y"/>
                                          </p:val>
                                        </p:tav>
                                      </p:tavLst>
                                    </p:anim>
                                  </p:childTnLst>
                                </p:cTn>
                              </p:par>
                              <p:par>
                                <p:cTn id="107" presetID="1" presetClass="entr" presetSubtype="0" fill="hold" nodeType="withEffect">
                                  <p:stCondLst>
                                    <p:cond delay="0"/>
                                  </p:stCondLst>
                                  <p:childTnLst>
                                    <p:set>
                                      <p:cBhvr>
                                        <p:cTn id="108" dur="1" fill="hold">
                                          <p:stCondLst>
                                            <p:cond delay="0"/>
                                          </p:stCondLst>
                                        </p:cTn>
                                        <p:tgtEl>
                                          <p:spTgt spid="8"/>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42" presetClass="entr" presetSubtype="0" fill="hold" grpId="0" nodeType="clickEffect">
                                  <p:stCondLst>
                                    <p:cond delay="0"/>
                                  </p:stCondLst>
                                  <p:childTnLst>
                                    <p:set>
                                      <p:cBhvr>
                                        <p:cTn id="112" dur="1" fill="hold">
                                          <p:stCondLst>
                                            <p:cond delay="0"/>
                                          </p:stCondLst>
                                        </p:cTn>
                                        <p:tgtEl>
                                          <p:spTgt spid="5"/>
                                        </p:tgtEl>
                                        <p:attrNameLst>
                                          <p:attrName>style.visibility</p:attrName>
                                        </p:attrNameLst>
                                      </p:cBhvr>
                                      <p:to>
                                        <p:strVal val="visible"/>
                                      </p:to>
                                    </p:set>
                                    <p:animEffect transition="in" filter="fade">
                                      <p:cBhvr>
                                        <p:cTn id="113" dur="1000"/>
                                        <p:tgtEl>
                                          <p:spTgt spid="5"/>
                                        </p:tgtEl>
                                      </p:cBhvr>
                                    </p:animEffect>
                                    <p:anim calcmode="lin" valueType="num">
                                      <p:cBhvr>
                                        <p:cTn id="114" dur="1000" fill="hold"/>
                                        <p:tgtEl>
                                          <p:spTgt spid="5"/>
                                        </p:tgtEl>
                                        <p:attrNameLst>
                                          <p:attrName>ppt_x</p:attrName>
                                        </p:attrNameLst>
                                      </p:cBhvr>
                                      <p:tavLst>
                                        <p:tav tm="0">
                                          <p:val>
                                            <p:strVal val="#ppt_x"/>
                                          </p:val>
                                        </p:tav>
                                        <p:tav tm="100000">
                                          <p:val>
                                            <p:strVal val="#ppt_x"/>
                                          </p:val>
                                        </p:tav>
                                      </p:tavLst>
                                    </p:anim>
                                    <p:anim calcmode="lin" valueType="num">
                                      <p:cBhvr>
                                        <p:cTn id="1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42" presetClass="entr" presetSubtype="0" fill="hold" grpId="0" nodeType="clickEffect">
                                  <p:stCondLst>
                                    <p:cond delay="0"/>
                                  </p:stCondLst>
                                  <p:childTnLst>
                                    <p:set>
                                      <p:cBhvr>
                                        <p:cTn id="119" dur="1" fill="hold">
                                          <p:stCondLst>
                                            <p:cond delay="0"/>
                                          </p:stCondLst>
                                        </p:cTn>
                                        <p:tgtEl>
                                          <p:spTgt spid="17"/>
                                        </p:tgtEl>
                                        <p:attrNameLst>
                                          <p:attrName>style.visibility</p:attrName>
                                        </p:attrNameLst>
                                      </p:cBhvr>
                                      <p:to>
                                        <p:strVal val="visible"/>
                                      </p:to>
                                    </p:set>
                                    <p:animEffect transition="in" filter="fade">
                                      <p:cBhvr>
                                        <p:cTn id="120" dur="1000"/>
                                        <p:tgtEl>
                                          <p:spTgt spid="17"/>
                                        </p:tgtEl>
                                      </p:cBhvr>
                                    </p:animEffect>
                                    <p:anim calcmode="lin" valueType="num">
                                      <p:cBhvr>
                                        <p:cTn id="121" dur="1000" fill="hold"/>
                                        <p:tgtEl>
                                          <p:spTgt spid="17"/>
                                        </p:tgtEl>
                                        <p:attrNameLst>
                                          <p:attrName>ppt_x</p:attrName>
                                        </p:attrNameLst>
                                      </p:cBhvr>
                                      <p:tavLst>
                                        <p:tav tm="0">
                                          <p:val>
                                            <p:strVal val="#ppt_x"/>
                                          </p:val>
                                        </p:tav>
                                        <p:tav tm="100000">
                                          <p:val>
                                            <p:strVal val="#ppt_x"/>
                                          </p:val>
                                        </p:tav>
                                      </p:tavLst>
                                    </p:anim>
                                    <p:anim calcmode="lin" valueType="num">
                                      <p:cBhvr>
                                        <p:cTn id="122"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42" presetClass="entr" presetSubtype="0" fill="hold" grpId="0" nodeType="clickEffect">
                                  <p:stCondLst>
                                    <p:cond delay="0"/>
                                  </p:stCondLst>
                                  <p:childTnLst>
                                    <p:set>
                                      <p:cBhvr>
                                        <p:cTn id="126" dur="1" fill="hold">
                                          <p:stCondLst>
                                            <p:cond delay="0"/>
                                          </p:stCondLst>
                                        </p:cTn>
                                        <p:tgtEl>
                                          <p:spTgt spid="16"/>
                                        </p:tgtEl>
                                        <p:attrNameLst>
                                          <p:attrName>style.visibility</p:attrName>
                                        </p:attrNameLst>
                                      </p:cBhvr>
                                      <p:to>
                                        <p:strVal val="visible"/>
                                      </p:to>
                                    </p:set>
                                    <p:animEffect transition="in" filter="fade">
                                      <p:cBhvr>
                                        <p:cTn id="127" dur="1000"/>
                                        <p:tgtEl>
                                          <p:spTgt spid="16"/>
                                        </p:tgtEl>
                                      </p:cBhvr>
                                    </p:animEffect>
                                    <p:anim calcmode="lin" valueType="num">
                                      <p:cBhvr>
                                        <p:cTn id="128" dur="1000" fill="hold"/>
                                        <p:tgtEl>
                                          <p:spTgt spid="16"/>
                                        </p:tgtEl>
                                        <p:attrNameLst>
                                          <p:attrName>ppt_x</p:attrName>
                                        </p:attrNameLst>
                                      </p:cBhvr>
                                      <p:tavLst>
                                        <p:tav tm="0">
                                          <p:val>
                                            <p:strVal val="#ppt_x"/>
                                          </p:val>
                                        </p:tav>
                                        <p:tav tm="100000">
                                          <p:val>
                                            <p:strVal val="#ppt_x"/>
                                          </p:val>
                                        </p:tav>
                                      </p:tavLst>
                                    </p:anim>
                                    <p:anim calcmode="lin" valueType="num">
                                      <p:cBhvr>
                                        <p:cTn id="12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30" fill="hold">
                      <p:stCondLst>
                        <p:cond delay="indefinite"/>
                      </p:stCondLst>
                      <p:childTnLst>
                        <p:par>
                          <p:cTn id="131" fill="hold">
                            <p:stCondLst>
                              <p:cond delay="0"/>
                            </p:stCondLst>
                            <p:childTnLst>
                              <p:par>
                                <p:cTn id="132" presetID="42" presetClass="entr" presetSubtype="0" fill="hold" grpId="0" nodeType="clickEffect">
                                  <p:stCondLst>
                                    <p:cond delay="0"/>
                                  </p:stCondLst>
                                  <p:childTnLst>
                                    <p:set>
                                      <p:cBhvr>
                                        <p:cTn id="133" dur="1" fill="hold">
                                          <p:stCondLst>
                                            <p:cond delay="0"/>
                                          </p:stCondLst>
                                        </p:cTn>
                                        <p:tgtEl>
                                          <p:spTgt spid="30"/>
                                        </p:tgtEl>
                                        <p:attrNameLst>
                                          <p:attrName>style.visibility</p:attrName>
                                        </p:attrNameLst>
                                      </p:cBhvr>
                                      <p:to>
                                        <p:strVal val="visible"/>
                                      </p:to>
                                    </p:set>
                                    <p:animEffect transition="in" filter="fade">
                                      <p:cBhvr>
                                        <p:cTn id="134" dur="1000"/>
                                        <p:tgtEl>
                                          <p:spTgt spid="30"/>
                                        </p:tgtEl>
                                      </p:cBhvr>
                                    </p:animEffect>
                                    <p:anim calcmode="lin" valueType="num">
                                      <p:cBhvr>
                                        <p:cTn id="135" dur="1000" fill="hold"/>
                                        <p:tgtEl>
                                          <p:spTgt spid="30"/>
                                        </p:tgtEl>
                                        <p:attrNameLst>
                                          <p:attrName>ppt_x</p:attrName>
                                        </p:attrNameLst>
                                      </p:cBhvr>
                                      <p:tavLst>
                                        <p:tav tm="0">
                                          <p:val>
                                            <p:strVal val="#ppt_x"/>
                                          </p:val>
                                        </p:tav>
                                        <p:tav tm="100000">
                                          <p:val>
                                            <p:strVal val="#ppt_x"/>
                                          </p:val>
                                        </p:tav>
                                      </p:tavLst>
                                    </p:anim>
                                    <p:anim calcmode="lin" valueType="num">
                                      <p:cBhvr>
                                        <p:cTn id="136"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42" presetClass="entr" presetSubtype="0" fill="hold" grpId="0" nodeType="clickEffect">
                                  <p:stCondLst>
                                    <p:cond delay="0"/>
                                  </p:stCondLst>
                                  <p:childTnLst>
                                    <p:set>
                                      <p:cBhvr>
                                        <p:cTn id="140" dur="1" fill="hold">
                                          <p:stCondLst>
                                            <p:cond delay="0"/>
                                          </p:stCondLst>
                                        </p:cTn>
                                        <p:tgtEl>
                                          <p:spTgt spid="29"/>
                                        </p:tgtEl>
                                        <p:attrNameLst>
                                          <p:attrName>style.visibility</p:attrName>
                                        </p:attrNameLst>
                                      </p:cBhvr>
                                      <p:to>
                                        <p:strVal val="visible"/>
                                      </p:to>
                                    </p:set>
                                    <p:animEffect transition="in" filter="fade">
                                      <p:cBhvr>
                                        <p:cTn id="141" dur="1000"/>
                                        <p:tgtEl>
                                          <p:spTgt spid="29"/>
                                        </p:tgtEl>
                                      </p:cBhvr>
                                    </p:animEffect>
                                    <p:anim calcmode="lin" valueType="num">
                                      <p:cBhvr>
                                        <p:cTn id="142" dur="1000" fill="hold"/>
                                        <p:tgtEl>
                                          <p:spTgt spid="29"/>
                                        </p:tgtEl>
                                        <p:attrNameLst>
                                          <p:attrName>ppt_x</p:attrName>
                                        </p:attrNameLst>
                                      </p:cBhvr>
                                      <p:tavLst>
                                        <p:tav tm="0">
                                          <p:val>
                                            <p:strVal val="#ppt_x"/>
                                          </p:val>
                                        </p:tav>
                                        <p:tav tm="100000">
                                          <p:val>
                                            <p:strVal val="#ppt_x"/>
                                          </p:val>
                                        </p:tav>
                                      </p:tavLst>
                                    </p:anim>
                                    <p:anim calcmode="lin" valueType="num">
                                      <p:cBhvr>
                                        <p:cTn id="143"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144" fill="hold">
                      <p:stCondLst>
                        <p:cond delay="indefinite"/>
                      </p:stCondLst>
                      <p:childTnLst>
                        <p:par>
                          <p:cTn id="145" fill="hold">
                            <p:stCondLst>
                              <p:cond delay="0"/>
                            </p:stCondLst>
                            <p:childTnLst>
                              <p:par>
                                <p:cTn id="146" presetID="42" presetClass="entr" presetSubtype="0" fill="hold" grpId="0" nodeType="clickEffect">
                                  <p:stCondLst>
                                    <p:cond delay="0"/>
                                  </p:stCondLst>
                                  <p:childTnLst>
                                    <p:set>
                                      <p:cBhvr>
                                        <p:cTn id="147" dur="1" fill="hold">
                                          <p:stCondLst>
                                            <p:cond delay="0"/>
                                          </p:stCondLst>
                                        </p:cTn>
                                        <p:tgtEl>
                                          <p:spTgt spid="32"/>
                                        </p:tgtEl>
                                        <p:attrNameLst>
                                          <p:attrName>style.visibility</p:attrName>
                                        </p:attrNameLst>
                                      </p:cBhvr>
                                      <p:to>
                                        <p:strVal val="visible"/>
                                      </p:to>
                                    </p:set>
                                    <p:animEffect transition="in" filter="fade">
                                      <p:cBhvr>
                                        <p:cTn id="148" dur="1000"/>
                                        <p:tgtEl>
                                          <p:spTgt spid="32"/>
                                        </p:tgtEl>
                                      </p:cBhvr>
                                    </p:animEffect>
                                    <p:anim calcmode="lin" valueType="num">
                                      <p:cBhvr>
                                        <p:cTn id="149" dur="1000" fill="hold"/>
                                        <p:tgtEl>
                                          <p:spTgt spid="32"/>
                                        </p:tgtEl>
                                        <p:attrNameLst>
                                          <p:attrName>ppt_x</p:attrName>
                                        </p:attrNameLst>
                                      </p:cBhvr>
                                      <p:tavLst>
                                        <p:tav tm="0">
                                          <p:val>
                                            <p:strVal val="#ppt_x"/>
                                          </p:val>
                                        </p:tav>
                                        <p:tav tm="100000">
                                          <p:val>
                                            <p:strVal val="#ppt_x"/>
                                          </p:val>
                                        </p:tav>
                                      </p:tavLst>
                                    </p:anim>
                                    <p:anim calcmode="lin" valueType="num">
                                      <p:cBhvr>
                                        <p:cTn id="150"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51" fill="hold">
                      <p:stCondLst>
                        <p:cond delay="indefinite"/>
                      </p:stCondLst>
                      <p:childTnLst>
                        <p:par>
                          <p:cTn id="152" fill="hold">
                            <p:stCondLst>
                              <p:cond delay="0"/>
                            </p:stCondLst>
                            <p:childTnLst>
                              <p:par>
                                <p:cTn id="153" presetID="42" presetClass="entr" presetSubtype="0" fill="hold" nodeType="clickEffect">
                                  <p:stCondLst>
                                    <p:cond delay="0"/>
                                  </p:stCondLst>
                                  <p:childTnLst>
                                    <p:set>
                                      <p:cBhvr>
                                        <p:cTn id="154" dur="1" fill="hold">
                                          <p:stCondLst>
                                            <p:cond delay="0"/>
                                          </p:stCondLst>
                                        </p:cTn>
                                        <p:tgtEl>
                                          <p:spTgt spid="31">
                                            <p:txEl>
                                              <p:pRg st="0" end="0"/>
                                            </p:txEl>
                                          </p:spTgt>
                                        </p:tgtEl>
                                        <p:attrNameLst>
                                          <p:attrName>style.visibility</p:attrName>
                                        </p:attrNameLst>
                                      </p:cBhvr>
                                      <p:to>
                                        <p:strVal val="visible"/>
                                      </p:to>
                                    </p:set>
                                    <p:animEffect transition="in" filter="fade">
                                      <p:cBhvr>
                                        <p:cTn id="155" dur="1000"/>
                                        <p:tgtEl>
                                          <p:spTgt spid="31">
                                            <p:txEl>
                                              <p:pRg st="0" end="0"/>
                                            </p:txEl>
                                          </p:spTgt>
                                        </p:tgtEl>
                                      </p:cBhvr>
                                    </p:animEffect>
                                    <p:anim calcmode="lin" valueType="num">
                                      <p:cBhvr>
                                        <p:cTn id="156" dur="1000" fill="hold"/>
                                        <p:tgtEl>
                                          <p:spTgt spid="31">
                                            <p:txEl>
                                              <p:pRg st="0" end="0"/>
                                            </p:txEl>
                                          </p:spTgt>
                                        </p:tgtEl>
                                        <p:attrNameLst>
                                          <p:attrName>ppt_x</p:attrName>
                                        </p:attrNameLst>
                                      </p:cBhvr>
                                      <p:tavLst>
                                        <p:tav tm="0">
                                          <p:val>
                                            <p:strVal val="#ppt_x"/>
                                          </p:val>
                                        </p:tav>
                                        <p:tav tm="100000">
                                          <p:val>
                                            <p:strVal val="#ppt_x"/>
                                          </p:val>
                                        </p:tav>
                                      </p:tavLst>
                                    </p:anim>
                                    <p:anim calcmode="lin" valueType="num">
                                      <p:cBhvr>
                                        <p:cTn id="157" dur="1000" fill="hold"/>
                                        <p:tgtEl>
                                          <p:spTgt spid="3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build="p" animBg="1"/>
      <p:bldP spid="4" grpId="0" build="p"/>
      <p:bldP spid="5" grpId="0"/>
      <p:bldP spid="14" grpId="0"/>
      <p:bldP spid="16" grpId="0"/>
      <p:bldP spid="17" grpId="0"/>
      <p:bldP spid="29" grpId="0"/>
      <p:bldP spid="30" grpId="0"/>
      <p:bldP spid="3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عنصر نائب للصورة 7" descr="أسىلة">
            <a:extLst>
              <a:ext uri="{FF2B5EF4-FFF2-40B4-BE49-F238E27FC236}">
                <a16:creationId xmlns:a16="http://schemas.microsoft.com/office/drawing/2014/main" id="{DDC2D36E-BAB5-61A2-A476-DE75D5A25172}"/>
              </a:ext>
              <a:ext uri="{C183D7F6-B498-43B3-948B-1728B52AA6E4}">
                <adec:decorative xmlns:adec="http://schemas.microsoft.com/office/drawing/2017/decorative" val="0"/>
              </a:ext>
            </a:extLst>
          </p:cNvPr>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flipH="1">
            <a:off x="0" y="0"/>
            <a:ext cx="12192000" cy="6858000"/>
          </a:xfrm>
          <a:prstGeom prst="rect">
            <a:avLst/>
          </a:prstGeom>
        </p:spPr>
      </p:pic>
      <p:pic>
        <p:nvPicPr>
          <p:cNvPr id="5" name="Picture 10" descr="عملية اتخاذ القرار القصاصات الفنية - Clip Art Library">
            <a:extLst>
              <a:ext uri="{FF2B5EF4-FFF2-40B4-BE49-F238E27FC236}">
                <a16:creationId xmlns:a16="http://schemas.microsoft.com/office/drawing/2014/main" id="{CB4E641A-7532-C7FD-9717-6D62055019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50681" y="4160520"/>
            <a:ext cx="2791352" cy="2590800"/>
          </a:xfrm>
          <a:prstGeom prst="rect">
            <a:avLst/>
          </a:prstGeom>
          <a:noFill/>
          <a:effectLst>
            <a:softEdge rad="317500"/>
          </a:effectLst>
          <a:extLst>
            <a:ext uri="{909E8E84-426E-40DD-AFC4-6F175D3DCCD1}">
              <a14:hiddenFill xmlns:a14="http://schemas.microsoft.com/office/drawing/2010/main">
                <a:solidFill>
                  <a:srgbClr val="FFFFFF"/>
                </a:solidFill>
              </a14:hiddenFill>
            </a:ext>
          </a:extLst>
        </p:spPr>
      </p:pic>
      <p:sp>
        <p:nvSpPr>
          <p:cNvPr id="6" name="مستطيل 5">
            <a:extLst>
              <a:ext uri="{FF2B5EF4-FFF2-40B4-BE49-F238E27FC236}">
                <a16:creationId xmlns:a16="http://schemas.microsoft.com/office/drawing/2014/main" id="{55232176-B2F7-19AF-A795-1404A1AEBCE4}"/>
              </a:ext>
            </a:extLst>
          </p:cNvPr>
          <p:cNvSpPr/>
          <p:nvPr/>
        </p:nvSpPr>
        <p:spPr>
          <a:xfrm>
            <a:off x="5857560" y="2191792"/>
            <a:ext cx="4665060" cy="1862048"/>
          </a:xfrm>
          <a:prstGeom prst="rect">
            <a:avLst/>
          </a:prstGeom>
          <a:noFill/>
        </p:spPr>
        <p:txBody>
          <a:bodyPr wrap="none" lIns="91440" tIns="45720" rIns="91440" bIns="45720">
            <a:spAutoFit/>
          </a:bodyPr>
          <a:lstStyle/>
          <a:p>
            <a:pPr algn="ctr" defTabSz="457200" rtl="0"/>
            <a:r>
              <a:rPr lang="ar-YE" sz="11500" dirty="0">
                <a:ln w="0"/>
                <a:effectLst>
                  <a:outerShdw blurRad="38100" dist="19050" dir="2700000" algn="tl" rotWithShape="0">
                    <a:schemeClr val="dk1">
                      <a:alpha val="40000"/>
                    </a:schemeClr>
                  </a:outerShdw>
                </a:effectLst>
                <a:latin typeface="Aldhabi" panose="01000000000000000000" pitchFamily="2" charset="-78"/>
                <a:cs typeface="Aldhabi" panose="01000000000000000000" pitchFamily="2" charset="-78"/>
              </a:rPr>
              <a:t>أسئلة عامـــة</a:t>
            </a:r>
          </a:p>
        </p:txBody>
      </p:sp>
    </p:spTree>
    <p:extLst>
      <p:ext uri="{BB962C8B-B14F-4D97-AF65-F5344CB8AC3E}">
        <p14:creationId xmlns:p14="http://schemas.microsoft.com/office/powerpoint/2010/main" val="1126930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xit" presetSubtype="0" fill="hold" grpId="1" nodeType="clickEffect">
                                  <p:stCondLst>
                                    <p:cond delay="0"/>
                                  </p:stCondLst>
                                  <p:childTnLst>
                                    <p:anim calcmode="lin" valueType="num">
                                      <p:cBhvr>
                                        <p:cTn id="24" dur="1000"/>
                                        <p:tgtEl>
                                          <p:spTgt spid="6"/>
                                        </p:tgtEl>
                                        <p:attrNameLst>
                                          <p:attrName>ppt_w</p:attrName>
                                        </p:attrNameLst>
                                      </p:cBhvr>
                                      <p:tavLst>
                                        <p:tav tm="0">
                                          <p:val>
                                            <p:strVal val="ppt_w"/>
                                          </p:val>
                                        </p:tav>
                                        <p:tav tm="100000">
                                          <p:val>
                                            <p:fltVal val="0"/>
                                          </p:val>
                                        </p:tav>
                                      </p:tavLst>
                                    </p:anim>
                                    <p:anim calcmode="lin" valueType="num">
                                      <p:cBhvr>
                                        <p:cTn id="25" dur="1000"/>
                                        <p:tgtEl>
                                          <p:spTgt spid="6"/>
                                        </p:tgtEl>
                                        <p:attrNameLst>
                                          <p:attrName>ppt_h</p:attrName>
                                        </p:attrNameLst>
                                      </p:cBhvr>
                                      <p:tavLst>
                                        <p:tav tm="0">
                                          <p:val>
                                            <p:strVal val="ppt_h"/>
                                          </p:val>
                                        </p:tav>
                                        <p:tav tm="100000">
                                          <p:val>
                                            <p:fltVal val="0"/>
                                          </p:val>
                                        </p:tav>
                                      </p:tavLst>
                                    </p:anim>
                                    <p:anim calcmode="lin" valueType="num">
                                      <p:cBhvr>
                                        <p:cTn id="26" dur="1000"/>
                                        <p:tgtEl>
                                          <p:spTgt spid="6"/>
                                        </p:tgtEl>
                                        <p:attrNameLst>
                                          <p:attrName>style.rotation</p:attrName>
                                        </p:attrNameLst>
                                      </p:cBhvr>
                                      <p:tavLst>
                                        <p:tav tm="0">
                                          <p:val>
                                            <p:fltVal val="0"/>
                                          </p:val>
                                        </p:tav>
                                        <p:tav tm="100000">
                                          <p:val>
                                            <p:fltVal val="90"/>
                                          </p:val>
                                        </p:tav>
                                      </p:tavLst>
                                    </p:anim>
                                    <p:animEffect transition="out" filter="fade">
                                      <p:cBhvr>
                                        <p:cTn id="27" dur="1000"/>
                                        <p:tgtEl>
                                          <p:spTgt spid="6"/>
                                        </p:tgtEl>
                                      </p:cBhvr>
                                    </p:animEffect>
                                    <p:set>
                                      <p:cBhvr>
                                        <p:cTn id="28" dur="1" fill="hold">
                                          <p:stCondLst>
                                            <p:cond delay="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A72E95B2-2630-3A94-D4D3-DF934E355F8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Lst>
          </a:blip>
          <a:srcRect l="49907"/>
          <a:stretch/>
        </p:blipFill>
        <p:spPr>
          <a:xfrm>
            <a:off x="1" y="0"/>
            <a:ext cx="12191999" cy="6781800"/>
          </a:xfrm>
          <a:prstGeom prst="rect">
            <a:avLst/>
          </a:prstGeom>
        </p:spPr>
      </p:pic>
      <p:graphicFrame>
        <p:nvGraphicFramePr>
          <p:cNvPr id="3" name="جدول 2">
            <a:extLst>
              <a:ext uri="{FF2B5EF4-FFF2-40B4-BE49-F238E27FC236}">
                <a16:creationId xmlns:a16="http://schemas.microsoft.com/office/drawing/2014/main" id="{6F744280-EE9A-C50D-39BC-BC478D4D3D5E}"/>
              </a:ext>
            </a:extLst>
          </p:cNvPr>
          <p:cNvGraphicFramePr>
            <a:graphicFrameLocks noGrp="1"/>
          </p:cNvGraphicFramePr>
          <p:nvPr>
            <p:extLst>
              <p:ext uri="{D42A27DB-BD31-4B8C-83A1-F6EECF244321}">
                <p14:modId xmlns:p14="http://schemas.microsoft.com/office/powerpoint/2010/main" val="1862269836"/>
              </p:ext>
            </p:extLst>
          </p:nvPr>
        </p:nvGraphicFramePr>
        <p:xfrm>
          <a:off x="1136487" y="1501510"/>
          <a:ext cx="4959513" cy="4491252"/>
        </p:xfrm>
        <a:graphic>
          <a:graphicData uri="http://schemas.openxmlformats.org/drawingml/2006/table">
            <a:tbl>
              <a:tblPr rtl="1" firstRow="1" bandRow="1">
                <a:tableStyleId>{8799B23B-EC83-4686-B30A-512413B5E67A}</a:tableStyleId>
              </a:tblPr>
              <a:tblGrid>
                <a:gridCol w="1862170">
                  <a:extLst>
                    <a:ext uri="{9D8B030D-6E8A-4147-A177-3AD203B41FA5}">
                      <a16:colId xmlns:a16="http://schemas.microsoft.com/office/drawing/2014/main" val="459587207"/>
                    </a:ext>
                  </a:extLst>
                </a:gridCol>
                <a:gridCol w="3097343">
                  <a:extLst>
                    <a:ext uri="{9D8B030D-6E8A-4147-A177-3AD203B41FA5}">
                      <a16:colId xmlns:a16="http://schemas.microsoft.com/office/drawing/2014/main" val="3880740689"/>
                    </a:ext>
                  </a:extLst>
                </a:gridCol>
              </a:tblGrid>
              <a:tr h="472514">
                <a:tc>
                  <a:txBody>
                    <a:bodyPr/>
                    <a:lstStyle/>
                    <a:p>
                      <a:pPr rtl="1"/>
                      <a:endParaRPr lang="ar-YE" sz="3600" dirty="0"/>
                    </a:p>
                  </a:txBody>
                  <a:tcPr/>
                </a:tc>
                <a:tc>
                  <a:txBody>
                    <a:bodyPr/>
                    <a:lstStyle/>
                    <a:p>
                      <a:pPr rtl="1"/>
                      <a:endParaRPr lang="ar-YE" sz="3600" dirty="0"/>
                    </a:p>
                  </a:txBody>
                  <a:tcPr/>
                </a:tc>
                <a:extLst>
                  <a:ext uri="{0D108BD9-81ED-4DB2-BD59-A6C34878D82A}">
                    <a16:rowId xmlns:a16="http://schemas.microsoft.com/office/drawing/2014/main" val="1184154212"/>
                  </a:ext>
                </a:extLst>
              </a:tr>
              <a:tr h="472514">
                <a:tc>
                  <a:txBody>
                    <a:bodyPr/>
                    <a:lstStyle/>
                    <a:p>
                      <a:pPr rtl="1"/>
                      <a:endParaRPr lang="ar-YE" sz="3600" dirty="0"/>
                    </a:p>
                  </a:txBody>
                  <a:tcPr/>
                </a:tc>
                <a:tc>
                  <a:txBody>
                    <a:bodyPr/>
                    <a:lstStyle/>
                    <a:p>
                      <a:pPr rtl="1"/>
                      <a:endParaRPr lang="ar-YE" sz="3600" dirty="0"/>
                    </a:p>
                  </a:txBody>
                  <a:tcPr/>
                </a:tc>
                <a:extLst>
                  <a:ext uri="{0D108BD9-81ED-4DB2-BD59-A6C34878D82A}">
                    <a16:rowId xmlns:a16="http://schemas.microsoft.com/office/drawing/2014/main" val="1498156257"/>
                  </a:ext>
                </a:extLst>
              </a:tr>
              <a:tr h="549523">
                <a:tc>
                  <a:txBody>
                    <a:bodyPr/>
                    <a:lstStyle/>
                    <a:p>
                      <a:pPr rtl="1"/>
                      <a:endParaRPr lang="ar-YE" sz="3600" dirty="0"/>
                    </a:p>
                  </a:txBody>
                  <a:tcPr/>
                </a:tc>
                <a:tc>
                  <a:txBody>
                    <a:bodyPr/>
                    <a:lstStyle/>
                    <a:p>
                      <a:pPr rtl="1"/>
                      <a:endParaRPr lang="ar-YE" sz="3600" dirty="0"/>
                    </a:p>
                  </a:txBody>
                  <a:tcPr/>
                </a:tc>
                <a:extLst>
                  <a:ext uri="{0D108BD9-81ED-4DB2-BD59-A6C34878D82A}">
                    <a16:rowId xmlns:a16="http://schemas.microsoft.com/office/drawing/2014/main" val="3628284944"/>
                  </a:ext>
                </a:extLst>
              </a:tr>
              <a:tr h="472514">
                <a:tc>
                  <a:txBody>
                    <a:bodyPr/>
                    <a:lstStyle/>
                    <a:p>
                      <a:pPr rtl="1"/>
                      <a:endParaRPr lang="ar-YE" sz="3600" dirty="0"/>
                    </a:p>
                  </a:txBody>
                  <a:tcPr/>
                </a:tc>
                <a:tc>
                  <a:txBody>
                    <a:bodyPr/>
                    <a:lstStyle/>
                    <a:p>
                      <a:pPr rtl="1"/>
                      <a:endParaRPr lang="ar-YE" sz="3600" dirty="0"/>
                    </a:p>
                  </a:txBody>
                  <a:tcPr/>
                </a:tc>
                <a:extLst>
                  <a:ext uri="{0D108BD9-81ED-4DB2-BD59-A6C34878D82A}">
                    <a16:rowId xmlns:a16="http://schemas.microsoft.com/office/drawing/2014/main" val="1446605575"/>
                  </a:ext>
                </a:extLst>
              </a:tr>
              <a:tr h="472514">
                <a:tc>
                  <a:txBody>
                    <a:bodyPr/>
                    <a:lstStyle/>
                    <a:p>
                      <a:pPr rtl="1"/>
                      <a:endParaRPr lang="ar-YE" sz="3600" dirty="0"/>
                    </a:p>
                  </a:txBody>
                  <a:tcPr/>
                </a:tc>
                <a:tc>
                  <a:txBody>
                    <a:bodyPr/>
                    <a:lstStyle/>
                    <a:p>
                      <a:pPr rtl="1"/>
                      <a:endParaRPr lang="ar-YE" sz="3600" dirty="0"/>
                    </a:p>
                  </a:txBody>
                  <a:tcPr/>
                </a:tc>
                <a:extLst>
                  <a:ext uri="{0D108BD9-81ED-4DB2-BD59-A6C34878D82A}">
                    <a16:rowId xmlns:a16="http://schemas.microsoft.com/office/drawing/2014/main" val="1498784972"/>
                  </a:ext>
                </a:extLst>
              </a:tr>
              <a:tr h="650772">
                <a:tc>
                  <a:txBody>
                    <a:bodyPr/>
                    <a:lstStyle/>
                    <a:p>
                      <a:pPr rtl="1"/>
                      <a:endParaRPr lang="ar-YE" sz="3600" dirty="0"/>
                    </a:p>
                  </a:txBody>
                  <a:tcPr/>
                </a:tc>
                <a:tc>
                  <a:txBody>
                    <a:bodyPr/>
                    <a:lstStyle/>
                    <a:p>
                      <a:pPr rtl="1"/>
                      <a:endParaRPr lang="ar-YE" sz="3600" dirty="0"/>
                    </a:p>
                  </a:txBody>
                  <a:tcPr/>
                </a:tc>
                <a:extLst>
                  <a:ext uri="{0D108BD9-81ED-4DB2-BD59-A6C34878D82A}">
                    <a16:rowId xmlns:a16="http://schemas.microsoft.com/office/drawing/2014/main" val="3864400905"/>
                  </a:ext>
                </a:extLst>
              </a:tr>
              <a:tr h="472514">
                <a:tc>
                  <a:txBody>
                    <a:bodyPr/>
                    <a:lstStyle/>
                    <a:p>
                      <a:pPr rtl="1"/>
                      <a:endParaRPr lang="ar-YE" sz="3600" dirty="0"/>
                    </a:p>
                  </a:txBody>
                  <a:tcPr/>
                </a:tc>
                <a:tc>
                  <a:txBody>
                    <a:bodyPr/>
                    <a:lstStyle/>
                    <a:p>
                      <a:pPr rtl="1"/>
                      <a:endParaRPr lang="ar-YE" sz="3600" dirty="0"/>
                    </a:p>
                  </a:txBody>
                  <a:tcPr/>
                </a:tc>
                <a:extLst>
                  <a:ext uri="{0D108BD9-81ED-4DB2-BD59-A6C34878D82A}">
                    <a16:rowId xmlns:a16="http://schemas.microsoft.com/office/drawing/2014/main" val="1518641095"/>
                  </a:ext>
                </a:extLst>
              </a:tr>
            </a:tbl>
          </a:graphicData>
        </a:graphic>
      </p:graphicFrame>
      <p:sp>
        <p:nvSpPr>
          <p:cNvPr id="4" name="مربع نص 3">
            <a:extLst>
              <a:ext uri="{FF2B5EF4-FFF2-40B4-BE49-F238E27FC236}">
                <a16:creationId xmlns:a16="http://schemas.microsoft.com/office/drawing/2014/main" id="{4A7986FA-D020-0E41-3208-E6278CD50034}"/>
              </a:ext>
            </a:extLst>
          </p:cNvPr>
          <p:cNvSpPr txBox="1"/>
          <p:nvPr/>
        </p:nvSpPr>
        <p:spPr>
          <a:xfrm>
            <a:off x="1566843" y="2800521"/>
            <a:ext cx="2501293" cy="646331"/>
          </a:xfrm>
          <a:prstGeom prst="rect">
            <a:avLst/>
          </a:prstGeom>
          <a:noFill/>
        </p:spPr>
        <p:txBody>
          <a:bodyPr wrap="square">
            <a:spAutoFit/>
          </a:bodyPr>
          <a:lstStyle/>
          <a:p>
            <a:pPr marL="0" indent="0" algn="ctr" rtl="0">
              <a:buNone/>
            </a:pPr>
            <a:r>
              <a:rPr lang="ar-EG" b="1" dirty="0">
                <a:solidFill>
                  <a:srgbClr val="002060"/>
                </a:solidFill>
              </a:rPr>
              <a:t>فَجَلَسْنَا، </a:t>
            </a:r>
            <a:r>
              <a:rPr lang="ar-OM" b="1" dirty="0">
                <a:solidFill>
                  <a:srgbClr val="002060"/>
                </a:solidFill>
              </a:rPr>
              <a:t>تلقا</a:t>
            </a:r>
            <a:r>
              <a:rPr lang="ar-EG" b="1" dirty="0" err="1">
                <a:solidFill>
                  <a:srgbClr val="002060"/>
                </a:solidFill>
              </a:rPr>
              <a:t>ءَنَا</a:t>
            </a:r>
            <a:r>
              <a:rPr lang="ar-EG" b="1" dirty="0">
                <a:solidFill>
                  <a:srgbClr val="002060"/>
                </a:solidFill>
              </a:rPr>
              <a:t>، فَقُلْنَا،  أو نون الجماعة فيها.</a:t>
            </a:r>
          </a:p>
        </p:txBody>
      </p:sp>
      <p:sp>
        <p:nvSpPr>
          <p:cNvPr id="5" name="مربع نص 4">
            <a:extLst>
              <a:ext uri="{FF2B5EF4-FFF2-40B4-BE49-F238E27FC236}">
                <a16:creationId xmlns:a16="http://schemas.microsoft.com/office/drawing/2014/main" id="{D39B1E9A-67E4-3D65-F9D0-A9B413835495}"/>
              </a:ext>
            </a:extLst>
          </p:cNvPr>
          <p:cNvSpPr txBox="1"/>
          <p:nvPr/>
        </p:nvSpPr>
        <p:spPr>
          <a:xfrm>
            <a:off x="1396181" y="4770173"/>
            <a:ext cx="2804113" cy="646331"/>
          </a:xfrm>
          <a:prstGeom prst="rect">
            <a:avLst/>
          </a:prstGeom>
          <a:noFill/>
        </p:spPr>
        <p:txBody>
          <a:bodyPr wrap="square">
            <a:spAutoFit/>
          </a:bodyPr>
          <a:lstStyle/>
          <a:p>
            <a:pPr marL="0" indent="0" algn="ctr" rtl="0">
              <a:buNone/>
            </a:pPr>
            <a:r>
              <a:rPr lang="ar-EG" sz="1800" b="1" dirty="0">
                <a:solidFill>
                  <a:srgbClr val="002060"/>
                </a:solidFill>
              </a:rPr>
              <a:t>الخبر فَجَلَسْنَا يَوْمًا نَتَذَاكَرُ الفَرِيضَ</a:t>
            </a:r>
          </a:p>
          <a:p>
            <a:pPr marL="0" indent="0" algn="ctr" rtl="0">
              <a:buNone/>
            </a:pPr>
            <a:r>
              <a:rPr lang="ar-EG" sz="1800" b="1" dirty="0">
                <a:solidFill>
                  <a:srgbClr val="002060"/>
                </a:solidFill>
              </a:rPr>
              <a:t> الإنشاء الستَ أبا الفتح؟</a:t>
            </a:r>
          </a:p>
        </p:txBody>
      </p:sp>
      <p:sp>
        <p:nvSpPr>
          <p:cNvPr id="6" name="مربع نص 5">
            <a:extLst>
              <a:ext uri="{FF2B5EF4-FFF2-40B4-BE49-F238E27FC236}">
                <a16:creationId xmlns:a16="http://schemas.microsoft.com/office/drawing/2014/main" id="{08BC9F66-0BD4-65D6-1E32-F91C8F1061FA}"/>
              </a:ext>
            </a:extLst>
          </p:cNvPr>
          <p:cNvSpPr txBox="1"/>
          <p:nvPr/>
        </p:nvSpPr>
        <p:spPr>
          <a:xfrm>
            <a:off x="4329120" y="1600576"/>
            <a:ext cx="1497330" cy="369332"/>
          </a:xfrm>
          <a:prstGeom prst="rect">
            <a:avLst/>
          </a:prstGeom>
          <a:noFill/>
        </p:spPr>
        <p:txBody>
          <a:bodyPr wrap="square">
            <a:spAutoFit/>
          </a:bodyPr>
          <a:lstStyle/>
          <a:p>
            <a:pPr marL="0" indent="0" algn="ctr">
              <a:buNone/>
            </a:pPr>
            <a:r>
              <a:rPr lang="ar-EG" sz="1800" b="1" dirty="0"/>
              <a:t>عناصر البنية </a:t>
            </a:r>
          </a:p>
        </p:txBody>
      </p:sp>
      <p:sp>
        <p:nvSpPr>
          <p:cNvPr id="7" name="مربع نص 6">
            <a:extLst>
              <a:ext uri="{FF2B5EF4-FFF2-40B4-BE49-F238E27FC236}">
                <a16:creationId xmlns:a16="http://schemas.microsoft.com/office/drawing/2014/main" id="{B2F28F53-0D43-8922-CEC4-3451F8D3D42D}"/>
              </a:ext>
            </a:extLst>
          </p:cNvPr>
          <p:cNvSpPr txBox="1"/>
          <p:nvPr/>
        </p:nvSpPr>
        <p:spPr>
          <a:xfrm>
            <a:off x="2090214" y="2186940"/>
            <a:ext cx="1733285" cy="369332"/>
          </a:xfrm>
          <a:prstGeom prst="rect">
            <a:avLst/>
          </a:prstGeom>
          <a:noFill/>
        </p:spPr>
        <p:txBody>
          <a:bodyPr wrap="square">
            <a:spAutoFit/>
          </a:bodyPr>
          <a:lstStyle/>
          <a:p>
            <a:pPr algn="ctr" rtl="0"/>
            <a:r>
              <a:rPr lang="ar-EG" sz="1800" b="1" dirty="0" err="1">
                <a:solidFill>
                  <a:srgbClr val="002060"/>
                </a:solidFill>
              </a:rPr>
              <a:t>المقامة_القريضية</a:t>
            </a:r>
            <a:r>
              <a:rPr lang="ar-EG" sz="1800" b="1" dirty="0">
                <a:solidFill>
                  <a:srgbClr val="002060"/>
                </a:solidFill>
              </a:rPr>
              <a:t> </a:t>
            </a:r>
          </a:p>
        </p:txBody>
      </p:sp>
      <p:sp>
        <p:nvSpPr>
          <p:cNvPr id="8" name="مربع نص 7">
            <a:extLst>
              <a:ext uri="{FF2B5EF4-FFF2-40B4-BE49-F238E27FC236}">
                <a16:creationId xmlns:a16="http://schemas.microsoft.com/office/drawing/2014/main" id="{50A61DA6-7DFD-18CB-4725-824E57403D7A}"/>
              </a:ext>
            </a:extLst>
          </p:cNvPr>
          <p:cNvSpPr txBox="1"/>
          <p:nvPr/>
        </p:nvSpPr>
        <p:spPr>
          <a:xfrm>
            <a:off x="4591507" y="2332078"/>
            <a:ext cx="969070" cy="369332"/>
          </a:xfrm>
          <a:prstGeom prst="rect">
            <a:avLst/>
          </a:prstGeom>
          <a:noFill/>
        </p:spPr>
        <p:txBody>
          <a:bodyPr wrap="square">
            <a:spAutoFit/>
          </a:bodyPr>
          <a:lstStyle/>
          <a:p>
            <a:pPr marL="0" indent="0" algn="ctr">
              <a:buNone/>
            </a:pPr>
            <a:r>
              <a:rPr lang="ar-YE" sz="1800" b="1" dirty="0"/>
              <a:t>العنوان</a:t>
            </a:r>
          </a:p>
        </p:txBody>
      </p:sp>
      <p:sp>
        <p:nvSpPr>
          <p:cNvPr id="9" name="مربع نص 8">
            <a:extLst>
              <a:ext uri="{FF2B5EF4-FFF2-40B4-BE49-F238E27FC236}">
                <a16:creationId xmlns:a16="http://schemas.microsoft.com/office/drawing/2014/main" id="{FA7D4D18-F7A8-CC1A-7F29-AB05EB8E699B}"/>
              </a:ext>
            </a:extLst>
          </p:cNvPr>
          <p:cNvSpPr txBox="1"/>
          <p:nvPr/>
        </p:nvSpPr>
        <p:spPr>
          <a:xfrm>
            <a:off x="4260532" y="2951372"/>
            <a:ext cx="1565918" cy="369332"/>
          </a:xfrm>
          <a:prstGeom prst="rect">
            <a:avLst/>
          </a:prstGeom>
          <a:noFill/>
        </p:spPr>
        <p:txBody>
          <a:bodyPr wrap="square">
            <a:spAutoFit/>
          </a:bodyPr>
          <a:lstStyle/>
          <a:p>
            <a:pPr marL="0" indent="0" algn="ctr">
              <a:buNone/>
            </a:pPr>
            <a:r>
              <a:rPr lang="ar-YE" sz="1800" b="1" dirty="0"/>
              <a:t>الحديث في مجلس</a:t>
            </a:r>
          </a:p>
        </p:txBody>
      </p:sp>
      <p:sp>
        <p:nvSpPr>
          <p:cNvPr id="10" name="مربع نص 9">
            <a:extLst>
              <a:ext uri="{FF2B5EF4-FFF2-40B4-BE49-F238E27FC236}">
                <a16:creationId xmlns:a16="http://schemas.microsoft.com/office/drawing/2014/main" id="{1A039511-5FA7-0A45-DF7E-191008D6C41E}"/>
              </a:ext>
            </a:extLst>
          </p:cNvPr>
          <p:cNvSpPr txBox="1"/>
          <p:nvPr/>
        </p:nvSpPr>
        <p:spPr>
          <a:xfrm>
            <a:off x="4665617" y="3562470"/>
            <a:ext cx="842820" cy="369332"/>
          </a:xfrm>
          <a:prstGeom prst="rect">
            <a:avLst/>
          </a:prstGeom>
          <a:noFill/>
        </p:spPr>
        <p:txBody>
          <a:bodyPr wrap="square">
            <a:spAutoFit/>
          </a:bodyPr>
          <a:lstStyle/>
          <a:p>
            <a:pPr marL="0" indent="0" algn="ctr">
              <a:buNone/>
            </a:pPr>
            <a:r>
              <a:rPr lang="ar-YE" sz="1800" b="1" dirty="0"/>
              <a:t>البطل</a:t>
            </a:r>
          </a:p>
        </p:txBody>
      </p:sp>
      <p:sp>
        <p:nvSpPr>
          <p:cNvPr id="11" name="مربع نص 10">
            <a:extLst>
              <a:ext uri="{FF2B5EF4-FFF2-40B4-BE49-F238E27FC236}">
                <a16:creationId xmlns:a16="http://schemas.microsoft.com/office/drawing/2014/main" id="{1BC6129D-AD07-0E17-EF16-13D9B3364A27}"/>
              </a:ext>
            </a:extLst>
          </p:cNvPr>
          <p:cNvSpPr txBox="1"/>
          <p:nvPr/>
        </p:nvSpPr>
        <p:spPr>
          <a:xfrm>
            <a:off x="4577201" y="4173568"/>
            <a:ext cx="863991" cy="369332"/>
          </a:xfrm>
          <a:prstGeom prst="rect">
            <a:avLst/>
          </a:prstGeom>
          <a:noFill/>
        </p:spPr>
        <p:txBody>
          <a:bodyPr wrap="square">
            <a:spAutoFit/>
          </a:bodyPr>
          <a:lstStyle/>
          <a:p>
            <a:pPr marL="0" indent="0" algn="ctr">
              <a:buNone/>
            </a:pPr>
            <a:r>
              <a:rPr lang="ar-YE" sz="1800" b="1" dirty="0"/>
              <a:t>الراوي</a:t>
            </a:r>
          </a:p>
        </p:txBody>
      </p:sp>
      <p:sp>
        <p:nvSpPr>
          <p:cNvPr id="12" name="مربع نص 11">
            <a:extLst>
              <a:ext uri="{FF2B5EF4-FFF2-40B4-BE49-F238E27FC236}">
                <a16:creationId xmlns:a16="http://schemas.microsoft.com/office/drawing/2014/main" id="{6563F647-DE2D-9E3C-D6DF-6B58E1731595}"/>
              </a:ext>
            </a:extLst>
          </p:cNvPr>
          <p:cNvSpPr txBox="1"/>
          <p:nvPr/>
        </p:nvSpPr>
        <p:spPr>
          <a:xfrm>
            <a:off x="4200294" y="4908673"/>
            <a:ext cx="1773467" cy="369332"/>
          </a:xfrm>
          <a:prstGeom prst="rect">
            <a:avLst/>
          </a:prstGeom>
          <a:noFill/>
        </p:spPr>
        <p:txBody>
          <a:bodyPr wrap="square">
            <a:spAutoFit/>
          </a:bodyPr>
          <a:lstStyle/>
          <a:p>
            <a:pPr marL="0" indent="0" algn="ctr">
              <a:buNone/>
            </a:pPr>
            <a:r>
              <a:rPr lang="ar-EG" sz="1800" b="1" dirty="0"/>
              <a:t>ثنائية الخبر والإنشاء </a:t>
            </a:r>
          </a:p>
        </p:txBody>
      </p:sp>
      <p:sp>
        <p:nvSpPr>
          <p:cNvPr id="13" name="مربع نص 12">
            <a:extLst>
              <a:ext uri="{FF2B5EF4-FFF2-40B4-BE49-F238E27FC236}">
                <a16:creationId xmlns:a16="http://schemas.microsoft.com/office/drawing/2014/main" id="{589D8E6F-3488-769B-1CD9-FCE249BD9C59}"/>
              </a:ext>
            </a:extLst>
          </p:cNvPr>
          <p:cNvSpPr txBox="1"/>
          <p:nvPr/>
        </p:nvSpPr>
        <p:spPr>
          <a:xfrm>
            <a:off x="4260532" y="5488729"/>
            <a:ext cx="1497330" cy="369332"/>
          </a:xfrm>
          <a:prstGeom prst="rect">
            <a:avLst/>
          </a:prstGeom>
          <a:noFill/>
        </p:spPr>
        <p:txBody>
          <a:bodyPr wrap="square">
            <a:spAutoFit/>
          </a:bodyPr>
          <a:lstStyle/>
          <a:p>
            <a:pPr marL="0" indent="0" algn="ctr">
              <a:buNone/>
            </a:pPr>
            <a:r>
              <a:rPr lang="ar-EG" sz="1800" b="1" dirty="0"/>
              <a:t>موضع الكدية </a:t>
            </a:r>
          </a:p>
        </p:txBody>
      </p:sp>
      <p:sp>
        <p:nvSpPr>
          <p:cNvPr id="14" name="مربع نص 13">
            <a:extLst>
              <a:ext uri="{FF2B5EF4-FFF2-40B4-BE49-F238E27FC236}">
                <a16:creationId xmlns:a16="http://schemas.microsoft.com/office/drawing/2014/main" id="{305DA650-B43C-BE80-EFFC-C4DEE446895B}"/>
              </a:ext>
            </a:extLst>
          </p:cNvPr>
          <p:cNvSpPr txBox="1"/>
          <p:nvPr/>
        </p:nvSpPr>
        <p:spPr>
          <a:xfrm>
            <a:off x="1585409" y="3562470"/>
            <a:ext cx="2168411" cy="369332"/>
          </a:xfrm>
          <a:prstGeom prst="rect">
            <a:avLst/>
          </a:prstGeom>
          <a:noFill/>
        </p:spPr>
        <p:txBody>
          <a:bodyPr wrap="square" rtlCol="1">
            <a:spAutoFit/>
          </a:bodyPr>
          <a:lstStyle/>
          <a:p>
            <a:pPr algn="ctr" rtl="0"/>
            <a:r>
              <a:rPr lang="ar-YE" b="1" dirty="0">
                <a:solidFill>
                  <a:srgbClr val="002060"/>
                </a:solidFill>
              </a:rPr>
              <a:t>أبو الفتح الإسكندري </a:t>
            </a:r>
          </a:p>
        </p:txBody>
      </p:sp>
      <p:sp>
        <p:nvSpPr>
          <p:cNvPr id="15" name="مربع نص 14">
            <a:extLst>
              <a:ext uri="{FF2B5EF4-FFF2-40B4-BE49-F238E27FC236}">
                <a16:creationId xmlns:a16="http://schemas.microsoft.com/office/drawing/2014/main" id="{38643038-EC16-A0E2-6272-1909D3665D82}"/>
              </a:ext>
            </a:extLst>
          </p:cNvPr>
          <p:cNvSpPr txBox="1"/>
          <p:nvPr/>
        </p:nvSpPr>
        <p:spPr>
          <a:xfrm>
            <a:off x="2090214" y="4173568"/>
            <a:ext cx="1663606" cy="369332"/>
          </a:xfrm>
          <a:prstGeom prst="rect">
            <a:avLst/>
          </a:prstGeom>
          <a:noFill/>
        </p:spPr>
        <p:txBody>
          <a:bodyPr wrap="square" rtlCol="1">
            <a:spAutoFit/>
          </a:bodyPr>
          <a:lstStyle/>
          <a:p>
            <a:pPr algn="ctr" rtl="0"/>
            <a:r>
              <a:rPr lang="ar-YE" b="1" dirty="0">
                <a:solidFill>
                  <a:srgbClr val="002060"/>
                </a:solidFill>
              </a:rPr>
              <a:t> </a:t>
            </a:r>
            <a:r>
              <a:rPr lang="ar-YE" b="1" dirty="0" err="1">
                <a:solidFill>
                  <a:srgbClr val="002060"/>
                </a:solidFill>
              </a:rPr>
              <a:t>عیسی</a:t>
            </a:r>
            <a:r>
              <a:rPr lang="ar-YE" b="1" dirty="0">
                <a:solidFill>
                  <a:srgbClr val="002060"/>
                </a:solidFill>
              </a:rPr>
              <a:t> بن هشام</a:t>
            </a:r>
          </a:p>
        </p:txBody>
      </p:sp>
      <p:sp>
        <p:nvSpPr>
          <p:cNvPr id="16" name="مربع نص 15">
            <a:extLst>
              <a:ext uri="{FF2B5EF4-FFF2-40B4-BE49-F238E27FC236}">
                <a16:creationId xmlns:a16="http://schemas.microsoft.com/office/drawing/2014/main" id="{84CCF1E9-DD98-9138-B918-E8E28E61B870}"/>
              </a:ext>
            </a:extLst>
          </p:cNvPr>
          <p:cNvSpPr txBox="1"/>
          <p:nvPr/>
        </p:nvSpPr>
        <p:spPr>
          <a:xfrm>
            <a:off x="2274531" y="1605698"/>
            <a:ext cx="1733285" cy="369332"/>
          </a:xfrm>
          <a:prstGeom prst="rect">
            <a:avLst/>
          </a:prstGeom>
          <a:noFill/>
        </p:spPr>
        <p:txBody>
          <a:bodyPr wrap="square">
            <a:spAutoFit/>
          </a:bodyPr>
          <a:lstStyle/>
          <a:p>
            <a:pPr algn="ctr" rtl="0"/>
            <a:r>
              <a:rPr lang="ar-YE" sz="1800" b="1" dirty="0">
                <a:solidFill>
                  <a:srgbClr val="002060"/>
                </a:solidFill>
              </a:rPr>
              <a:t>القرا</a:t>
            </a:r>
            <a:r>
              <a:rPr lang="ar-OM" b="1" dirty="0">
                <a:solidFill>
                  <a:srgbClr val="002060"/>
                </a:solidFill>
              </a:rPr>
              <a:t>ئ</a:t>
            </a:r>
            <a:r>
              <a:rPr lang="ar-YE" sz="1800" b="1" dirty="0">
                <a:solidFill>
                  <a:srgbClr val="002060"/>
                </a:solidFill>
              </a:rPr>
              <a:t>ن</a:t>
            </a:r>
            <a:r>
              <a:rPr lang="ar-OM" b="1" dirty="0">
                <a:solidFill>
                  <a:srgbClr val="002060"/>
                </a:solidFill>
              </a:rPr>
              <a:t> ال</a:t>
            </a:r>
            <a:r>
              <a:rPr lang="ar-OM" sz="1800" b="1" dirty="0">
                <a:solidFill>
                  <a:srgbClr val="002060"/>
                </a:solidFill>
              </a:rPr>
              <a:t>نصية</a:t>
            </a:r>
            <a:endParaRPr lang="ar-EG" sz="1800" b="1" dirty="0">
              <a:solidFill>
                <a:srgbClr val="002060"/>
              </a:solidFill>
            </a:endParaRPr>
          </a:p>
        </p:txBody>
      </p:sp>
      <p:sp>
        <p:nvSpPr>
          <p:cNvPr id="19" name="مربع نص 18">
            <a:extLst>
              <a:ext uri="{FF2B5EF4-FFF2-40B4-BE49-F238E27FC236}">
                <a16:creationId xmlns:a16="http://schemas.microsoft.com/office/drawing/2014/main" id="{391A699B-9407-2419-B752-5E3F61CC2EE6}"/>
              </a:ext>
            </a:extLst>
          </p:cNvPr>
          <p:cNvSpPr txBox="1"/>
          <p:nvPr/>
        </p:nvSpPr>
        <p:spPr>
          <a:xfrm>
            <a:off x="6825989" y="1519218"/>
            <a:ext cx="4140446" cy="4455835"/>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ar-YE" sz="2400" b="1" dirty="0">
                <a:solidFill>
                  <a:srgbClr val="C00000"/>
                </a:solidFill>
              </a:rPr>
              <a:t>1- في المقامة عناصر قصصية ثابتة تمثل الوجه الثابت.. </a:t>
            </a:r>
            <a:r>
              <a:rPr lang="ar-OM" sz="2400" b="1" dirty="0">
                <a:solidFill>
                  <a:srgbClr val="C00000"/>
                </a:solidFill>
              </a:rPr>
              <a:t>ا</a:t>
            </a:r>
            <a:r>
              <a:rPr lang="ar-YE" sz="2400" b="1" dirty="0">
                <a:solidFill>
                  <a:srgbClr val="C00000"/>
                </a:solidFill>
              </a:rPr>
              <a:t>ذكرها.</a:t>
            </a:r>
          </a:p>
          <a:p>
            <a:pPr algn="ctr">
              <a:lnSpc>
                <a:spcPct val="150000"/>
              </a:lnSpc>
            </a:pPr>
            <a:r>
              <a:rPr lang="ar-YE" sz="2400" b="1" dirty="0">
                <a:solidFill>
                  <a:schemeClr val="tx1"/>
                </a:solidFill>
              </a:rPr>
              <a:t>العنوان و المزاوجة بين الشعر والنثر والتأنق في العبارة والسجع وراو وبطل وهميان وحديث مسند يرو</a:t>
            </a:r>
            <a:r>
              <a:rPr lang="ar-OM" sz="2400" b="1" dirty="0">
                <a:solidFill>
                  <a:schemeClr val="tx1"/>
                </a:solidFill>
              </a:rPr>
              <a:t>ى</a:t>
            </a:r>
            <a:r>
              <a:rPr lang="ar-YE" sz="2400" b="1" dirty="0">
                <a:solidFill>
                  <a:schemeClr val="tx1"/>
                </a:solidFill>
              </a:rPr>
              <a:t> في ،مجلس وحادثة هـــــي في الغالب </a:t>
            </a:r>
            <a:r>
              <a:rPr lang="ar-YE" sz="2400" b="1" dirty="0" err="1">
                <a:solidFill>
                  <a:schemeClr val="tx1"/>
                </a:solidFill>
              </a:rPr>
              <a:t>تكدية</a:t>
            </a:r>
            <a:r>
              <a:rPr lang="ar-YE" sz="2400" b="1" dirty="0">
                <a:solidFill>
                  <a:schemeClr val="tx1"/>
                </a:solidFill>
              </a:rPr>
              <a:t> ومغالبة للدهر ثم الشكوى من الزمان وكثرة المواعظ</a:t>
            </a:r>
            <a:endParaRPr lang="ar-YE" sz="2400" b="1" dirty="0">
              <a:solidFill>
                <a:srgbClr val="002060"/>
              </a:solidFill>
            </a:endParaRPr>
          </a:p>
        </p:txBody>
      </p:sp>
      <p:sp>
        <p:nvSpPr>
          <p:cNvPr id="20" name="مربع نص 19">
            <a:extLst>
              <a:ext uri="{FF2B5EF4-FFF2-40B4-BE49-F238E27FC236}">
                <a16:creationId xmlns:a16="http://schemas.microsoft.com/office/drawing/2014/main" id="{64E002F3-E52E-D359-655C-FEA83FC000D6}"/>
              </a:ext>
            </a:extLst>
          </p:cNvPr>
          <p:cNvSpPr txBox="1"/>
          <p:nvPr/>
        </p:nvSpPr>
        <p:spPr>
          <a:xfrm>
            <a:off x="1488620" y="937253"/>
            <a:ext cx="4338207" cy="456535"/>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ar-YE" b="1" dirty="0">
                <a:solidFill>
                  <a:srgbClr val="C00000"/>
                </a:solidFill>
              </a:rPr>
              <a:t>أمثلة على العناصر و القرائن النصية الدالة عليها ... </a:t>
            </a:r>
          </a:p>
        </p:txBody>
      </p:sp>
      <p:sp>
        <p:nvSpPr>
          <p:cNvPr id="21" name="مربع نص 20">
            <a:extLst>
              <a:ext uri="{FF2B5EF4-FFF2-40B4-BE49-F238E27FC236}">
                <a16:creationId xmlns:a16="http://schemas.microsoft.com/office/drawing/2014/main" id="{96FAE097-A45F-0C6E-51EE-A7AF9E76880A}"/>
              </a:ext>
            </a:extLst>
          </p:cNvPr>
          <p:cNvSpPr txBox="1"/>
          <p:nvPr/>
        </p:nvSpPr>
        <p:spPr>
          <a:xfrm>
            <a:off x="1651820" y="5496573"/>
            <a:ext cx="2115499" cy="369332"/>
          </a:xfrm>
          <a:prstGeom prst="rect">
            <a:avLst/>
          </a:prstGeom>
          <a:noFill/>
        </p:spPr>
        <p:txBody>
          <a:bodyPr wrap="square" rtlCol="1">
            <a:spAutoFit/>
          </a:bodyPr>
          <a:lstStyle/>
          <a:p>
            <a:pPr algn="ctr" rtl="0"/>
            <a:r>
              <a:rPr lang="ar-YE" b="1" dirty="0">
                <a:solidFill>
                  <a:srgbClr val="002060"/>
                </a:solidFill>
              </a:rPr>
              <a:t>فَانْقَلَبَ الدَّهْرُ لِبَطْنٍ ظَهْرا </a:t>
            </a:r>
          </a:p>
        </p:txBody>
      </p:sp>
    </p:spTree>
    <p:extLst>
      <p:ext uri="{BB962C8B-B14F-4D97-AF65-F5344CB8AC3E}">
        <p14:creationId xmlns:p14="http://schemas.microsoft.com/office/powerpoint/2010/main" val="423420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bg/>
                                          </p:spTgt>
                                        </p:tgtEl>
                                        <p:attrNameLst>
                                          <p:attrName>style.visibility</p:attrName>
                                        </p:attrNameLst>
                                      </p:cBhvr>
                                      <p:to>
                                        <p:strVal val="visible"/>
                                      </p:to>
                                    </p:set>
                                    <p:animEffect transition="in" filter="fade">
                                      <p:cBhvr>
                                        <p:cTn id="7" dur="1000"/>
                                        <p:tgtEl>
                                          <p:spTgt spid="19">
                                            <p:bg/>
                                          </p:spTgt>
                                        </p:tgtEl>
                                      </p:cBhvr>
                                    </p:animEffect>
                                    <p:anim calcmode="lin" valueType="num">
                                      <p:cBhvr>
                                        <p:cTn id="8" dur="1000" fill="hold"/>
                                        <p:tgtEl>
                                          <p:spTgt spid="19">
                                            <p:bg/>
                                          </p:spTgt>
                                        </p:tgtEl>
                                        <p:attrNameLst>
                                          <p:attrName>ppt_x</p:attrName>
                                        </p:attrNameLst>
                                      </p:cBhvr>
                                      <p:tavLst>
                                        <p:tav tm="0">
                                          <p:val>
                                            <p:strVal val="#ppt_x"/>
                                          </p:val>
                                        </p:tav>
                                        <p:tav tm="100000">
                                          <p:val>
                                            <p:strVal val="#ppt_x"/>
                                          </p:val>
                                        </p:tav>
                                      </p:tavLst>
                                    </p:anim>
                                    <p:anim calcmode="lin" valueType="num">
                                      <p:cBhvr>
                                        <p:cTn id="9" dur="1000" fill="hold"/>
                                        <p:tgtEl>
                                          <p:spTgt spid="19">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
                                            <p:txEl>
                                              <p:pRg st="0" end="0"/>
                                            </p:txEl>
                                          </p:spTgt>
                                        </p:tgtEl>
                                        <p:attrNameLst>
                                          <p:attrName>style.visibility</p:attrName>
                                        </p:attrNameLst>
                                      </p:cBhvr>
                                      <p:to>
                                        <p:strVal val="visible"/>
                                      </p:to>
                                    </p:set>
                                    <p:animEffect transition="in" filter="fade">
                                      <p:cBhvr>
                                        <p:cTn id="14" dur="1000"/>
                                        <p:tgtEl>
                                          <p:spTgt spid="19">
                                            <p:txEl>
                                              <p:pRg st="0" end="0"/>
                                            </p:txEl>
                                          </p:spTgt>
                                        </p:tgtEl>
                                      </p:cBhvr>
                                    </p:animEffect>
                                    <p:anim calcmode="lin" valueType="num">
                                      <p:cBhvr>
                                        <p:cTn id="15" dur="10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
                                            <p:txEl>
                                              <p:pRg st="1" end="1"/>
                                            </p:txEl>
                                          </p:spTgt>
                                        </p:tgtEl>
                                        <p:attrNameLst>
                                          <p:attrName>style.visibility</p:attrName>
                                        </p:attrNameLst>
                                      </p:cBhvr>
                                      <p:to>
                                        <p:strVal val="visible"/>
                                      </p:to>
                                    </p:set>
                                    <p:animEffect transition="in" filter="fade">
                                      <p:cBhvr>
                                        <p:cTn id="21" dur="1000"/>
                                        <p:tgtEl>
                                          <p:spTgt spid="19">
                                            <p:txEl>
                                              <p:pRg st="1" end="1"/>
                                            </p:txEl>
                                          </p:spTgt>
                                        </p:tgtEl>
                                      </p:cBhvr>
                                    </p:animEffect>
                                    <p:anim calcmode="lin" valueType="num">
                                      <p:cBhvr>
                                        <p:cTn id="22" dur="1000" fill="hold"/>
                                        <p:tgtEl>
                                          <p:spTgt spid="1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anim calcmode="lin" valueType="num">
                                      <p:cBhvr>
                                        <p:cTn id="29" dur="1000" fill="hold"/>
                                        <p:tgtEl>
                                          <p:spTgt spid="20"/>
                                        </p:tgtEl>
                                        <p:attrNameLst>
                                          <p:attrName>ppt_x</p:attrName>
                                        </p:attrNameLst>
                                      </p:cBhvr>
                                      <p:tavLst>
                                        <p:tav tm="0">
                                          <p:val>
                                            <p:strVal val="#ppt_x"/>
                                          </p:val>
                                        </p:tav>
                                        <p:tav tm="100000">
                                          <p:val>
                                            <p:strVal val="#ppt_x"/>
                                          </p:val>
                                        </p:tav>
                                      </p:tavLst>
                                    </p:anim>
                                    <p:anim calcmode="lin" valueType="num">
                                      <p:cBhvr>
                                        <p:cTn id="3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fade">
                                      <p:cBhvr>
                                        <p:cTn id="39" dur="1000"/>
                                        <p:tgtEl>
                                          <p:spTgt spid="6"/>
                                        </p:tgtEl>
                                      </p:cBhvr>
                                    </p:animEffect>
                                    <p:anim calcmode="lin" valueType="num">
                                      <p:cBhvr>
                                        <p:cTn id="40" dur="1000" fill="hold"/>
                                        <p:tgtEl>
                                          <p:spTgt spid="6"/>
                                        </p:tgtEl>
                                        <p:attrNameLst>
                                          <p:attrName>ppt_x</p:attrName>
                                        </p:attrNameLst>
                                      </p:cBhvr>
                                      <p:tavLst>
                                        <p:tav tm="0">
                                          <p:val>
                                            <p:strVal val="#ppt_x"/>
                                          </p:val>
                                        </p:tav>
                                        <p:tav tm="100000">
                                          <p:val>
                                            <p:strVal val="#ppt_x"/>
                                          </p:val>
                                        </p:tav>
                                      </p:tavLst>
                                    </p:anim>
                                    <p:anim calcmode="lin" valueType="num">
                                      <p:cBhvr>
                                        <p:cTn id="4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1000"/>
                                        <p:tgtEl>
                                          <p:spTgt spid="16"/>
                                        </p:tgtEl>
                                      </p:cBhvr>
                                    </p:animEffect>
                                    <p:anim calcmode="lin" valueType="num">
                                      <p:cBhvr>
                                        <p:cTn id="47" dur="1000" fill="hold"/>
                                        <p:tgtEl>
                                          <p:spTgt spid="16"/>
                                        </p:tgtEl>
                                        <p:attrNameLst>
                                          <p:attrName>ppt_x</p:attrName>
                                        </p:attrNameLst>
                                      </p:cBhvr>
                                      <p:tavLst>
                                        <p:tav tm="0">
                                          <p:val>
                                            <p:strVal val="#ppt_x"/>
                                          </p:val>
                                        </p:tav>
                                        <p:tav tm="100000">
                                          <p:val>
                                            <p:strVal val="#ppt_x"/>
                                          </p:val>
                                        </p:tav>
                                      </p:tavLst>
                                    </p:anim>
                                    <p:anim calcmode="lin" valueType="num">
                                      <p:cBhvr>
                                        <p:cTn id="48"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1000"/>
                                        <p:tgtEl>
                                          <p:spTgt spid="8"/>
                                        </p:tgtEl>
                                      </p:cBhvr>
                                    </p:animEffect>
                                    <p:anim calcmode="lin" valueType="num">
                                      <p:cBhvr>
                                        <p:cTn id="54" dur="1000" fill="hold"/>
                                        <p:tgtEl>
                                          <p:spTgt spid="8"/>
                                        </p:tgtEl>
                                        <p:attrNameLst>
                                          <p:attrName>ppt_x</p:attrName>
                                        </p:attrNameLst>
                                      </p:cBhvr>
                                      <p:tavLst>
                                        <p:tav tm="0">
                                          <p:val>
                                            <p:strVal val="#ppt_x"/>
                                          </p:val>
                                        </p:tav>
                                        <p:tav tm="100000">
                                          <p:val>
                                            <p:strVal val="#ppt_x"/>
                                          </p:val>
                                        </p:tav>
                                      </p:tavLst>
                                    </p:anim>
                                    <p:anim calcmode="lin" valueType="num">
                                      <p:cBhvr>
                                        <p:cTn id="5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7"/>
                                        </p:tgtEl>
                                        <p:attrNameLst>
                                          <p:attrName>style.visibility</p:attrName>
                                        </p:attrNameLst>
                                      </p:cBhvr>
                                      <p:to>
                                        <p:strVal val="visible"/>
                                      </p:to>
                                    </p:set>
                                    <p:animEffect transition="in" filter="fade">
                                      <p:cBhvr>
                                        <p:cTn id="60" dur="1000"/>
                                        <p:tgtEl>
                                          <p:spTgt spid="7"/>
                                        </p:tgtEl>
                                      </p:cBhvr>
                                    </p:animEffect>
                                    <p:anim calcmode="lin" valueType="num">
                                      <p:cBhvr>
                                        <p:cTn id="61" dur="1000" fill="hold"/>
                                        <p:tgtEl>
                                          <p:spTgt spid="7"/>
                                        </p:tgtEl>
                                        <p:attrNameLst>
                                          <p:attrName>ppt_x</p:attrName>
                                        </p:attrNameLst>
                                      </p:cBhvr>
                                      <p:tavLst>
                                        <p:tav tm="0">
                                          <p:val>
                                            <p:strVal val="#ppt_x"/>
                                          </p:val>
                                        </p:tav>
                                        <p:tav tm="100000">
                                          <p:val>
                                            <p:strVal val="#ppt_x"/>
                                          </p:val>
                                        </p:tav>
                                      </p:tavLst>
                                    </p:anim>
                                    <p:anim calcmode="lin" valueType="num">
                                      <p:cBhvr>
                                        <p:cTn id="6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fade">
                                      <p:cBhvr>
                                        <p:cTn id="67" dur="1000"/>
                                        <p:tgtEl>
                                          <p:spTgt spid="9"/>
                                        </p:tgtEl>
                                      </p:cBhvr>
                                    </p:animEffect>
                                    <p:anim calcmode="lin" valueType="num">
                                      <p:cBhvr>
                                        <p:cTn id="68" dur="1000" fill="hold"/>
                                        <p:tgtEl>
                                          <p:spTgt spid="9"/>
                                        </p:tgtEl>
                                        <p:attrNameLst>
                                          <p:attrName>ppt_x</p:attrName>
                                        </p:attrNameLst>
                                      </p:cBhvr>
                                      <p:tavLst>
                                        <p:tav tm="0">
                                          <p:val>
                                            <p:strVal val="#ppt_x"/>
                                          </p:val>
                                        </p:tav>
                                        <p:tav tm="100000">
                                          <p:val>
                                            <p:strVal val="#ppt_x"/>
                                          </p:val>
                                        </p:tav>
                                      </p:tavLst>
                                    </p:anim>
                                    <p:anim calcmode="lin" valueType="num">
                                      <p:cBhvr>
                                        <p:cTn id="6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nodeType="clickEffect">
                                  <p:stCondLst>
                                    <p:cond delay="0"/>
                                  </p:stCondLst>
                                  <p:childTnLst>
                                    <p:set>
                                      <p:cBhvr>
                                        <p:cTn id="73" dur="1" fill="hold">
                                          <p:stCondLst>
                                            <p:cond delay="0"/>
                                          </p:stCondLst>
                                        </p:cTn>
                                        <p:tgtEl>
                                          <p:spTgt spid="4">
                                            <p:txEl>
                                              <p:pRg st="0" end="0"/>
                                            </p:txEl>
                                          </p:spTgt>
                                        </p:tgtEl>
                                        <p:attrNameLst>
                                          <p:attrName>style.visibility</p:attrName>
                                        </p:attrNameLst>
                                      </p:cBhvr>
                                      <p:to>
                                        <p:strVal val="visible"/>
                                      </p:to>
                                    </p:set>
                                    <p:animEffect transition="in" filter="fade">
                                      <p:cBhvr>
                                        <p:cTn id="74" dur="1000"/>
                                        <p:tgtEl>
                                          <p:spTgt spid="4">
                                            <p:txEl>
                                              <p:pRg st="0" end="0"/>
                                            </p:txEl>
                                          </p:spTgt>
                                        </p:tgtEl>
                                      </p:cBhvr>
                                    </p:animEffect>
                                    <p:anim calcmode="lin" valueType="num">
                                      <p:cBhvr>
                                        <p:cTn id="7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7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fade">
                                      <p:cBhvr>
                                        <p:cTn id="81" dur="1000"/>
                                        <p:tgtEl>
                                          <p:spTgt spid="10"/>
                                        </p:tgtEl>
                                      </p:cBhvr>
                                    </p:animEffect>
                                    <p:anim calcmode="lin" valueType="num">
                                      <p:cBhvr>
                                        <p:cTn id="82" dur="1000" fill="hold"/>
                                        <p:tgtEl>
                                          <p:spTgt spid="10"/>
                                        </p:tgtEl>
                                        <p:attrNameLst>
                                          <p:attrName>ppt_x</p:attrName>
                                        </p:attrNameLst>
                                      </p:cBhvr>
                                      <p:tavLst>
                                        <p:tav tm="0">
                                          <p:val>
                                            <p:strVal val="#ppt_x"/>
                                          </p:val>
                                        </p:tav>
                                        <p:tav tm="100000">
                                          <p:val>
                                            <p:strVal val="#ppt_x"/>
                                          </p:val>
                                        </p:tav>
                                      </p:tavLst>
                                    </p:anim>
                                    <p:anim calcmode="lin" valueType="num">
                                      <p:cBhvr>
                                        <p:cTn id="8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4"/>
                                        </p:tgtEl>
                                        <p:attrNameLst>
                                          <p:attrName>style.visibility</p:attrName>
                                        </p:attrNameLst>
                                      </p:cBhvr>
                                      <p:to>
                                        <p:strVal val="visible"/>
                                      </p:to>
                                    </p:set>
                                    <p:animEffect transition="in" filter="fade">
                                      <p:cBhvr>
                                        <p:cTn id="88" dur="1000"/>
                                        <p:tgtEl>
                                          <p:spTgt spid="14"/>
                                        </p:tgtEl>
                                      </p:cBhvr>
                                    </p:animEffect>
                                    <p:anim calcmode="lin" valueType="num">
                                      <p:cBhvr>
                                        <p:cTn id="89" dur="1000" fill="hold"/>
                                        <p:tgtEl>
                                          <p:spTgt spid="14"/>
                                        </p:tgtEl>
                                        <p:attrNameLst>
                                          <p:attrName>ppt_x</p:attrName>
                                        </p:attrNameLst>
                                      </p:cBhvr>
                                      <p:tavLst>
                                        <p:tav tm="0">
                                          <p:val>
                                            <p:strVal val="#ppt_x"/>
                                          </p:val>
                                        </p:tav>
                                        <p:tav tm="100000">
                                          <p:val>
                                            <p:strVal val="#ppt_x"/>
                                          </p:val>
                                        </p:tav>
                                      </p:tavLst>
                                    </p:anim>
                                    <p:anim calcmode="lin" valueType="num">
                                      <p:cBhvr>
                                        <p:cTn id="9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1"/>
                                        </p:tgtEl>
                                        <p:attrNameLst>
                                          <p:attrName>style.visibility</p:attrName>
                                        </p:attrNameLst>
                                      </p:cBhvr>
                                      <p:to>
                                        <p:strVal val="visible"/>
                                      </p:to>
                                    </p:set>
                                    <p:animEffect transition="in" filter="fade">
                                      <p:cBhvr>
                                        <p:cTn id="95" dur="1000"/>
                                        <p:tgtEl>
                                          <p:spTgt spid="11"/>
                                        </p:tgtEl>
                                      </p:cBhvr>
                                    </p:animEffect>
                                    <p:anim calcmode="lin" valueType="num">
                                      <p:cBhvr>
                                        <p:cTn id="96" dur="1000" fill="hold"/>
                                        <p:tgtEl>
                                          <p:spTgt spid="11"/>
                                        </p:tgtEl>
                                        <p:attrNameLst>
                                          <p:attrName>ppt_x</p:attrName>
                                        </p:attrNameLst>
                                      </p:cBhvr>
                                      <p:tavLst>
                                        <p:tav tm="0">
                                          <p:val>
                                            <p:strVal val="#ppt_x"/>
                                          </p:val>
                                        </p:tav>
                                        <p:tav tm="100000">
                                          <p:val>
                                            <p:strVal val="#ppt_x"/>
                                          </p:val>
                                        </p:tav>
                                      </p:tavLst>
                                    </p:anim>
                                    <p:anim calcmode="lin" valueType="num">
                                      <p:cBhvr>
                                        <p:cTn id="9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15"/>
                                        </p:tgtEl>
                                        <p:attrNameLst>
                                          <p:attrName>style.visibility</p:attrName>
                                        </p:attrNameLst>
                                      </p:cBhvr>
                                      <p:to>
                                        <p:strVal val="visible"/>
                                      </p:to>
                                    </p:set>
                                    <p:animEffect transition="in" filter="fade">
                                      <p:cBhvr>
                                        <p:cTn id="102" dur="1000"/>
                                        <p:tgtEl>
                                          <p:spTgt spid="15"/>
                                        </p:tgtEl>
                                      </p:cBhvr>
                                    </p:animEffect>
                                    <p:anim calcmode="lin" valueType="num">
                                      <p:cBhvr>
                                        <p:cTn id="103" dur="1000" fill="hold"/>
                                        <p:tgtEl>
                                          <p:spTgt spid="15"/>
                                        </p:tgtEl>
                                        <p:attrNameLst>
                                          <p:attrName>ppt_x</p:attrName>
                                        </p:attrNameLst>
                                      </p:cBhvr>
                                      <p:tavLst>
                                        <p:tav tm="0">
                                          <p:val>
                                            <p:strVal val="#ppt_x"/>
                                          </p:val>
                                        </p:tav>
                                        <p:tav tm="100000">
                                          <p:val>
                                            <p:strVal val="#ppt_x"/>
                                          </p:val>
                                        </p:tav>
                                      </p:tavLst>
                                    </p:anim>
                                    <p:anim calcmode="lin" valueType="num">
                                      <p:cBhvr>
                                        <p:cTn id="10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12"/>
                                        </p:tgtEl>
                                        <p:attrNameLst>
                                          <p:attrName>style.visibility</p:attrName>
                                        </p:attrNameLst>
                                      </p:cBhvr>
                                      <p:to>
                                        <p:strVal val="visible"/>
                                      </p:to>
                                    </p:set>
                                    <p:animEffect transition="in" filter="fade">
                                      <p:cBhvr>
                                        <p:cTn id="109" dur="1000"/>
                                        <p:tgtEl>
                                          <p:spTgt spid="12"/>
                                        </p:tgtEl>
                                      </p:cBhvr>
                                    </p:animEffect>
                                    <p:anim calcmode="lin" valueType="num">
                                      <p:cBhvr>
                                        <p:cTn id="110" dur="1000" fill="hold"/>
                                        <p:tgtEl>
                                          <p:spTgt spid="12"/>
                                        </p:tgtEl>
                                        <p:attrNameLst>
                                          <p:attrName>ppt_x</p:attrName>
                                        </p:attrNameLst>
                                      </p:cBhvr>
                                      <p:tavLst>
                                        <p:tav tm="0">
                                          <p:val>
                                            <p:strVal val="#ppt_x"/>
                                          </p:val>
                                        </p:tav>
                                        <p:tav tm="100000">
                                          <p:val>
                                            <p:strVal val="#ppt_x"/>
                                          </p:val>
                                        </p:tav>
                                      </p:tavLst>
                                    </p:anim>
                                    <p:anim calcmode="lin" valueType="num">
                                      <p:cBhvr>
                                        <p:cTn id="11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42" presetClass="entr" presetSubtype="0" fill="hold" grpId="0" nodeType="clickEffect">
                                  <p:stCondLst>
                                    <p:cond delay="0"/>
                                  </p:stCondLst>
                                  <p:childTnLst>
                                    <p:set>
                                      <p:cBhvr>
                                        <p:cTn id="115" dur="1" fill="hold">
                                          <p:stCondLst>
                                            <p:cond delay="0"/>
                                          </p:stCondLst>
                                        </p:cTn>
                                        <p:tgtEl>
                                          <p:spTgt spid="5"/>
                                        </p:tgtEl>
                                        <p:attrNameLst>
                                          <p:attrName>style.visibility</p:attrName>
                                        </p:attrNameLst>
                                      </p:cBhvr>
                                      <p:to>
                                        <p:strVal val="visible"/>
                                      </p:to>
                                    </p:set>
                                    <p:animEffect transition="in" filter="fade">
                                      <p:cBhvr>
                                        <p:cTn id="116" dur="1000"/>
                                        <p:tgtEl>
                                          <p:spTgt spid="5"/>
                                        </p:tgtEl>
                                      </p:cBhvr>
                                    </p:animEffect>
                                    <p:anim calcmode="lin" valueType="num">
                                      <p:cBhvr>
                                        <p:cTn id="117" dur="1000" fill="hold"/>
                                        <p:tgtEl>
                                          <p:spTgt spid="5"/>
                                        </p:tgtEl>
                                        <p:attrNameLst>
                                          <p:attrName>ppt_x</p:attrName>
                                        </p:attrNameLst>
                                      </p:cBhvr>
                                      <p:tavLst>
                                        <p:tav tm="0">
                                          <p:val>
                                            <p:strVal val="#ppt_x"/>
                                          </p:val>
                                        </p:tav>
                                        <p:tav tm="100000">
                                          <p:val>
                                            <p:strVal val="#ppt_x"/>
                                          </p:val>
                                        </p:tav>
                                      </p:tavLst>
                                    </p:anim>
                                    <p:anim calcmode="lin" valueType="num">
                                      <p:cBhvr>
                                        <p:cTn id="11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42" presetClass="entr" presetSubtype="0" fill="hold" grpId="0" nodeType="clickEffect">
                                  <p:stCondLst>
                                    <p:cond delay="0"/>
                                  </p:stCondLst>
                                  <p:childTnLst>
                                    <p:set>
                                      <p:cBhvr>
                                        <p:cTn id="122" dur="1" fill="hold">
                                          <p:stCondLst>
                                            <p:cond delay="0"/>
                                          </p:stCondLst>
                                        </p:cTn>
                                        <p:tgtEl>
                                          <p:spTgt spid="13"/>
                                        </p:tgtEl>
                                        <p:attrNameLst>
                                          <p:attrName>style.visibility</p:attrName>
                                        </p:attrNameLst>
                                      </p:cBhvr>
                                      <p:to>
                                        <p:strVal val="visible"/>
                                      </p:to>
                                    </p:set>
                                    <p:animEffect transition="in" filter="fade">
                                      <p:cBhvr>
                                        <p:cTn id="123" dur="1000"/>
                                        <p:tgtEl>
                                          <p:spTgt spid="13"/>
                                        </p:tgtEl>
                                      </p:cBhvr>
                                    </p:animEffect>
                                    <p:anim calcmode="lin" valueType="num">
                                      <p:cBhvr>
                                        <p:cTn id="124" dur="1000" fill="hold"/>
                                        <p:tgtEl>
                                          <p:spTgt spid="13"/>
                                        </p:tgtEl>
                                        <p:attrNameLst>
                                          <p:attrName>ppt_x</p:attrName>
                                        </p:attrNameLst>
                                      </p:cBhvr>
                                      <p:tavLst>
                                        <p:tav tm="0">
                                          <p:val>
                                            <p:strVal val="#ppt_x"/>
                                          </p:val>
                                        </p:tav>
                                        <p:tav tm="100000">
                                          <p:val>
                                            <p:strVal val="#ppt_x"/>
                                          </p:val>
                                        </p:tav>
                                      </p:tavLst>
                                    </p:anim>
                                    <p:anim calcmode="lin" valueType="num">
                                      <p:cBhvr>
                                        <p:cTn id="12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presetID="42" presetClass="entr" presetSubtype="0" fill="hold" grpId="0" nodeType="clickEffect">
                                  <p:stCondLst>
                                    <p:cond delay="0"/>
                                  </p:stCondLst>
                                  <p:childTnLst>
                                    <p:set>
                                      <p:cBhvr>
                                        <p:cTn id="129" dur="1" fill="hold">
                                          <p:stCondLst>
                                            <p:cond delay="0"/>
                                          </p:stCondLst>
                                        </p:cTn>
                                        <p:tgtEl>
                                          <p:spTgt spid="21"/>
                                        </p:tgtEl>
                                        <p:attrNameLst>
                                          <p:attrName>style.visibility</p:attrName>
                                        </p:attrNameLst>
                                      </p:cBhvr>
                                      <p:to>
                                        <p:strVal val="visible"/>
                                      </p:to>
                                    </p:set>
                                    <p:animEffect transition="in" filter="fade">
                                      <p:cBhvr>
                                        <p:cTn id="130" dur="1000"/>
                                        <p:tgtEl>
                                          <p:spTgt spid="21"/>
                                        </p:tgtEl>
                                      </p:cBhvr>
                                    </p:animEffect>
                                    <p:anim calcmode="lin" valueType="num">
                                      <p:cBhvr>
                                        <p:cTn id="131" dur="1000" fill="hold"/>
                                        <p:tgtEl>
                                          <p:spTgt spid="21"/>
                                        </p:tgtEl>
                                        <p:attrNameLst>
                                          <p:attrName>ppt_x</p:attrName>
                                        </p:attrNameLst>
                                      </p:cBhvr>
                                      <p:tavLst>
                                        <p:tav tm="0">
                                          <p:val>
                                            <p:strVal val="#ppt_x"/>
                                          </p:val>
                                        </p:tav>
                                        <p:tav tm="100000">
                                          <p:val>
                                            <p:strVal val="#ppt_x"/>
                                          </p:val>
                                        </p:tav>
                                      </p:tavLst>
                                    </p:anim>
                                    <p:anim calcmode="lin" valueType="num">
                                      <p:cBhvr>
                                        <p:cTn id="132"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P spid="19" grpId="0" build="p" animBg="1"/>
      <p:bldP spid="20" grpId="0" animBg="1"/>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D6712A32-6CAC-9709-BA30-BC1CF0BDE68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Lst>
          </a:blip>
          <a:srcRect l="49907"/>
          <a:stretch/>
        </p:blipFill>
        <p:spPr>
          <a:xfrm>
            <a:off x="0" y="0"/>
            <a:ext cx="12191999" cy="6781800"/>
          </a:xfrm>
          <a:prstGeom prst="rect">
            <a:avLst/>
          </a:prstGeom>
        </p:spPr>
      </p:pic>
      <p:sp>
        <p:nvSpPr>
          <p:cNvPr id="19" name="مربع نص 18">
            <a:extLst>
              <a:ext uri="{FF2B5EF4-FFF2-40B4-BE49-F238E27FC236}">
                <a16:creationId xmlns:a16="http://schemas.microsoft.com/office/drawing/2014/main" id="{985B7118-FF05-0C2A-DE9E-00A7759F5FFC}"/>
              </a:ext>
            </a:extLst>
          </p:cNvPr>
          <p:cNvSpPr txBox="1"/>
          <p:nvPr/>
        </p:nvSpPr>
        <p:spPr>
          <a:xfrm>
            <a:off x="1124854" y="1583683"/>
            <a:ext cx="10443029" cy="3872855"/>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ar-YE" sz="2000" b="1" dirty="0">
                <a:solidFill>
                  <a:srgbClr val="C00000"/>
                </a:solidFill>
              </a:rPr>
              <a:t>2- وظف الراوي هي</a:t>
            </a:r>
            <a:r>
              <a:rPr lang="ar-OM" sz="2000" b="1" dirty="0">
                <a:solidFill>
                  <a:srgbClr val="C00000"/>
                </a:solidFill>
              </a:rPr>
              <a:t>ئ</a:t>
            </a:r>
            <a:r>
              <a:rPr lang="ar-YE" sz="2000" b="1" dirty="0">
                <a:solidFill>
                  <a:srgbClr val="C00000"/>
                </a:solidFill>
              </a:rPr>
              <a:t>ة البطل (أبو الفتح الإسكندري) وألفاظه للتمهيد للكدية.</a:t>
            </a:r>
          </a:p>
          <a:p>
            <a:pPr algn="ctr">
              <a:lnSpc>
                <a:spcPct val="150000"/>
              </a:lnSpc>
            </a:pPr>
            <a:r>
              <a:rPr lang="ar-YE" sz="2000" b="1" dirty="0">
                <a:solidFill>
                  <a:srgbClr val="C00000"/>
                </a:solidFill>
              </a:rPr>
              <a:t> بين من النص ما يمثل ذلك وفق الجدول:</a:t>
            </a: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p:txBody>
      </p:sp>
      <p:graphicFrame>
        <p:nvGraphicFramePr>
          <p:cNvPr id="3" name="جدول 2">
            <a:extLst>
              <a:ext uri="{FF2B5EF4-FFF2-40B4-BE49-F238E27FC236}">
                <a16:creationId xmlns:a16="http://schemas.microsoft.com/office/drawing/2014/main" id="{7D93D6A6-C2E5-88ED-6EDF-646F0F661AB7}"/>
              </a:ext>
            </a:extLst>
          </p:cNvPr>
          <p:cNvGraphicFramePr>
            <a:graphicFrameLocks noGrp="1"/>
          </p:cNvGraphicFramePr>
          <p:nvPr>
            <p:extLst>
              <p:ext uri="{D42A27DB-BD31-4B8C-83A1-F6EECF244321}">
                <p14:modId xmlns:p14="http://schemas.microsoft.com/office/powerpoint/2010/main" val="2800841353"/>
              </p:ext>
            </p:extLst>
          </p:nvPr>
        </p:nvGraphicFramePr>
        <p:xfrm>
          <a:off x="2712083" y="2718087"/>
          <a:ext cx="7735028" cy="2071096"/>
        </p:xfrm>
        <a:graphic>
          <a:graphicData uri="http://schemas.openxmlformats.org/drawingml/2006/table">
            <a:tbl>
              <a:tblPr rtl="1" firstRow="1" bandRow="1">
                <a:tableStyleId>{8799B23B-EC83-4686-B30A-512413B5E67A}</a:tableStyleId>
              </a:tblPr>
              <a:tblGrid>
                <a:gridCol w="3263026">
                  <a:extLst>
                    <a:ext uri="{9D8B030D-6E8A-4147-A177-3AD203B41FA5}">
                      <a16:colId xmlns:a16="http://schemas.microsoft.com/office/drawing/2014/main" val="459587207"/>
                    </a:ext>
                  </a:extLst>
                </a:gridCol>
                <a:gridCol w="4472002">
                  <a:extLst>
                    <a:ext uri="{9D8B030D-6E8A-4147-A177-3AD203B41FA5}">
                      <a16:colId xmlns:a16="http://schemas.microsoft.com/office/drawing/2014/main" val="3880740689"/>
                    </a:ext>
                  </a:extLst>
                </a:gridCol>
              </a:tblGrid>
              <a:tr h="269512">
                <a:tc>
                  <a:txBody>
                    <a:bodyPr/>
                    <a:lstStyle/>
                    <a:p>
                      <a:pPr rtl="1"/>
                      <a:endParaRPr lang="ar-YE" sz="4000" dirty="0"/>
                    </a:p>
                  </a:txBody>
                  <a:tcPr/>
                </a:tc>
                <a:tc>
                  <a:txBody>
                    <a:bodyPr/>
                    <a:lstStyle/>
                    <a:p>
                      <a:pPr rtl="1"/>
                      <a:endParaRPr lang="ar-YE" sz="2400" dirty="0"/>
                    </a:p>
                  </a:txBody>
                  <a:tcPr/>
                </a:tc>
                <a:extLst>
                  <a:ext uri="{0D108BD9-81ED-4DB2-BD59-A6C34878D82A}">
                    <a16:rowId xmlns:a16="http://schemas.microsoft.com/office/drawing/2014/main" val="1184154212"/>
                  </a:ext>
                </a:extLst>
              </a:tr>
              <a:tr h="684392">
                <a:tc>
                  <a:txBody>
                    <a:bodyPr/>
                    <a:lstStyle/>
                    <a:p>
                      <a:pPr rtl="1"/>
                      <a:endParaRPr lang="ar-YE" sz="2400" dirty="0"/>
                    </a:p>
                  </a:txBody>
                  <a:tcPr/>
                </a:tc>
                <a:tc>
                  <a:txBody>
                    <a:bodyPr/>
                    <a:lstStyle/>
                    <a:p>
                      <a:pPr rtl="1"/>
                      <a:endParaRPr lang="ar-YE" sz="2400" dirty="0"/>
                    </a:p>
                  </a:txBody>
                  <a:tcPr/>
                </a:tc>
                <a:extLst>
                  <a:ext uri="{0D108BD9-81ED-4DB2-BD59-A6C34878D82A}">
                    <a16:rowId xmlns:a16="http://schemas.microsoft.com/office/drawing/2014/main" val="1498156257"/>
                  </a:ext>
                </a:extLst>
              </a:tr>
              <a:tr h="685664">
                <a:tc>
                  <a:txBody>
                    <a:bodyPr/>
                    <a:lstStyle/>
                    <a:p>
                      <a:pPr rtl="1"/>
                      <a:endParaRPr lang="ar-YE" sz="2400" dirty="0"/>
                    </a:p>
                  </a:txBody>
                  <a:tcPr/>
                </a:tc>
                <a:tc>
                  <a:txBody>
                    <a:bodyPr/>
                    <a:lstStyle/>
                    <a:p>
                      <a:pPr rtl="1"/>
                      <a:endParaRPr lang="ar-YE" sz="2400" dirty="0"/>
                    </a:p>
                  </a:txBody>
                  <a:tcPr/>
                </a:tc>
                <a:extLst>
                  <a:ext uri="{0D108BD9-81ED-4DB2-BD59-A6C34878D82A}">
                    <a16:rowId xmlns:a16="http://schemas.microsoft.com/office/drawing/2014/main" val="3628284944"/>
                  </a:ext>
                </a:extLst>
              </a:tr>
            </a:tbl>
          </a:graphicData>
        </a:graphic>
      </p:graphicFrame>
      <p:sp>
        <p:nvSpPr>
          <p:cNvPr id="4" name="مربع نص 3">
            <a:extLst>
              <a:ext uri="{FF2B5EF4-FFF2-40B4-BE49-F238E27FC236}">
                <a16:creationId xmlns:a16="http://schemas.microsoft.com/office/drawing/2014/main" id="{5BDD4EEB-72E5-520A-646E-63F09F529EAD}"/>
              </a:ext>
            </a:extLst>
          </p:cNvPr>
          <p:cNvSpPr txBox="1"/>
          <p:nvPr/>
        </p:nvSpPr>
        <p:spPr>
          <a:xfrm>
            <a:off x="3064710" y="3399692"/>
            <a:ext cx="3451782" cy="707886"/>
          </a:xfrm>
          <a:prstGeom prst="rect">
            <a:avLst/>
          </a:prstGeom>
          <a:noFill/>
        </p:spPr>
        <p:txBody>
          <a:bodyPr wrap="square">
            <a:spAutoFit/>
          </a:bodyPr>
          <a:lstStyle/>
          <a:p>
            <a:pPr marL="0" indent="0" algn="ctr" rtl="0">
              <a:buNone/>
            </a:pPr>
            <a:r>
              <a:rPr lang="ar-EG" sz="2000" b="1" dirty="0">
                <a:solidFill>
                  <a:srgbClr val="002060"/>
                </a:solidFill>
              </a:rPr>
              <a:t>وَتِلْقَاءَنا شَابّ قَدْ جَلَسَ غَيْرَ بَعِيدٍ يُنْصِتُ وَكَأَنّهُ يَفْهَمُ، وَيَسْكتُ وَكَأَنّهُ لَا يَعْلَمُ</a:t>
            </a:r>
            <a:endParaRPr lang="ar-YE" sz="2000" b="1" dirty="0">
              <a:solidFill>
                <a:srgbClr val="002060"/>
              </a:solidFill>
            </a:endParaRPr>
          </a:p>
        </p:txBody>
      </p:sp>
      <p:sp>
        <p:nvSpPr>
          <p:cNvPr id="6" name="مربع نص 5">
            <a:extLst>
              <a:ext uri="{FF2B5EF4-FFF2-40B4-BE49-F238E27FC236}">
                <a16:creationId xmlns:a16="http://schemas.microsoft.com/office/drawing/2014/main" id="{893BF09E-7554-B8C4-20CD-5A718AC3F4AF}"/>
              </a:ext>
            </a:extLst>
          </p:cNvPr>
          <p:cNvSpPr txBox="1"/>
          <p:nvPr/>
        </p:nvSpPr>
        <p:spPr>
          <a:xfrm>
            <a:off x="7140607" y="3467099"/>
            <a:ext cx="2888763" cy="461665"/>
          </a:xfrm>
          <a:prstGeom prst="rect">
            <a:avLst/>
          </a:prstGeom>
          <a:noFill/>
        </p:spPr>
        <p:txBody>
          <a:bodyPr wrap="square">
            <a:spAutoFit/>
          </a:bodyPr>
          <a:lstStyle/>
          <a:p>
            <a:pPr marL="0" indent="0">
              <a:buNone/>
            </a:pPr>
            <a:r>
              <a:rPr lang="ar-YE" sz="2400" b="1" dirty="0"/>
              <a:t>التمهيد الشكلي (الهي</a:t>
            </a:r>
            <a:r>
              <a:rPr lang="ar-OM" sz="2400" b="1" dirty="0"/>
              <a:t>ئ</a:t>
            </a:r>
            <a:r>
              <a:rPr lang="ar-YE" sz="2400" b="1" dirty="0"/>
              <a:t>ة )</a:t>
            </a:r>
          </a:p>
        </p:txBody>
      </p:sp>
      <p:sp>
        <p:nvSpPr>
          <p:cNvPr id="8" name="مربع نص 7">
            <a:extLst>
              <a:ext uri="{FF2B5EF4-FFF2-40B4-BE49-F238E27FC236}">
                <a16:creationId xmlns:a16="http://schemas.microsoft.com/office/drawing/2014/main" id="{0633464B-C7C1-EC73-62DF-542CF0DDAFE3}"/>
              </a:ext>
            </a:extLst>
          </p:cNvPr>
          <p:cNvSpPr txBox="1"/>
          <p:nvPr/>
        </p:nvSpPr>
        <p:spPr>
          <a:xfrm>
            <a:off x="3691147" y="2768094"/>
            <a:ext cx="2198908" cy="461665"/>
          </a:xfrm>
          <a:prstGeom prst="rect">
            <a:avLst/>
          </a:prstGeom>
          <a:noFill/>
        </p:spPr>
        <p:txBody>
          <a:bodyPr wrap="square">
            <a:spAutoFit/>
          </a:bodyPr>
          <a:lstStyle/>
          <a:p>
            <a:pPr marL="0" indent="0">
              <a:buNone/>
            </a:pPr>
            <a:r>
              <a:rPr lang="ar-YE" sz="2400" b="1" dirty="0">
                <a:solidFill>
                  <a:srgbClr val="C00000"/>
                </a:solidFill>
              </a:rPr>
              <a:t>ما يمثله من النص </a:t>
            </a:r>
          </a:p>
        </p:txBody>
      </p:sp>
      <p:sp>
        <p:nvSpPr>
          <p:cNvPr id="9" name="مربع نص 8">
            <a:extLst>
              <a:ext uri="{FF2B5EF4-FFF2-40B4-BE49-F238E27FC236}">
                <a16:creationId xmlns:a16="http://schemas.microsoft.com/office/drawing/2014/main" id="{F0DDB5F8-CF44-2637-B616-A9700D5F2D6B}"/>
              </a:ext>
            </a:extLst>
          </p:cNvPr>
          <p:cNvSpPr txBox="1"/>
          <p:nvPr/>
        </p:nvSpPr>
        <p:spPr>
          <a:xfrm>
            <a:off x="7475666" y="4141962"/>
            <a:ext cx="1736857" cy="461665"/>
          </a:xfrm>
          <a:prstGeom prst="rect">
            <a:avLst/>
          </a:prstGeom>
          <a:noFill/>
        </p:spPr>
        <p:txBody>
          <a:bodyPr wrap="square">
            <a:spAutoFit/>
          </a:bodyPr>
          <a:lstStyle/>
          <a:p>
            <a:pPr marL="0" indent="0">
              <a:buNone/>
            </a:pPr>
            <a:r>
              <a:rPr lang="ar-EG" sz="2400" b="1" dirty="0"/>
              <a:t>التمهيد اللفظي</a:t>
            </a:r>
          </a:p>
        </p:txBody>
      </p:sp>
      <p:sp>
        <p:nvSpPr>
          <p:cNvPr id="20" name="مربع نص 19">
            <a:extLst>
              <a:ext uri="{FF2B5EF4-FFF2-40B4-BE49-F238E27FC236}">
                <a16:creationId xmlns:a16="http://schemas.microsoft.com/office/drawing/2014/main" id="{85ABB7A8-9F1E-26B0-A54D-FFB372F66E1F}"/>
              </a:ext>
            </a:extLst>
          </p:cNvPr>
          <p:cNvSpPr txBox="1"/>
          <p:nvPr/>
        </p:nvSpPr>
        <p:spPr>
          <a:xfrm>
            <a:off x="7621602" y="2798942"/>
            <a:ext cx="1926772" cy="523220"/>
          </a:xfrm>
          <a:prstGeom prst="rect">
            <a:avLst/>
          </a:prstGeom>
          <a:noFill/>
        </p:spPr>
        <p:txBody>
          <a:bodyPr wrap="square">
            <a:spAutoFit/>
          </a:bodyPr>
          <a:lstStyle/>
          <a:p>
            <a:r>
              <a:rPr lang="ar-EG" sz="2800" b="1" dirty="0">
                <a:solidFill>
                  <a:srgbClr val="C00000"/>
                </a:solidFill>
              </a:rPr>
              <a:t>نوع التمهيد</a:t>
            </a:r>
            <a:r>
              <a:rPr lang="ar-YE" sz="2800" b="1" dirty="0">
                <a:solidFill>
                  <a:srgbClr val="C00000"/>
                </a:solidFill>
              </a:rPr>
              <a:t> </a:t>
            </a:r>
          </a:p>
        </p:txBody>
      </p:sp>
      <p:sp>
        <p:nvSpPr>
          <p:cNvPr id="24" name="مربع نص 23">
            <a:extLst>
              <a:ext uri="{FF2B5EF4-FFF2-40B4-BE49-F238E27FC236}">
                <a16:creationId xmlns:a16="http://schemas.microsoft.com/office/drawing/2014/main" id="{F94A81B8-192D-7D5B-63D3-5DFE81D0BE75}"/>
              </a:ext>
            </a:extLst>
          </p:cNvPr>
          <p:cNvSpPr txBox="1"/>
          <p:nvPr/>
        </p:nvSpPr>
        <p:spPr>
          <a:xfrm>
            <a:off x="3127815" y="4164183"/>
            <a:ext cx="3451782" cy="400110"/>
          </a:xfrm>
          <a:prstGeom prst="rect">
            <a:avLst/>
          </a:prstGeom>
          <a:noFill/>
        </p:spPr>
        <p:txBody>
          <a:bodyPr wrap="square">
            <a:spAutoFit/>
          </a:bodyPr>
          <a:lstStyle/>
          <a:p>
            <a:pPr marL="0" indent="0" algn="ctr" rtl="0">
              <a:buNone/>
            </a:pPr>
            <a:r>
              <a:rPr lang="ar-EG" sz="2000" b="1" dirty="0">
                <a:solidFill>
                  <a:srgbClr val="002060"/>
                </a:solidFill>
              </a:rPr>
              <a:t>قَالَ: قَدْ أَصَبْتُمْ </a:t>
            </a:r>
            <a:r>
              <a:rPr lang="ar-EG" sz="2000" b="1" dirty="0" err="1">
                <a:solidFill>
                  <a:srgbClr val="002060"/>
                </a:solidFill>
              </a:rPr>
              <a:t>عُذَيَقَهُ</a:t>
            </a:r>
            <a:r>
              <a:rPr lang="ar-EG" sz="2000" b="1" dirty="0">
                <a:solidFill>
                  <a:srgbClr val="002060"/>
                </a:solidFill>
              </a:rPr>
              <a:t>، وَوَافَيتُمْ </a:t>
            </a:r>
            <a:r>
              <a:rPr lang="ar-EG" sz="2000" b="1" dirty="0" err="1">
                <a:solidFill>
                  <a:srgbClr val="002060"/>
                </a:solidFill>
              </a:rPr>
              <a:t>جُذَيْلَهُ</a:t>
            </a:r>
            <a:endParaRPr lang="ar-YE" sz="2000" b="1" dirty="0">
              <a:solidFill>
                <a:srgbClr val="002060"/>
              </a:solidFill>
            </a:endParaRPr>
          </a:p>
        </p:txBody>
      </p:sp>
    </p:spTree>
    <p:extLst>
      <p:ext uri="{BB962C8B-B14F-4D97-AF65-F5344CB8AC3E}">
        <p14:creationId xmlns:p14="http://schemas.microsoft.com/office/powerpoint/2010/main" val="3046655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bg/>
                                          </p:spTgt>
                                        </p:tgtEl>
                                        <p:attrNameLst>
                                          <p:attrName>style.visibility</p:attrName>
                                        </p:attrNameLst>
                                      </p:cBhvr>
                                      <p:to>
                                        <p:strVal val="visible"/>
                                      </p:to>
                                    </p:set>
                                    <p:animEffect transition="in" filter="fade">
                                      <p:cBhvr>
                                        <p:cTn id="7" dur="1000"/>
                                        <p:tgtEl>
                                          <p:spTgt spid="19">
                                            <p:bg/>
                                          </p:spTgt>
                                        </p:tgtEl>
                                      </p:cBhvr>
                                    </p:animEffect>
                                    <p:anim calcmode="lin" valueType="num">
                                      <p:cBhvr>
                                        <p:cTn id="8" dur="1000" fill="hold"/>
                                        <p:tgtEl>
                                          <p:spTgt spid="19">
                                            <p:bg/>
                                          </p:spTgt>
                                        </p:tgtEl>
                                        <p:attrNameLst>
                                          <p:attrName>ppt_x</p:attrName>
                                        </p:attrNameLst>
                                      </p:cBhvr>
                                      <p:tavLst>
                                        <p:tav tm="0">
                                          <p:val>
                                            <p:strVal val="#ppt_x"/>
                                          </p:val>
                                        </p:tav>
                                        <p:tav tm="100000">
                                          <p:val>
                                            <p:strVal val="#ppt_x"/>
                                          </p:val>
                                        </p:tav>
                                      </p:tavLst>
                                    </p:anim>
                                    <p:anim calcmode="lin" valueType="num">
                                      <p:cBhvr>
                                        <p:cTn id="9" dur="1000" fill="hold"/>
                                        <p:tgtEl>
                                          <p:spTgt spid="19">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
                                            <p:txEl>
                                              <p:pRg st="0" end="0"/>
                                            </p:txEl>
                                          </p:spTgt>
                                        </p:tgtEl>
                                        <p:attrNameLst>
                                          <p:attrName>style.visibility</p:attrName>
                                        </p:attrNameLst>
                                      </p:cBhvr>
                                      <p:to>
                                        <p:strVal val="visible"/>
                                      </p:to>
                                    </p:set>
                                    <p:animEffect transition="in" filter="fade">
                                      <p:cBhvr>
                                        <p:cTn id="14" dur="1000"/>
                                        <p:tgtEl>
                                          <p:spTgt spid="19">
                                            <p:txEl>
                                              <p:pRg st="0" end="0"/>
                                            </p:txEl>
                                          </p:spTgt>
                                        </p:tgtEl>
                                      </p:cBhvr>
                                    </p:animEffect>
                                    <p:anim calcmode="lin" valueType="num">
                                      <p:cBhvr>
                                        <p:cTn id="15" dur="10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
                                            <p:txEl>
                                              <p:pRg st="1" end="1"/>
                                            </p:txEl>
                                          </p:spTgt>
                                        </p:tgtEl>
                                        <p:attrNameLst>
                                          <p:attrName>style.visibility</p:attrName>
                                        </p:attrNameLst>
                                      </p:cBhvr>
                                      <p:to>
                                        <p:strVal val="visible"/>
                                      </p:to>
                                    </p:set>
                                    <p:animEffect transition="in" filter="fade">
                                      <p:cBhvr>
                                        <p:cTn id="21" dur="1000"/>
                                        <p:tgtEl>
                                          <p:spTgt spid="19">
                                            <p:txEl>
                                              <p:pRg st="1" end="1"/>
                                            </p:txEl>
                                          </p:spTgt>
                                        </p:tgtEl>
                                      </p:cBhvr>
                                    </p:animEffect>
                                    <p:anim calcmode="lin" valueType="num">
                                      <p:cBhvr>
                                        <p:cTn id="22" dur="1000" fill="hold"/>
                                        <p:tgtEl>
                                          <p:spTgt spid="1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1000"/>
                                        <p:tgtEl>
                                          <p:spTgt spid="20"/>
                                        </p:tgtEl>
                                      </p:cBhvr>
                                    </p:animEffect>
                                    <p:anim calcmode="lin" valueType="num">
                                      <p:cBhvr>
                                        <p:cTn id="33" dur="1000" fill="hold"/>
                                        <p:tgtEl>
                                          <p:spTgt spid="20"/>
                                        </p:tgtEl>
                                        <p:attrNameLst>
                                          <p:attrName>ppt_x</p:attrName>
                                        </p:attrNameLst>
                                      </p:cBhvr>
                                      <p:tavLst>
                                        <p:tav tm="0">
                                          <p:val>
                                            <p:strVal val="#ppt_x"/>
                                          </p:val>
                                        </p:tav>
                                        <p:tav tm="100000">
                                          <p:val>
                                            <p:strVal val="#ppt_x"/>
                                          </p:val>
                                        </p:tav>
                                      </p:tavLst>
                                    </p:anim>
                                    <p:anim calcmode="lin" valueType="num">
                                      <p:cBhvr>
                                        <p:cTn id="3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fade">
                                      <p:cBhvr>
                                        <p:cTn id="46" dur="1000"/>
                                        <p:tgtEl>
                                          <p:spTgt spid="6"/>
                                        </p:tgtEl>
                                      </p:cBhvr>
                                    </p:animEffect>
                                    <p:anim calcmode="lin" valueType="num">
                                      <p:cBhvr>
                                        <p:cTn id="47" dur="1000" fill="hold"/>
                                        <p:tgtEl>
                                          <p:spTgt spid="6"/>
                                        </p:tgtEl>
                                        <p:attrNameLst>
                                          <p:attrName>ppt_x</p:attrName>
                                        </p:attrNameLst>
                                      </p:cBhvr>
                                      <p:tavLst>
                                        <p:tav tm="0">
                                          <p:val>
                                            <p:strVal val="#ppt_x"/>
                                          </p:val>
                                        </p:tav>
                                        <p:tav tm="100000">
                                          <p:val>
                                            <p:strVal val="#ppt_x"/>
                                          </p:val>
                                        </p:tav>
                                      </p:tavLst>
                                    </p:anim>
                                    <p:anim calcmode="lin" valueType="num">
                                      <p:cBhvr>
                                        <p:cTn id="4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4"/>
                                        </p:tgtEl>
                                        <p:attrNameLst>
                                          <p:attrName>style.visibility</p:attrName>
                                        </p:attrNameLst>
                                      </p:cBhvr>
                                      <p:to>
                                        <p:strVal val="visible"/>
                                      </p:to>
                                    </p:set>
                                    <p:animEffect transition="in" filter="fade">
                                      <p:cBhvr>
                                        <p:cTn id="53" dur="1000"/>
                                        <p:tgtEl>
                                          <p:spTgt spid="4"/>
                                        </p:tgtEl>
                                      </p:cBhvr>
                                    </p:animEffect>
                                    <p:anim calcmode="lin" valueType="num">
                                      <p:cBhvr>
                                        <p:cTn id="54" dur="1000" fill="hold"/>
                                        <p:tgtEl>
                                          <p:spTgt spid="4"/>
                                        </p:tgtEl>
                                        <p:attrNameLst>
                                          <p:attrName>ppt_x</p:attrName>
                                        </p:attrNameLst>
                                      </p:cBhvr>
                                      <p:tavLst>
                                        <p:tav tm="0">
                                          <p:val>
                                            <p:strVal val="#ppt_x"/>
                                          </p:val>
                                        </p:tav>
                                        <p:tav tm="100000">
                                          <p:val>
                                            <p:strVal val="#ppt_x"/>
                                          </p:val>
                                        </p:tav>
                                      </p:tavLst>
                                    </p:anim>
                                    <p:anim calcmode="lin" valueType="num">
                                      <p:cBhvr>
                                        <p:cTn id="5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fade">
                                      <p:cBhvr>
                                        <p:cTn id="60" dur="1000"/>
                                        <p:tgtEl>
                                          <p:spTgt spid="9"/>
                                        </p:tgtEl>
                                      </p:cBhvr>
                                    </p:animEffect>
                                    <p:anim calcmode="lin" valueType="num">
                                      <p:cBhvr>
                                        <p:cTn id="61" dur="1000" fill="hold"/>
                                        <p:tgtEl>
                                          <p:spTgt spid="9"/>
                                        </p:tgtEl>
                                        <p:attrNameLst>
                                          <p:attrName>ppt_x</p:attrName>
                                        </p:attrNameLst>
                                      </p:cBhvr>
                                      <p:tavLst>
                                        <p:tav tm="0">
                                          <p:val>
                                            <p:strVal val="#ppt_x"/>
                                          </p:val>
                                        </p:tav>
                                        <p:tav tm="100000">
                                          <p:val>
                                            <p:strVal val="#ppt_x"/>
                                          </p:val>
                                        </p:tav>
                                      </p:tavLst>
                                    </p:anim>
                                    <p:anim calcmode="lin" valueType="num">
                                      <p:cBhvr>
                                        <p:cTn id="6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1000"/>
                                        <p:tgtEl>
                                          <p:spTgt spid="24"/>
                                        </p:tgtEl>
                                      </p:cBhvr>
                                    </p:animEffect>
                                    <p:anim calcmode="lin" valueType="num">
                                      <p:cBhvr>
                                        <p:cTn id="68" dur="1000" fill="hold"/>
                                        <p:tgtEl>
                                          <p:spTgt spid="24"/>
                                        </p:tgtEl>
                                        <p:attrNameLst>
                                          <p:attrName>ppt_x</p:attrName>
                                        </p:attrNameLst>
                                      </p:cBhvr>
                                      <p:tavLst>
                                        <p:tav tm="0">
                                          <p:val>
                                            <p:strVal val="#ppt_x"/>
                                          </p:val>
                                        </p:tav>
                                        <p:tav tm="100000">
                                          <p:val>
                                            <p:strVal val="#ppt_x"/>
                                          </p:val>
                                        </p:tav>
                                      </p:tavLst>
                                    </p:anim>
                                    <p:anim calcmode="lin" valueType="num">
                                      <p:cBhvr>
                                        <p:cTn id="6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animBg="1"/>
      <p:bldP spid="4" grpId="0"/>
      <p:bldP spid="6" grpId="0"/>
      <p:bldP spid="8" grpId="0"/>
      <p:bldP spid="9" grpId="0"/>
      <p:bldP spid="20" grpId="0"/>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D6712A32-6CAC-9709-BA30-BC1CF0BDE68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Lst>
          </a:blip>
          <a:srcRect l="49907"/>
          <a:stretch/>
        </p:blipFill>
        <p:spPr>
          <a:xfrm>
            <a:off x="0" y="76200"/>
            <a:ext cx="12191999" cy="6781800"/>
          </a:xfrm>
          <a:prstGeom prst="rect">
            <a:avLst/>
          </a:prstGeom>
        </p:spPr>
      </p:pic>
      <p:sp>
        <p:nvSpPr>
          <p:cNvPr id="19" name="مربع نص 18">
            <a:extLst>
              <a:ext uri="{FF2B5EF4-FFF2-40B4-BE49-F238E27FC236}">
                <a16:creationId xmlns:a16="http://schemas.microsoft.com/office/drawing/2014/main" id="{985B7118-FF05-0C2A-DE9E-00A7759F5FFC}"/>
              </a:ext>
            </a:extLst>
          </p:cNvPr>
          <p:cNvSpPr txBox="1"/>
          <p:nvPr/>
        </p:nvSpPr>
        <p:spPr>
          <a:xfrm>
            <a:off x="6630633" y="1037675"/>
            <a:ext cx="5117948" cy="5073184"/>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ar-YE" b="1" dirty="0">
                <a:solidFill>
                  <a:srgbClr val="C00000"/>
                </a:solidFill>
              </a:rPr>
              <a:t>3- من أبرز ما يميز المقامة قدرتها على المحافظة على وحدة الحدث , ووحدة البطل والراوي ..</a:t>
            </a:r>
          </a:p>
          <a:p>
            <a:pPr algn="ctr">
              <a:lnSpc>
                <a:spcPct val="150000"/>
              </a:lnSpc>
            </a:pPr>
            <a:r>
              <a:rPr lang="ar-YE" b="1" dirty="0">
                <a:solidFill>
                  <a:srgbClr val="C00000"/>
                </a:solidFill>
              </a:rPr>
              <a:t>دلل على ذلك من النص السابق.</a:t>
            </a:r>
          </a:p>
          <a:p>
            <a:pPr algn="ctr">
              <a:lnSpc>
                <a:spcPct val="150000"/>
              </a:lnSpc>
            </a:pPr>
            <a:r>
              <a:rPr lang="ar-YE" b="1" dirty="0">
                <a:solidFill>
                  <a:schemeClr val="tx1"/>
                </a:solidFill>
              </a:rPr>
              <a:t>في النص السابق حدث واحد وهو </a:t>
            </a:r>
            <a:r>
              <a:rPr lang="ar-YE" b="1" dirty="0">
                <a:solidFill>
                  <a:srgbClr val="002060"/>
                </a:solidFill>
              </a:rPr>
              <a:t>الفقر</a:t>
            </a:r>
          </a:p>
          <a:p>
            <a:pPr algn="ctr">
              <a:lnSpc>
                <a:spcPct val="150000"/>
              </a:lnSpc>
            </a:pPr>
            <a:r>
              <a:rPr lang="ar-DZ" b="1" dirty="0">
                <a:solidFill>
                  <a:schemeClr val="tx1"/>
                </a:solidFill>
              </a:rPr>
              <a:t>أ</a:t>
            </a:r>
            <a:r>
              <a:rPr lang="ar-YE" b="1" dirty="0">
                <a:solidFill>
                  <a:schemeClr val="tx1"/>
                </a:solidFill>
              </a:rPr>
              <a:t>و البحث عن المال أو الطعام. </a:t>
            </a:r>
          </a:p>
          <a:p>
            <a:pPr algn="ctr">
              <a:lnSpc>
                <a:spcPct val="150000"/>
              </a:lnSpc>
            </a:pPr>
            <a:r>
              <a:rPr lang="ar-YE" b="1" dirty="0">
                <a:solidFill>
                  <a:srgbClr val="C00000"/>
                </a:solidFill>
              </a:rPr>
              <a:t>البطل</a:t>
            </a:r>
            <a:r>
              <a:rPr lang="ar-YE" b="1" dirty="0">
                <a:solidFill>
                  <a:schemeClr val="tx1"/>
                </a:solidFill>
              </a:rPr>
              <a:t> واحد وهو أبو الفتح الإسكندري. </a:t>
            </a:r>
          </a:p>
          <a:p>
            <a:pPr algn="ctr">
              <a:lnSpc>
                <a:spcPct val="150000"/>
              </a:lnSpc>
            </a:pPr>
            <a:r>
              <a:rPr lang="ar-YE" b="1" dirty="0">
                <a:solidFill>
                  <a:srgbClr val="C00000"/>
                </a:solidFill>
              </a:rPr>
              <a:t>الراوي</a:t>
            </a:r>
            <a:r>
              <a:rPr lang="ar-YE" b="1" dirty="0">
                <a:solidFill>
                  <a:schemeClr val="tx1"/>
                </a:solidFill>
              </a:rPr>
              <a:t> واحد وهو عيسى بن هشام. </a:t>
            </a:r>
          </a:p>
          <a:p>
            <a:pPr algn="ctr">
              <a:lnSpc>
                <a:spcPct val="150000"/>
              </a:lnSpc>
            </a:pPr>
            <a:r>
              <a:rPr lang="ar-YE" b="1" dirty="0">
                <a:solidFill>
                  <a:srgbClr val="C00000"/>
                </a:solidFill>
              </a:rPr>
              <a:t>4- اذكر صفتين من صفات عيسى بن هشام والإسكندري التي تستنتجها من النص السابق.</a:t>
            </a:r>
          </a:p>
          <a:p>
            <a:pPr algn="ctr">
              <a:lnSpc>
                <a:spcPct val="150000"/>
              </a:lnSpc>
            </a:pPr>
            <a:r>
              <a:rPr lang="ar-YE" b="1" dirty="0">
                <a:solidFill>
                  <a:srgbClr val="002060"/>
                </a:solidFill>
              </a:rPr>
              <a:t>عيسى بن هشام </a:t>
            </a:r>
            <a:r>
              <a:rPr lang="ar-YE" b="1" dirty="0">
                <a:solidFill>
                  <a:schemeClr val="tx1"/>
                </a:solidFill>
              </a:rPr>
              <a:t>التنقل والترحال، مخالطة ، الناس، الثقافة الواسعة</a:t>
            </a:r>
          </a:p>
          <a:p>
            <a:pPr algn="ctr">
              <a:lnSpc>
                <a:spcPct val="150000"/>
              </a:lnSpc>
            </a:pPr>
            <a:r>
              <a:rPr lang="ar-YE" b="1" dirty="0">
                <a:solidFill>
                  <a:schemeClr val="tx1"/>
                </a:solidFill>
              </a:rPr>
              <a:t> </a:t>
            </a:r>
            <a:r>
              <a:rPr lang="ar-YE" sz="2000" b="1" dirty="0">
                <a:solidFill>
                  <a:srgbClr val="002060"/>
                </a:solidFill>
              </a:rPr>
              <a:t>الإسكندري</a:t>
            </a:r>
            <a:r>
              <a:rPr lang="ar-YE" b="1" dirty="0">
                <a:solidFill>
                  <a:schemeClr val="tx1"/>
                </a:solidFill>
              </a:rPr>
              <a:t>: الفصاحة الذكاء المكر والخداع الاحتيال، القدرة الأدبية والصنعة اللغوية</a:t>
            </a:r>
          </a:p>
        </p:txBody>
      </p:sp>
      <p:sp>
        <p:nvSpPr>
          <p:cNvPr id="22" name="مربع نص 21">
            <a:extLst>
              <a:ext uri="{FF2B5EF4-FFF2-40B4-BE49-F238E27FC236}">
                <a16:creationId xmlns:a16="http://schemas.microsoft.com/office/drawing/2014/main" id="{2B951397-1E32-8D77-036F-04362F15DF66}"/>
              </a:ext>
            </a:extLst>
          </p:cNvPr>
          <p:cNvSpPr txBox="1"/>
          <p:nvPr/>
        </p:nvSpPr>
        <p:spPr>
          <a:xfrm>
            <a:off x="1069268" y="994362"/>
            <a:ext cx="5117948" cy="5113644"/>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ar-YE" sz="2000" b="1" dirty="0">
                <a:solidFill>
                  <a:srgbClr val="C00000"/>
                </a:solidFill>
              </a:rPr>
              <a:t>5- في المقامة السابقة تناقض بين الكدية و</a:t>
            </a:r>
            <a:r>
              <a:rPr lang="ar-OM" sz="2000" b="1" dirty="0">
                <a:solidFill>
                  <a:srgbClr val="C00000"/>
                </a:solidFill>
              </a:rPr>
              <a:t>و</a:t>
            </a:r>
            <a:r>
              <a:rPr lang="ar-YE" sz="2000" b="1" dirty="0">
                <a:solidFill>
                  <a:srgbClr val="C00000"/>
                </a:solidFill>
              </a:rPr>
              <a:t>حدة الحدث، ووحدة البطل والراوي؟</a:t>
            </a:r>
          </a:p>
          <a:p>
            <a:pPr algn="ctr">
              <a:lnSpc>
                <a:spcPct val="150000"/>
              </a:lnSpc>
            </a:pPr>
            <a:r>
              <a:rPr lang="ar-YE" sz="2000" b="1" dirty="0">
                <a:solidFill>
                  <a:srgbClr val="C00000"/>
                </a:solidFill>
              </a:rPr>
              <a:t> </a:t>
            </a:r>
            <a:r>
              <a:rPr lang="ar-YE" sz="2000" b="1" dirty="0">
                <a:solidFill>
                  <a:schemeClr val="tx1"/>
                </a:solidFill>
              </a:rPr>
              <a:t>توظيف البديع والصنعة اللغوية </a:t>
            </a:r>
          </a:p>
          <a:p>
            <a:pPr algn="ctr">
              <a:lnSpc>
                <a:spcPct val="150000"/>
              </a:lnSpc>
            </a:pPr>
            <a:r>
              <a:rPr lang="ar-YE" sz="2000" b="1" dirty="0">
                <a:solidFill>
                  <a:schemeClr val="tx1"/>
                </a:solidFill>
              </a:rPr>
              <a:t>القدرة الأدبية أو الشعر والشعراء والفصاحة</a:t>
            </a:r>
          </a:p>
          <a:p>
            <a:pPr algn="ctr">
              <a:lnSpc>
                <a:spcPct val="150000"/>
              </a:lnSpc>
            </a:pPr>
            <a:r>
              <a:rPr lang="ar-YE" sz="2000" b="1" dirty="0">
                <a:solidFill>
                  <a:schemeClr val="tx1"/>
                </a:solidFill>
              </a:rPr>
              <a:t> التأنق في اللغة والثقافة من أجل التسول (</a:t>
            </a:r>
            <a:r>
              <a:rPr lang="ar-YE" sz="2000" b="1" dirty="0">
                <a:solidFill>
                  <a:srgbClr val="C00000"/>
                </a:solidFill>
              </a:rPr>
              <a:t>الكدية</a:t>
            </a:r>
            <a:r>
              <a:rPr lang="ar-YE" sz="2000" b="1" dirty="0">
                <a:solidFill>
                  <a:schemeClr val="tx1"/>
                </a:solidFill>
              </a:rPr>
              <a:t>) </a:t>
            </a:r>
          </a:p>
          <a:p>
            <a:pPr algn="ctr">
              <a:lnSpc>
                <a:spcPct val="150000"/>
              </a:lnSpc>
            </a:pPr>
            <a:r>
              <a:rPr lang="ar-YE" sz="2000" b="1" dirty="0">
                <a:solidFill>
                  <a:schemeClr val="tx1"/>
                </a:solidFill>
              </a:rPr>
              <a:t> </a:t>
            </a:r>
            <a:r>
              <a:rPr lang="ar-YE" sz="2000" b="1" dirty="0" err="1">
                <a:solidFill>
                  <a:schemeClr val="tx1"/>
                </a:solidFill>
              </a:rPr>
              <a:t>استكداء</a:t>
            </a:r>
            <a:r>
              <a:rPr lang="ar-YE" sz="2000" b="1" dirty="0">
                <a:solidFill>
                  <a:schemeClr val="tx1"/>
                </a:solidFill>
              </a:rPr>
              <a:t> الناس والاحتيال عليهم لتأمين الرزق</a:t>
            </a:r>
            <a:endParaRPr lang="ar-YE" sz="2000" b="1" dirty="0">
              <a:solidFill>
                <a:srgbClr val="C00000"/>
              </a:solidFill>
            </a:endParaRPr>
          </a:p>
          <a:p>
            <a:pPr algn="ctr">
              <a:lnSpc>
                <a:spcPct val="150000"/>
              </a:lnSpc>
            </a:pPr>
            <a:r>
              <a:rPr lang="ar-YE" sz="2000" b="1" dirty="0">
                <a:solidFill>
                  <a:srgbClr val="C00000"/>
                </a:solidFill>
              </a:rPr>
              <a:t>6- لم تفاجأ عيسى بن هشام بأبي الفتح الإسكندري؟ </a:t>
            </a:r>
          </a:p>
          <a:p>
            <a:pPr algn="ctr">
              <a:lnSpc>
                <a:spcPct val="150000"/>
              </a:lnSpc>
            </a:pPr>
            <a:r>
              <a:rPr lang="ar-YE" sz="2000" b="1" dirty="0">
                <a:solidFill>
                  <a:schemeClr val="tx1"/>
                </a:solidFill>
              </a:rPr>
              <a:t>هو الذي قام بتربيته ولبث معهم سنين من العمر.</a:t>
            </a:r>
            <a:endParaRPr lang="ar-YE" sz="2000" b="1" dirty="0">
              <a:solidFill>
                <a:srgbClr val="C00000"/>
              </a:solidFill>
            </a:endParaRPr>
          </a:p>
          <a:p>
            <a:pPr algn="ctr">
              <a:lnSpc>
                <a:spcPct val="150000"/>
              </a:lnSpc>
            </a:pPr>
            <a:r>
              <a:rPr lang="ar-YE" sz="2000" b="1" dirty="0">
                <a:solidFill>
                  <a:srgbClr val="C00000"/>
                </a:solidFill>
              </a:rPr>
              <a:t>7- برزت لغة السرد في المقامة.. دلل على ذلك بدليلين من النص السابق.</a:t>
            </a:r>
          </a:p>
          <a:p>
            <a:pPr algn="ctr">
              <a:lnSpc>
                <a:spcPct val="150000"/>
              </a:lnSpc>
            </a:pPr>
            <a:r>
              <a:rPr lang="ar-YE" sz="2000" b="1" dirty="0">
                <a:solidFill>
                  <a:schemeClr val="tx1"/>
                </a:solidFill>
              </a:rPr>
              <a:t>حدثنا فَجَلَسْنَا، تِلْقَاءَنَا، فَقُلْنَا، قُلْنَا</a:t>
            </a:r>
          </a:p>
        </p:txBody>
      </p:sp>
    </p:spTree>
    <p:extLst>
      <p:ext uri="{BB962C8B-B14F-4D97-AF65-F5344CB8AC3E}">
        <p14:creationId xmlns:p14="http://schemas.microsoft.com/office/powerpoint/2010/main" val="1641300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bg/>
                                          </p:spTgt>
                                        </p:tgtEl>
                                        <p:attrNameLst>
                                          <p:attrName>style.visibility</p:attrName>
                                        </p:attrNameLst>
                                      </p:cBhvr>
                                      <p:to>
                                        <p:strVal val="visible"/>
                                      </p:to>
                                    </p:set>
                                    <p:animEffect transition="in" filter="fade">
                                      <p:cBhvr>
                                        <p:cTn id="7" dur="1000"/>
                                        <p:tgtEl>
                                          <p:spTgt spid="19">
                                            <p:bg/>
                                          </p:spTgt>
                                        </p:tgtEl>
                                      </p:cBhvr>
                                    </p:animEffect>
                                    <p:anim calcmode="lin" valueType="num">
                                      <p:cBhvr>
                                        <p:cTn id="8" dur="1000" fill="hold"/>
                                        <p:tgtEl>
                                          <p:spTgt spid="19">
                                            <p:bg/>
                                          </p:spTgt>
                                        </p:tgtEl>
                                        <p:attrNameLst>
                                          <p:attrName>ppt_x</p:attrName>
                                        </p:attrNameLst>
                                      </p:cBhvr>
                                      <p:tavLst>
                                        <p:tav tm="0">
                                          <p:val>
                                            <p:strVal val="#ppt_x"/>
                                          </p:val>
                                        </p:tav>
                                        <p:tav tm="100000">
                                          <p:val>
                                            <p:strVal val="#ppt_x"/>
                                          </p:val>
                                        </p:tav>
                                      </p:tavLst>
                                    </p:anim>
                                    <p:anim calcmode="lin" valueType="num">
                                      <p:cBhvr>
                                        <p:cTn id="9" dur="1000" fill="hold"/>
                                        <p:tgtEl>
                                          <p:spTgt spid="19">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
                                            <p:txEl>
                                              <p:pRg st="0" end="0"/>
                                            </p:txEl>
                                          </p:spTgt>
                                        </p:tgtEl>
                                        <p:attrNameLst>
                                          <p:attrName>style.visibility</p:attrName>
                                        </p:attrNameLst>
                                      </p:cBhvr>
                                      <p:to>
                                        <p:strVal val="visible"/>
                                      </p:to>
                                    </p:set>
                                    <p:animEffect transition="in" filter="fade">
                                      <p:cBhvr>
                                        <p:cTn id="14" dur="1000"/>
                                        <p:tgtEl>
                                          <p:spTgt spid="19">
                                            <p:txEl>
                                              <p:pRg st="0" end="0"/>
                                            </p:txEl>
                                          </p:spTgt>
                                        </p:tgtEl>
                                      </p:cBhvr>
                                    </p:animEffect>
                                    <p:anim calcmode="lin" valueType="num">
                                      <p:cBhvr>
                                        <p:cTn id="15" dur="10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
                                            <p:txEl>
                                              <p:pRg st="1" end="1"/>
                                            </p:txEl>
                                          </p:spTgt>
                                        </p:tgtEl>
                                        <p:attrNameLst>
                                          <p:attrName>style.visibility</p:attrName>
                                        </p:attrNameLst>
                                      </p:cBhvr>
                                      <p:to>
                                        <p:strVal val="visible"/>
                                      </p:to>
                                    </p:set>
                                    <p:animEffect transition="in" filter="fade">
                                      <p:cBhvr>
                                        <p:cTn id="21" dur="1000"/>
                                        <p:tgtEl>
                                          <p:spTgt spid="19">
                                            <p:txEl>
                                              <p:pRg st="1" end="1"/>
                                            </p:txEl>
                                          </p:spTgt>
                                        </p:tgtEl>
                                      </p:cBhvr>
                                    </p:animEffect>
                                    <p:anim calcmode="lin" valueType="num">
                                      <p:cBhvr>
                                        <p:cTn id="22" dur="1000" fill="hold"/>
                                        <p:tgtEl>
                                          <p:spTgt spid="1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9">
                                            <p:txEl>
                                              <p:pRg st="2" end="2"/>
                                            </p:txEl>
                                          </p:spTgt>
                                        </p:tgtEl>
                                        <p:attrNameLst>
                                          <p:attrName>style.visibility</p:attrName>
                                        </p:attrNameLst>
                                      </p:cBhvr>
                                      <p:to>
                                        <p:strVal val="visible"/>
                                      </p:to>
                                    </p:set>
                                    <p:animEffect transition="in" filter="fade">
                                      <p:cBhvr>
                                        <p:cTn id="28" dur="1000"/>
                                        <p:tgtEl>
                                          <p:spTgt spid="19">
                                            <p:txEl>
                                              <p:pRg st="2" end="2"/>
                                            </p:txEl>
                                          </p:spTgt>
                                        </p:tgtEl>
                                      </p:cBhvr>
                                    </p:animEffect>
                                    <p:anim calcmode="lin" valueType="num">
                                      <p:cBhvr>
                                        <p:cTn id="29" dur="1000" fill="hold"/>
                                        <p:tgtEl>
                                          <p:spTgt spid="1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9">
                                            <p:txEl>
                                              <p:pRg st="3" end="3"/>
                                            </p:txEl>
                                          </p:spTgt>
                                        </p:tgtEl>
                                        <p:attrNameLst>
                                          <p:attrName>style.visibility</p:attrName>
                                        </p:attrNameLst>
                                      </p:cBhvr>
                                      <p:to>
                                        <p:strVal val="visible"/>
                                      </p:to>
                                    </p:set>
                                    <p:animEffect transition="in" filter="fade">
                                      <p:cBhvr>
                                        <p:cTn id="35" dur="1000"/>
                                        <p:tgtEl>
                                          <p:spTgt spid="19">
                                            <p:txEl>
                                              <p:pRg st="3" end="3"/>
                                            </p:txEl>
                                          </p:spTgt>
                                        </p:tgtEl>
                                      </p:cBhvr>
                                    </p:animEffect>
                                    <p:anim calcmode="lin" valueType="num">
                                      <p:cBhvr>
                                        <p:cTn id="36" dur="1000" fill="hold"/>
                                        <p:tgtEl>
                                          <p:spTgt spid="1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9">
                                            <p:txEl>
                                              <p:pRg st="4" end="4"/>
                                            </p:txEl>
                                          </p:spTgt>
                                        </p:tgtEl>
                                        <p:attrNameLst>
                                          <p:attrName>style.visibility</p:attrName>
                                        </p:attrNameLst>
                                      </p:cBhvr>
                                      <p:to>
                                        <p:strVal val="visible"/>
                                      </p:to>
                                    </p:set>
                                    <p:animEffect transition="in" filter="fade">
                                      <p:cBhvr>
                                        <p:cTn id="42" dur="1000"/>
                                        <p:tgtEl>
                                          <p:spTgt spid="19">
                                            <p:txEl>
                                              <p:pRg st="4" end="4"/>
                                            </p:txEl>
                                          </p:spTgt>
                                        </p:tgtEl>
                                      </p:cBhvr>
                                    </p:animEffect>
                                    <p:anim calcmode="lin" valueType="num">
                                      <p:cBhvr>
                                        <p:cTn id="43" dur="1000" fill="hold"/>
                                        <p:tgtEl>
                                          <p:spTgt spid="19">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9">
                                            <p:txEl>
                                              <p:pRg st="5" end="5"/>
                                            </p:txEl>
                                          </p:spTgt>
                                        </p:tgtEl>
                                        <p:attrNameLst>
                                          <p:attrName>style.visibility</p:attrName>
                                        </p:attrNameLst>
                                      </p:cBhvr>
                                      <p:to>
                                        <p:strVal val="visible"/>
                                      </p:to>
                                    </p:set>
                                    <p:animEffect transition="in" filter="fade">
                                      <p:cBhvr>
                                        <p:cTn id="49" dur="1000"/>
                                        <p:tgtEl>
                                          <p:spTgt spid="19">
                                            <p:txEl>
                                              <p:pRg st="5" end="5"/>
                                            </p:txEl>
                                          </p:spTgt>
                                        </p:tgtEl>
                                      </p:cBhvr>
                                    </p:animEffect>
                                    <p:anim calcmode="lin" valueType="num">
                                      <p:cBhvr>
                                        <p:cTn id="50" dur="1000" fill="hold"/>
                                        <p:tgtEl>
                                          <p:spTgt spid="19">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1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9">
                                            <p:txEl>
                                              <p:pRg st="6" end="6"/>
                                            </p:txEl>
                                          </p:spTgt>
                                        </p:tgtEl>
                                        <p:attrNameLst>
                                          <p:attrName>style.visibility</p:attrName>
                                        </p:attrNameLst>
                                      </p:cBhvr>
                                      <p:to>
                                        <p:strVal val="visible"/>
                                      </p:to>
                                    </p:set>
                                    <p:animEffect transition="in" filter="fade">
                                      <p:cBhvr>
                                        <p:cTn id="56" dur="1000"/>
                                        <p:tgtEl>
                                          <p:spTgt spid="19">
                                            <p:txEl>
                                              <p:pRg st="6" end="6"/>
                                            </p:txEl>
                                          </p:spTgt>
                                        </p:tgtEl>
                                      </p:cBhvr>
                                    </p:animEffect>
                                    <p:anim calcmode="lin" valueType="num">
                                      <p:cBhvr>
                                        <p:cTn id="57" dur="1000" fill="hold"/>
                                        <p:tgtEl>
                                          <p:spTgt spid="19">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1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9">
                                            <p:txEl>
                                              <p:pRg st="7" end="7"/>
                                            </p:txEl>
                                          </p:spTgt>
                                        </p:tgtEl>
                                        <p:attrNameLst>
                                          <p:attrName>style.visibility</p:attrName>
                                        </p:attrNameLst>
                                      </p:cBhvr>
                                      <p:to>
                                        <p:strVal val="visible"/>
                                      </p:to>
                                    </p:set>
                                    <p:animEffect transition="in" filter="fade">
                                      <p:cBhvr>
                                        <p:cTn id="63" dur="1000"/>
                                        <p:tgtEl>
                                          <p:spTgt spid="19">
                                            <p:txEl>
                                              <p:pRg st="7" end="7"/>
                                            </p:txEl>
                                          </p:spTgt>
                                        </p:tgtEl>
                                      </p:cBhvr>
                                    </p:animEffect>
                                    <p:anim calcmode="lin" valueType="num">
                                      <p:cBhvr>
                                        <p:cTn id="64" dur="1000" fill="hold"/>
                                        <p:tgtEl>
                                          <p:spTgt spid="19">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1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9">
                                            <p:txEl>
                                              <p:pRg st="8" end="8"/>
                                            </p:txEl>
                                          </p:spTgt>
                                        </p:tgtEl>
                                        <p:attrNameLst>
                                          <p:attrName>style.visibility</p:attrName>
                                        </p:attrNameLst>
                                      </p:cBhvr>
                                      <p:to>
                                        <p:strVal val="visible"/>
                                      </p:to>
                                    </p:set>
                                    <p:animEffect transition="in" filter="fade">
                                      <p:cBhvr>
                                        <p:cTn id="70" dur="1000"/>
                                        <p:tgtEl>
                                          <p:spTgt spid="19">
                                            <p:txEl>
                                              <p:pRg st="8" end="8"/>
                                            </p:txEl>
                                          </p:spTgt>
                                        </p:tgtEl>
                                      </p:cBhvr>
                                    </p:animEffect>
                                    <p:anim calcmode="lin" valueType="num">
                                      <p:cBhvr>
                                        <p:cTn id="71" dur="1000" fill="hold"/>
                                        <p:tgtEl>
                                          <p:spTgt spid="19">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19">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22">
                                            <p:bg/>
                                          </p:spTgt>
                                        </p:tgtEl>
                                        <p:attrNameLst>
                                          <p:attrName>style.visibility</p:attrName>
                                        </p:attrNameLst>
                                      </p:cBhvr>
                                      <p:to>
                                        <p:strVal val="visible"/>
                                      </p:to>
                                    </p:set>
                                    <p:animEffect transition="in" filter="fade">
                                      <p:cBhvr>
                                        <p:cTn id="77" dur="1000"/>
                                        <p:tgtEl>
                                          <p:spTgt spid="22">
                                            <p:bg/>
                                          </p:spTgt>
                                        </p:tgtEl>
                                      </p:cBhvr>
                                    </p:animEffect>
                                    <p:anim calcmode="lin" valueType="num">
                                      <p:cBhvr>
                                        <p:cTn id="78" dur="1000" fill="hold"/>
                                        <p:tgtEl>
                                          <p:spTgt spid="22">
                                            <p:bg/>
                                          </p:spTgt>
                                        </p:tgtEl>
                                        <p:attrNameLst>
                                          <p:attrName>ppt_x</p:attrName>
                                        </p:attrNameLst>
                                      </p:cBhvr>
                                      <p:tavLst>
                                        <p:tav tm="0">
                                          <p:val>
                                            <p:strVal val="#ppt_x"/>
                                          </p:val>
                                        </p:tav>
                                        <p:tav tm="100000">
                                          <p:val>
                                            <p:strVal val="#ppt_x"/>
                                          </p:val>
                                        </p:tav>
                                      </p:tavLst>
                                    </p:anim>
                                    <p:anim calcmode="lin" valueType="num">
                                      <p:cBhvr>
                                        <p:cTn id="79" dur="1000" fill="hold"/>
                                        <p:tgtEl>
                                          <p:spTgt spid="22">
                                            <p:bg/>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22">
                                            <p:txEl>
                                              <p:pRg st="0" end="0"/>
                                            </p:txEl>
                                          </p:spTgt>
                                        </p:tgtEl>
                                        <p:attrNameLst>
                                          <p:attrName>style.visibility</p:attrName>
                                        </p:attrNameLst>
                                      </p:cBhvr>
                                      <p:to>
                                        <p:strVal val="visible"/>
                                      </p:to>
                                    </p:set>
                                    <p:animEffect transition="in" filter="fade">
                                      <p:cBhvr>
                                        <p:cTn id="84" dur="1000"/>
                                        <p:tgtEl>
                                          <p:spTgt spid="22">
                                            <p:txEl>
                                              <p:pRg st="0" end="0"/>
                                            </p:txEl>
                                          </p:spTgt>
                                        </p:tgtEl>
                                      </p:cBhvr>
                                    </p:animEffect>
                                    <p:anim calcmode="lin" valueType="num">
                                      <p:cBhvr>
                                        <p:cTn id="85" dur="10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86" dur="1000" fill="hold"/>
                                        <p:tgtEl>
                                          <p:spTgt spid="2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22">
                                            <p:txEl>
                                              <p:pRg st="1" end="1"/>
                                            </p:txEl>
                                          </p:spTgt>
                                        </p:tgtEl>
                                        <p:attrNameLst>
                                          <p:attrName>style.visibility</p:attrName>
                                        </p:attrNameLst>
                                      </p:cBhvr>
                                      <p:to>
                                        <p:strVal val="visible"/>
                                      </p:to>
                                    </p:set>
                                    <p:animEffect transition="in" filter="fade">
                                      <p:cBhvr>
                                        <p:cTn id="91" dur="1000"/>
                                        <p:tgtEl>
                                          <p:spTgt spid="22">
                                            <p:txEl>
                                              <p:pRg st="1" end="1"/>
                                            </p:txEl>
                                          </p:spTgt>
                                        </p:tgtEl>
                                      </p:cBhvr>
                                    </p:animEffect>
                                    <p:anim calcmode="lin" valueType="num">
                                      <p:cBhvr>
                                        <p:cTn id="92" dur="1000" fill="hold"/>
                                        <p:tgtEl>
                                          <p:spTgt spid="22">
                                            <p:txEl>
                                              <p:pRg st="1" end="1"/>
                                            </p:txEl>
                                          </p:spTgt>
                                        </p:tgtEl>
                                        <p:attrNameLst>
                                          <p:attrName>ppt_x</p:attrName>
                                        </p:attrNameLst>
                                      </p:cBhvr>
                                      <p:tavLst>
                                        <p:tav tm="0">
                                          <p:val>
                                            <p:strVal val="#ppt_x"/>
                                          </p:val>
                                        </p:tav>
                                        <p:tav tm="100000">
                                          <p:val>
                                            <p:strVal val="#ppt_x"/>
                                          </p:val>
                                        </p:tav>
                                      </p:tavLst>
                                    </p:anim>
                                    <p:anim calcmode="lin" valueType="num">
                                      <p:cBhvr>
                                        <p:cTn id="93" dur="1000" fill="hold"/>
                                        <p:tgtEl>
                                          <p:spTgt spid="2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22">
                                            <p:txEl>
                                              <p:pRg st="2" end="2"/>
                                            </p:txEl>
                                          </p:spTgt>
                                        </p:tgtEl>
                                        <p:attrNameLst>
                                          <p:attrName>style.visibility</p:attrName>
                                        </p:attrNameLst>
                                      </p:cBhvr>
                                      <p:to>
                                        <p:strVal val="visible"/>
                                      </p:to>
                                    </p:set>
                                    <p:animEffect transition="in" filter="fade">
                                      <p:cBhvr>
                                        <p:cTn id="98" dur="1000"/>
                                        <p:tgtEl>
                                          <p:spTgt spid="22">
                                            <p:txEl>
                                              <p:pRg st="2" end="2"/>
                                            </p:txEl>
                                          </p:spTgt>
                                        </p:tgtEl>
                                      </p:cBhvr>
                                    </p:animEffect>
                                    <p:anim calcmode="lin" valueType="num">
                                      <p:cBhvr>
                                        <p:cTn id="99" dur="1000" fill="hold"/>
                                        <p:tgtEl>
                                          <p:spTgt spid="22">
                                            <p:txEl>
                                              <p:pRg st="2" end="2"/>
                                            </p:txEl>
                                          </p:spTgt>
                                        </p:tgtEl>
                                        <p:attrNameLst>
                                          <p:attrName>ppt_x</p:attrName>
                                        </p:attrNameLst>
                                      </p:cBhvr>
                                      <p:tavLst>
                                        <p:tav tm="0">
                                          <p:val>
                                            <p:strVal val="#ppt_x"/>
                                          </p:val>
                                        </p:tav>
                                        <p:tav tm="100000">
                                          <p:val>
                                            <p:strVal val="#ppt_x"/>
                                          </p:val>
                                        </p:tav>
                                      </p:tavLst>
                                    </p:anim>
                                    <p:anim calcmode="lin" valueType="num">
                                      <p:cBhvr>
                                        <p:cTn id="100" dur="1000" fill="hold"/>
                                        <p:tgtEl>
                                          <p:spTgt spid="2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22">
                                            <p:txEl>
                                              <p:pRg st="3" end="3"/>
                                            </p:txEl>
                                          </p:spTgt>
                                        </p:tgtEl>
                                        <p:attrNameLst>
                                          <p:attrName>style.visibility</p:attrName>
                                        </p:attrNameLst>
                                      </p:cBhvr>
                                      <p:to>
                                        <p:strVal val="visible"/>
                                      </p:to>
                                    </p:set>
                                    <p:animEffect transition="in" filter="fade">
                                      <p:cBhvr>
                                        <p:cTn id="105" dur="1000"/>
                                        <p:tgtEl>
                                          <p:spTgt spid="22">
                                            <p:txEl>
                                              <p:pRg st="3" end="3"/>
                                            </p:txEl>
                                          </p:spTgt>
                                        </p:tgtEl>
                                      </p:cBhvr>
                                    </p:animEffect>
                                    <p:anim calcmode="lin" valueType="num">
                                      <p:cBhvr>
                                        <p:cTn id="106" dur="1000" fill="hold"/>
                                        <p:tgtEl>
                                          <p:spTgt spid="22">
                                            <p:txEl>
                                              <p:pRg st="3" end="3"/>
                                            </p:txEl>
                                          </p:spTgt>
                                        </p:tgtEl>
                                        <p:attrNameLst>
                                          <p:attrName>ppt_x</p:attrName>
                                        </p:attrNameLst>
                                      </p:cBhvr>
                                      <p:tavLst>
                                        <p:tav tm="0">
                                          <p:val>
                                            <p:strVal val="#ppt_x"/>
                                          </p:val>
                                        </p:tav>
                                        <p:tav tm="100000">
                                          <p:val>
                                            <p:strVal val="#ppt_x"/>
                                          </p:val>
                                        </p:tav>
                                      </p:tavLst>
                                    </p:anim>
                                    <p:anim calcmode="lin" valueType="num">
                                      <p:cBhvr>
                                        <p:cTn id="107" dur="1000" fill="hold"/>
                                        <p:tgtEl>
                                          <p:spTgt spid="2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22">
                                            <p:txEl>
                                              <p:pRg st="4" end="4"/>
                                            </p:txEl>
                                          </p:spTgt>
                                        </p:tgtEl>
                                        <p:attrNameLst>
                                          <p:attrName>style.visibility</p:attrName>
                                        </p:attrNameLst>
                                      </p:cBhvr>
                                      <p:to>
                                        <p:strVal val="visible"/>
                                      </p:to>
                                    </p:set>
                                    <p:animEffect transition="in" filter="fade">
                                      <p:cBhvr>
                                        <p:cTn id="112" dur="1000"/>
                                        <p:tgtEl>
                                          <p:spTgt spid="22">
                                            <p:txEl>
                                              <p:pRg st="4" end="4"/>
                                            </p:txEl>
                                          </p:spTgt>
                                        </p:tgtEl>
                                      </p:cBhvr>
                                    </p:animEffect>
                                    <p:anim calcmode="lin" valueType="num">
                                      <p:cBhvr>
                                        <p:cTn id="113" dur="1000" fill="hold"/>
                                        <p:tgtEl>
                                          <p:spTgt spid="22">
                                            <p:txEl>
                                              <p:pRg st="4" end="4"/>
                                            </p:txEl>
                                          </p:spTgt>
                                        </p:tgtEl>
                                        <p:attrNameLst>
                                          <p:attrName>ppt_x</p:attrName>
                                        </p:attrNameLst>
                                      </p:cBhvr>
                                      <p:tavLst>
                                        <p:tav tm="0">
                                          <p:val>
                                            <p:strVal val="#ppt_x"/>
                                          </p:val>
                                        </p:tav>
                                        <p:tav tm="100000">
                                          <p:val>
                                            <p:strVal val="#ppt_x"/>
                                          </p:val>
                                        </p:tav>
                                      </p:tavLst>
                                    </p:anim>
                                    <p:anim calcmode="lin" valueType="num">
                                      <p:cBhvr>
                                        <p:cTn id="114" dur="1000" fill="hold"/>
                                        <p:tgtEl>
                                          <p:spTgt spid="2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22">
                                            <p:txEl>
                                              <p:pRg st="5" end="5"/>
                                            </p:txEl>
                                          </p:spTgt>
                                        </p:tgtEl>
                                        <p:attrNameLst>
                                          <p:attrName>style.visibility</p:attrName>
                                        </p:attrNameLst>
                                      </p:cBhvr>
                                      <p:to>
                                        <p:strVal val="visible"/>
                                      </p:to>
                                    </p:set>
                                    <p:animEffect transition="in" filter="fade">
                                      <p:cBhvr>
                                        <p:cTn id="119" dur="1000"/>
                                        <p:tgtEl>
                                          <p:spTgt spid="22">
                                            <p:txEl>
                                              <p:pRg st="5" end="5"/>
                                            </p:txEl>
                                          </p:spTgt>
                                        </p:tgtEl>
                                      </p:cBhvr>
                                    </p:animEffect>
                                    <p:anim calcmode="lin" valueType="num">
                                      <p:cBhvr>
                                        <p:cTn id="120" dur="1000" fill="hold"/>
                                        <p:tgtEl>
                                          <p:spTgt spid="22">
                                            <p:txEl>
                                              <p:pRg st="5" end="5"/>
                                            </p:txEl>
                                          </p:spTgt>
                                        </p:tgtEl>
                                        <p:attrNameLst>
                                          <p:attrName>ppt_x</p:attrName>
                                        </p:attrNameLst>
                                      </p:cBhvr>
                                      <p:tavLst>
                                        <p:tav tm="0">
                                          <p:val>
                                            <p:strVal val="#ppt_x"/>
                                          </p:val>
                                        </p:tav>
                                        <p:tav tm="100000">
                                          <p:val>
                                            <p:strVal val="#ppt_x"/>
                                          </p:val>
                                        </p:tav>
                                      </p:tavLst>
                                    </p:anim>
                                    <p:anim calcmode="lin" valueType="num">
                                      <p:cBhvr>
                                        <p:cTn id="121" dur="1000" fill="hold"/>
                                        <p:tgtEl>
                                          <p:spTgt spid="2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22">
                                            <p:txEl>
                                              <p:pRg st="6" end="6"/>
                                            </p:txEl>
                                          </p:spTgt>
                                        </p:tgtEl>
                                        <p:attrNameLst>
                                          <p:attrName>style.visibility</p:attrName>
                                        </p:attrNameLst>
                                      </p:cBhvr>
                                      <p:to>
                                        <p:strVal val="visible"/>
                                      </p:to>
                                    </p:set>
                                    <p:animEffect transition="in" filter="fade">
                                      <p:cBhvr>
                                        <p:cTn id="126" dur="1000"/>
                                        <p:tgtEl>
                                          <p:spTgt spid="22">
                                            <p:txEl>
                                              <p:pRg st="6" end="6"/>
                                            </p:txEl>
                                          </p:spTgt>
                                        </p:tgtEl>
                                      </p:cBhvr>
                                    </p:animEffect>
                                    <p:anim calcmode="lin" valueType="num">
                                      <p:cBhvr>
                                        <p:cTn id="127" dur="1000" fill="hold"/>
                                        <p:tgtEl>
                                          <p:spTgt spid="22">
                                            <p:txEl>
                                              <p:pRg st="6" end="6"/>
                                            </p:txEl>
                                          </p:spTgt>
                                        </p:tgtEl>
                                        <p:attrNameLst>
                                          <p:attrName>ppt_x</p:attrName>
                                        </p:attrNameLst>
                                      </p:cBhvr>
                                      <p:tavLst>
                                        <p:tav tm="0">
                                          <p:val>
                                            <p:strVal val="#ppt_x"/>
                                          </p:val>
                                        </p:tav>
                                        <p:tav tm="100000">
                                          <p:val>
                                            <p:strVal val="#ppt_x"/>
                                          </p:val>
                                        </p:tav>
                                      </p:tavLst>
                                    </p:anim>
                                    <p:anim calcmode="lin" valueType="num">
                                      <p:cBhvr>
                                        <p:cTn id="128" dur="1000" fill="hold"/>
                                        <p:tgtEl>
                                          <p:spTgt spid="2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2" presetClass="entr" presetSubtype="0" fill="hold" grpId="0" nodeType="clickEffect">
                                  <p:stCondLst>
                                    <p:cond delay="0"/>
                                  </p:stCondLst>
                                  <p:childTnLst>
                                    <p:set>
                                      <p:cBhvr>
                                        <p:cTn id="132" dur="1" fill="hold">
                                          <p:stCondLst>
                                            <p:cond delay="0"/>
                                          </p:stCondLst>
                                        </p:cTn>
                                        <p:tgtEl>
                                          <p:spTgt spid="22">
                                            <p:txEl>
                                              <p:pRg st="7" end="7"/>
                                            </p:txEl>
                                          </p:spTgt>
                                        </p:tgtEl>
                                        <p:attrNameLst>
                                          <p:attrName>style.visibility</p:attrName>
                                        </p:attrNameLst>
                                      </p:cBhvr>
                                      <p:to>
                                        <p:strVal val="visible"/>
                                      </p:to>
                                    </p:set>
                                    <p:animEffect transition="in" filter="fade">
                                      <p:cBhvr>
                                        <p:cTn id="133" dur="1000"/>
                                        <p:tgtEl>
                                          <p:spTgt spid="22">
                                            <p:txEl>
                                              <p:pRg st="7" end="7"/>
                                            </p:txEl>
                                          </p:spTgt>
                                        </p:tgtEl>
                                      </p:cBhvr>
                                    </p:animEffect>
                                    <p:anim calcmode="lin" valueType="num">
                                      <p:cBhvr>
                                        <p:cTn id="134" dur="1000" fill="hold"/>
                                        <p:tgtEl>
                                          <p:spTgt spid="22">
                                            <p:txEl>
                                              <p:pRg st="7" end="7"/>
                                            </p:txEl>
                                          </p:spTgt>
                                        </p:tgtEl>
                                        <p:attrNameLst>
                                          <p:attrName>ppt_x</p:attrName>
                                        </p:attrNameLst>
                                      </p:cBhvr>
                                      <p:tavLst>
                                        <p:tav tm="0">
                                          <p:val>
                                            <p:strVal val="#ppt_x"/>
                                          </p:val>
                                        </p:tav>
                                        <p:tav tm="100000">
                                          <p:val>
                                            <p:strVal val="#ppt_x"/>
                                          </p:val>
                                        </p:tav>
                                      </p:tavLst>
                                    </p:anim>
                                    <p:anim calcmode="lin" valueType="num">
                                      <p:cBhvr>
                                        <p:cTn id="135" dur="1000" fill="hold"/>
                                        <p:tgtEl>
                                          <p:spTgt spid="2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2" presetClass="entr" presetSubtype="0" fill="hold" grpId="0" nodeType="clickEffect">
                                  <p:stCondLst>
                                    <p:cond delay="0"/>
                                  </p:stCondLst>
                                  <p:childTnLst>
                                    <p:set>
                                      <p:cBhvr>
                                        <p:cTn id="139" dur="1" fill="hold">
                                          <p:stCondLst>
                                            <p:cond delay="0"/>
                                          </p:stCondLst>
                                        </p:cTn>
                                        <p:tgtEl>
                                          <p:spTgt spid="22">
                                            <p:txEl>
                                              <p:pRg st="8" end="8"/>
                                            </p:txEl>
                                          </p:spTgt>
                                        </p:tgtEl>
                                        <p:attrNameLst>
                                          <p:attrName>style.visibility</p:attrName>
                                        </p:attrNameLst>
                                      </p:cBhvr>
                                      <p:to>
                                        <p:strVal val="visible"/>
                                      </p:to>
                                    </p:set>
                                    <p:animEffect transition="in" filter="fade">
                                      <p:cBhvr>
                                        <p:cTn id="140" dur="1000"/>
                                        <p:tgtEl>
                                          <p:spTgt spid="22">
                                            <p:txEl>
                                              <p:pRg st="8" end="8"/>
                                            </p:txEl>
                                          </p:spTgt>
                                        </p:tgtEl>
                                      </p:cBhvr>
                                    </p:animEffect>
                                    <p:anim calcmode="lin" valueType="num">
                                      <p:cBhvr>
                                        <p:cTn id="141" dur="1000" fill="hold"/>
                                        <p:tgtEl>
                                          <p:spTgt spid="22">
                                            <p:txEl>
                                              <p:pRg st="8" end="8"/>
                                            </p:txEl>
                                          </p:spTgt>
                                        </p:tgtEl>
                                        <p:attrNameLst>
                                          <p:attrName>ppt_x</p:attrName>
                                        </p:attrNameLst>
                                      </p:cBhvr>
                                      <p:tavLst>
                                        <p:tav tm="0">
                                          <p:val>
                                            <p:strVal val="#ppt_x"/>
                                          </p:val>
                                        </p:tav>
                                        <p:tav tm="100000">
                                          <p:val>
                                            <p:strVal val="#ppt_x"/>
                                          </p:val>
                                        </p:tav>
                                      </p:tavLst>
                                    </p:anim>
                                    <p:anim calcmode="lin" valueType="num">
                                      <p:cBhvr>
                                        <p:cTn id="142" dur="1000" fill="hold"/>
                                        <p:tgtEl>
                                          <p:spTgt spid="2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animBg="1"/>
      <p:bldP spid="2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D6712A32-6CAC-9709-BA30-BC1CF0BDE68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Lst>
          </a:blip>
          <a:srcRect l="49907"/>
          <a:stretch/>
        </p:blipFill>
        <p:spPr>
          <a:xfrm>
            <a:off x="0" y="76200"/>
            <a:ext cx="12191999" cy="6781800"/>
          </a:xfrm>
          <a:prstGeom prst="rect">
            <a:avLst/>
          </a:prstGeom>
        </p:spPr>
      </p:pic>
      <p:sp>
        <p:nvSpPr>
          <p:cNvPr id="19" name="مربع نص 18">
            <a:extLst>
              <a:ext uri="{FF2B5EF4-FFF2-40B4-BE49-F238E27FC236}">
                <a16:creationId xmlns:a16="http://schemas.microsoft.com/office/drawing/2014/main" id="{985B7118-FF05-0C2A-DE9E-00A7759F5FFC}"/>
              </a:ext>
            </a:extLst>
          </p:cNvPr>
          <p:cNvSpPr txBox="1"/>
          <p:nvPr/>
        </p:nvSpPr>
        <p:spPr>
          <a:xfrm>
            <a:off x="6630633" y="1037675"/>
            <a:ext cx="5117948" cy="5027017"/>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ar-YE" b="1" dirty="0">
                <a:solidFill>
                  <a:srgbClr val="C00000"/>
                </a:solidFill>
              </a:rPr>
              <a:t>8- استغل الهمداني المقامة للإدلاء بمواقفه من قضايا النقد الأدبي في </a:t>
            </a:r>
            <a:r>
              <a:rPr lang="ar-OM" b="1" dirty="0">
                <a:solidFill>
                  <a:srgbClr val="C00000"/>
                </a:solidFill>
              </a:rPr>
              <a:t>ال</a:t>
            </a:r>
            <a:r>
              <a:rPr lang="ar-YE" b="1" dirty="0">
                <a:solidFill>
                  <a:srgbClr val="C00000"/>
                </a:solidFill>
              </a:rPr>
              <a:t>عصر بين هذه المواقف.</a:t>
            </a:r>
          </a:p>
          <a:p>
            <a:pPr algn="ctr">
              <a:lnSpc>
                <a:spcPct val="150000"/>
              </a:lnSpc>
            </a:pPr>
            <a:r>
              <a:rPr lang="ar-YE" b="1" dirty="0">
                <a:solidFill>
                  <a:srgbClr val="C00000"/>
                </a:solidFill>
              </a:rPr>
              <a:t> </a:t>
            </a:r>
            <a:r>
              <a:rPr lang="ar-YE" b="1" dirty="0">
                <a:solidFill>
                  <a:srgbClr val="002060"/>
                </a:solidFill>
              </a:rPr>
              <a:t>ضمن الهمداني في المقامة جملة من المواقف النقدية في الشعر وهي:</a:t>
            </a: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a:p>
            <a:pPr algn="ctr">
              <a:lnSpc>
                <a:spcPct val="150000"/>
              </a:lnSpc>
            </a:pPr>
            <a:endParaRPr lang="ar-YE" b="1" dirty="0">
              <a:solidFill>
                <a:srgbClr val="002060"/>
              </a:solidFill>
            </a:endParaRPr>
          </a:p>
        </p:txBody>
      </p:sp>
      <p:sp>
        <p:nvSpPr>
          <p:cNvPr id="22" name="مربع نص 21">
            <a:extLst>
              <a:ext uri="{FF2B5EF4-FFF2-40B4-BE49-F238E27FC236}">
                <a16:creationId xmlns:a16="http://schemas.microsoft.com/office/drawing/2014/main" id="{2B951397-1E32-8D77-036F-04362F15DF66}"/>
              </a:ext>
            </a:extLst>
          </p:cNvPr>
          <p:cNvSpPr txBox="1"/>
          <p:nvPr/>
        </p:nvSpPr>
        <p:spPr>
          <a:xfrm>
            <a:off x="1054379" y="1225193"/>
            <a:ext cx="5117948" cy="4651979"/>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50000"/>
              </a:lnSpc>
            </a:pPr>
            <a:r>
              <a:rPr lang="ar-YE" sz="2000" b="1" dirty="0">
                <a:solidFill>
                  <a:srgbClr val="C00000"/>
                </a:solidFill>
              </a:rPr>
              <a:t>9- ما الأهداف أو الرسالة التي أراد الهمذاني توصيلها إلى المجتمع من خلال مقامته؟ </a:t>
            </a:r>
          </a:p>
          <a:p>
            <a:pPr algn="ctr">
              <a:lnSpc>
                <a:spcPct val="150000"/>
              </a:lnSpc>
            </a:pPr>
            <a:r>
              <a:rPr lang="ar-YE" sz="2000" b="1" dirty="0">
                <a:solidFill>
                  <a:schemeClr val="tx1"/>
                </a:solidFill>
              </a:rPr>
              <a:t>تقديم دروس تعليمية ( لغوية بلاغية نقدية) في قالب </a:t>
            </a:r>
          </a:p>
          <a:p>
            <a:pPr algn="ctr">
              <a:lnSpc>
                <a:spcPct val="150000"/>
              </a:lnSpc>
            </a:pPr>
            <a:r>
              <a:rPr lang="ar-YE" sz="2000" b="1" dirty="0">
                <a:solidFill>
                  <a:schemeClr val="tx1"/>
                </a:solidFill>
              </a:rPr>
              <a:t>يعتمد على الحيلة أو الكدية.</a:t>
            </a:r>
          </a:p>
          <a:p>
            <a:pPr algn="ctr">
              <a:lnSpc>
                <a:spcPct val="150000"/>
              </a:lnSpc>
            </a:pPr>
            <a:r>
              <a:rPr lang="ar-YE" sz="2000" b="1" dirty="0">
                <a:solidFill>
                  <a:schemeClr val="tx1"/>
                </a:solidFill>
              </a:rPr>
              <a:t> فالمقامة تزخر بألفاظ جزلة.</a:t>
            </a:r>
          </a:p>
          <a:p>
            <a:pPr algn="ctr">
              <a:lnSpc>
                <a:spcPct val="150000"/>
              </a:lnSpc>
            </a:pPr>
            <a:r>
              <a:rPr lang="ar-YE" sz="2000" b="1" dirty="0">
                <a:solidFill>
                  <a:schemeClr val="tx1"/>
                </a:solidFill>
              </a:rPr>
              <a:t> تكثر فيها المحسنات البديعية والاستعارات </a:t>
            </a:r>
          </a:p>
          <a:p>
            <a:pPr algn="ctr">
              <a:lnSpc>
                <a:spcPct val="150000"/>
              </a:lnSpc>
            </a:pPr>
            <a:r>
              <a:rPr lang="ar-YE" sz="2000" b="1" dirty="0">
                <a:solidFill>
                  <a:schemeClr val="tx1"/>
                </a:solidFill>
              </a:rPr>
              <a:t>أظهر الهمداني أهداف نقدية</a:t>
            </a:r>
          </a:p>
          <a:p>
            <a:pPr algn="ctr">
              <a:lnSpc>
                <a:spcPct val="150000"/>
              </a:lnSpc>
            </a:pPr>
            <a:r>
              <a:rPr lang="ar-YE" sz="2000" b="1" dirty="0">
                <a:solidFill>
                  <a:srgbClr val="C00000"/>
                </a:solidFill>
              </a:rPr>
              <a:t>10- إضافة إلى أنه الراوي .. </a:t>
            </a:r>
            <a:r>
              <a:rPr lang="ar-YE" sz="2000" b="1" dirty="0">
                <a:solidFill>
                  <a:srgbClr val="002060"/>
                </a:solidFill>
              </a:rPr>
              <a:t>ما الدور الذي يضطلع عيسى بن هشام في المقامة؟</a:t>
            </a:r>
          </a:p>
          <a:p>
            <a:pPr algn="ctr">
              <a:lnSpc>
                <a:spcPct val="150000"/>
              </a:lnSpc>
            </a:pPr>
            <a:r>
              <a:rPr lang="ar-YE" sz="2000" b="1" dirty="0">
                <a:solidFill>
                  <a:schemeClr val="tx1"/>
                </a:solidFill>
              </a:rPr>
              <a:t>أحد شخصيات المقامة</a:t>
            </a:r>
          </a:p>
        </p:txBody>
      </p:sp>
      <p:graphicFrame>
        <p:nvGraphicFramePr>
          <p:cNvPr id="3" name="جدول 2">
            <a:extLst>
              <a:ext uri="{FF2B5EF4-FFF2-40B4-BE49-F238E27FC236}">
                <a16:creationId xmlns:a16="http://schemas.microsoft.com/office/drawing/2014/main" id="{7D93D6A6-C2E5-88ED-6EDF-646F0F661AB7}"/>
              </a:ext>
            </a:extLst>
          </p:cNvPr>
          <p:cNvGraphicFramePr>
            <a:graphicFrameLocks noGrp="1"/>
          </p:cNvGraphicFramePr>
          <p:nvPr>
            <p:extLst>
              <p:ext uri="{D42A27DB-BD31-4B8C-83A1-F6EECF244321}">
                <p14:modId xmlns:p14="http://schemas.microsoft.com/office/powerpoint/2010/main" val="497638906"/>
              </p:ext>
            </p:extLst>
          </p:nvPr>
        </p:nvGraphicFramePr>
        <p:xfrm>
          <a:off x="6919760" y="2817681"/>
          <a:ext cx="4480561" cy="2873707"/>
        </p:xfrm>
        <a:graphic>
          <a:graphicData uri="http://schemas.openxmlformats.org/drawingml/2006/table">
            <a:tbl>
              <a:tblPr rtl="1" firstRow="1" bandRow="1">
                <a:tableStyleId>{8799B23B-EC83-4686-B30A-512413B5E67A}</a:tableStyleId>
              </a:tblPr>
              <a:tblGrid>
                <a:gridCol w="2382140">
                  <a:extLst>
                    <a:ext uri="{9D8B030D-6E8A-4147-A177-3AD203B41FA5}">
                      <a16:colId xmlns:a16="http://schemas.microsoft.com/office/drawing/2014/main" val="459587207"/>
                    </a:ext>
                  </a:extLst>
                </a:gridCol>
                <a:gridCol w="2098421">
                  <a:extLst>
                    <a:ext uri="{9D8B030D-6E8A-4147-A177-3AD203B41FA5}">
                      <a16:colId xmlns:a16="http://schemas.microsoft.com/office/drawing/2014/main" val="3880740689"/>
                    </a:ext>
                  </a:extLst>
                </a:gridCol>
              </a:tblGrid>
              <a:tr h="0">
                <a:tc>
                  <a:txBody>
                    <a:bodyPr/>
                    <a:lstStyle/>
                    <a:p>
                      <a:pPr rtl="1"/>
                      <a:endParaRPr lang="ar-YE" sz="3200" dirty="0"/>
                    </a:p>
                  </a:txBody>
                  <a:tcPr/>
                </a:tc>
                <a:tc>
                  <a:txBody>
                    <a:bodyPr/>
                    <a:lstStyle/>
                    <a:p>
                      <a:pPr rtl="1"/>
                      <a:endParaRPr lang="ar-YE" dirty="0"/>
                    </a:p>
                  </a:txBody>
                  <a:tcPr/>
                </a:tc>
                <a:extLst>
                  <a:ext uri="{0D108BD9-81ED-4DB2-BD59-A6C34878D82A}">
                    <a16:rowId xmlns:a16="http://schemas.microsoft.com/office/drawing/2014/main" val="1184154212"/>
                  </a:ext>
                </a:extLst>
              </a:tr>
              <a:tr h="465787">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1498156257"/>
                  </a:ext>
                </a:extLst>
              </a:tr>
              <a:tr h="341074">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3628284944"/>
                  </a:ext>
                </a:extLst>
              </a:tr>
              <a:tr h="312198">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1446605575"/>
                  </a:ext>
                </a:extLst>
              </a:tr>
              <a:tr h="312198">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1498784972"/>
                  </a:ext>
                </a:extLst>
              </a:tr>
              <a:tr h="312198">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3864400905"/>
                  </a:ext>
                </a:extLst>
              </a:tr>
              <a:tr h="312198">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1518641095"/>
                  </a:ext>
                </a:extLst>
              </a:tr>
            </a:tbl>
          </a:graphicData>
        </a:graphic>
      </p:graphicFrame>
      <p:sp>
        <p:nvSpPr>
          <p:cNvPr id="4" name="مربع نص 3">
            <a:extLst>
              <a:ext uri="{FF2B5EF4-FFF2-40B4-BE49-F238E27FC236}">
                <a16:creationId xmlns:a16="http://schemas.microsoft.com/office/drawing/2014/main" id="{5BDD4EEB-72E5-520A-646E-63F09F529EAD}"/>
              </a:ext>
            </a:extLst>
          </p:cNvPr>
          <p:cNvSpPr txBox="1"/>
          <p:nvPr/>
        </p:nvSpPr>
        <p:spPr>
          <a:xfrm>
            <a:off x="7519489" y="3438828"/>
            <a:ext cx="1264904" cy="369332"/>
          </a:xfrm>
          <a:prstGeom prst="rect">
            <a:avLst/>
          </a:prstGeom>
          <a:noFill/>
        </p:spPr>
        <p:txBody>
          <a:bodyPr wrap="square">
            <a:spAutoFit/>
          </a:bodyPr>
          <a:lstStyle/>
          <a:p>
            <a:pPr marL="0" indent="0" algn="ctr" rtl="0">
              <a:buNone/>
            </a:pPr>
            <a:r>
              <a:rPr lang="ar-EG" sz="1800" b="1" dirty="0">
                <a:solidFill>
                  <a:srgbClr val="002060"/>
                </a:solidFill>
              </a:rPr>
              <a:t>امرؤ القيس</a:t>
            </a:r>
            <a:endParaRPr lang="ar-YE" sz="1800" b="1" dirty="0">
              <a:solidFill>
                <a:srgbClr val="002060"/>
              </a:solidFill>
            </a:endParaRPr>
          </a:p>
        </p:txBody>
      </p:sp>
      <p:sp>
        <p:nvSpPr>
          <p:cNvPr id="5" name="مربع نص 4">
            <a:extLst>
              <a:ext uri="{FF2B5EF4-FFF2-40B4-BE49-F238E27FC236}">
                <a16:creationId xmlns:a16="http://schemas.microsoft.com/office/drawing/2014/main" id="{700189AA-2799-E3EC-CA52-26420FAE692C}"/>
              </a:ext>
            </a:extLst>
          </p:cNvPr>
          <p:cNvSpPr txBox="1"/>
          <p:nvPr/>
        </p:nvSpPr>
        <p:spPr>
          <a:xfrm>
            <a:off x="7240278" y="5301816"/>
            <a:ext cx="1736857" cy="369332"/>
          </a:xfrm>
          <a:prstGeom prst="rect">
            <a:avLst/>
          </a:prstGeom>
          <a:noFill/>
        </p:spPr>
        <p:txBody>
          <a:bodyPr wrap="square">
            <a:spAutoFit/>
          </a:bodyPr>
          <a:lstStyle/>
          <a:p>
            <a:pPr marL="0" indent="0" algn="ctr" rtl="0">
              <a:buNone/>
            </a:pPr>
            <a:r>
              <a:rPr lang="ar-EG" sz="1800" b="1" dirty="0">
                <a:solidFill>
                  <a:srgbClr val="002060"/>
                </a:solidFill>
              </a:rPr>
              <a:t>القدامى والمحدثون</a:t>
            </a:r>
            <a:endParaRPr lang="ar-YE" b="1" dirty="0">
              <a:solidFill>
                <a:srgbClr val="002060"/>
              </a:solidFill>
            </a:endParaRPr>
          </a:p>
        </p:txBody>
      </p:sp>
      <p:sp>
        <p:nvSpPr>
          <p:cNvPr id="6" name="مربع نص 5">
            <a:extLst>
              <a:ext uri="{FF2B5EF4-FFF2-40B4-BE49-F238E27FC236}">
                <a16:creationId xmlns:a16="http://schemas.microsoft.com/office/drawing/2014/main" id="{893BF09E-7554-B8C4-20CD-5A718AC3F4AF}"/>
              </a:ext>
            </a:extLst>
          </p:cNvPr>
          <p:cNvSpPr txBox="1"/>
          <p:nvPr/>
        </p:nvSpPr>
        <p:spPr>
          <a:xfrm>
            <a:off x="9606478" y="2935038"/>
            <a:ext cx="1497330" cy="369332"/>
          </a:xfrm>
          <a:prstGeom prst="rect">
            <a:avLst/>
          </a:prstGeom>
          <a:noFill/>
        </p:spPr>
        <p:txBody>
          <a:bodyPr wrap="square">
            <a:spAutoFit/>
          </a:bodyPr>
          <a:lstStyle/>
          <a:p>
            <a:pPr marL="0" indent="0">
              <a:buNone/>
            </a:pPr>
            <a:r>
              <a:rPr lang="ar-EG" sz="1800" b="1" dirty="0"/>
              <a:t>القضية النقدية</a:t>
            </a:r>
            <a:r>
              <a:rPr lang="ar-YE" sz="1800" b="1" dirty="0"/>
              <a:t> </a:t>
            </a:r>
          </a:p>
        </p:txBody>
      </p:sp>
      <p:sp>
        <p:nvSpPr>
          <p:cNvPr id="7" name="مربع نص 6">
            <a:extLst>
              <a:ext uri="{FF2B5EF4-FFF2-40B4-BE49-F238E27FC236}">
                <a16:creationId xmlns:a16="http://schemas.microsoft.com/office/drawing/2014/main" id="{780A7A6E-B73B-95E2-8E6B-9AC72166604B}"/>
              </a:ext>
            </a:extLst>
          </p:cNvPr>
          <p:cNvSpPr txBox="1"/>
          <p:nvPr/>
        </p:nvSpPr>
        <p:spPr>
          <a:xfrm>
            <a:off x="7303832" y="2935038"/>
            <a:ext cx="1497330" cy="369332"/>
          </a:xfrm>
          <a:prstGeom prst="rect">
            <a:avLst/>
          </a:prstGeom>
          <a:noFill/>
        </p:spPr>
        <p:txBody>
          <a:bodyPr wrap="square">
            <a:spAutoFit/>
          </a:bodyPr>
          <a:lstStyle/>
          <a:p>
            <a:pPr algn="ctr" rtl="0"/>
            <a:r>
              <a:rPr lang="ar-EG" sz="1800" b="1" dirty="0">
                <a:solidFill>
                  <a:srgbClr val="002060"/>
                </a:solidFill>
              </a:rPr>
              <a:t>يمثلها (الشاعر)</a:t>
            </a:r>
            <a:r>
              <a:rPr lang="ar-YE" b="1" dirty="0">
                <a:solidFill>
                  <a:srgbClr val="002060"/>
                </a:solidFill>
              </a:rPr>
              <a:t> </a:t>
            </a:r>
          </a:p>
        </p:txBody>
      </p:sp>
      <p:sp>
        <p:nvSpPr>
          <p:cNvPr id="8" name="مربع نص 7">
            <a:extLst>
              <a:ext uri="{FF2B5EF4-FFF2-40B4-BE49-F238E27FC236}">
                <a16:creationId xmlns:a16="http://schemas.microsoft.com/office/drawing/2014/main" id="{0633464B-C7C1-EC73-62DF-542CF0DDAFE3}"/>
              </a:ext>
            </a:extLst>
          </p:cNvPr>
          <p:cNvSpPr txBox="1"/>
          <p:nvPr/>
        </p:nvSpPr>
        <p:spPr>
          <a:xfrm>
            <a:off x="9185235" y="3415031"/>
            <a:ext cx="2219229" cy="369332"/>
          </a:xfrm>
          <a:prstGeom prst="rect">
            <a:avLst/>
          </a:prstGeom>
          <a:noFill/>
        </p:spPr>
        <p:txBody>
          <a:bodyPr wrap="square">
            <a:spAutoFit/>
          </a:bodyPr>
          <a:lstStyle/>
          <a:p>
            <a:pPr marL="0" indent="0">
              <a:buNone/>
            </a:pPr>
            <a:r>
              <a:rPr lang="ar-YE" sz="1800" b="1" dirty="0"/>
              <a:t>ا</a:t>
            </a:r>
            <a:r>
              <a:rPr lang="ar-EG" sz="1800" b="1" dirty="0"/>
              <a:t>لنموذج الشعري (الفحولة) </a:t>
            </a:r>
            <a:endParaRPr lang="ar-YE" sz="1800" b="1" dirty="0"/>
          </a:p>
        </p:txBody>
      </p:sp>
      <p:sp>
        <p:nvSpPr>
          <p:cNvPr id="9" name="مربع نص 8">
            <a:extLst>
              <a:ext uri="{FF2B5EF4-FFF2-40B4-BE49-F238E27FC236}">
                <a16:creationId xmlns:a16="http://schemas.microsoft.com/office/drawing/2014/main" id="{F0DDB5F8-CF44-2637-B616-A9700D5F2D6B}"/>
              </a:ext>
            </a:extLst>
          </p:cNvPr>
          <p:cNvSpPr txBox="1"/>
          <p:nvPr/>
        </p:nvSpPr>
        <p:spPr>
          <a:xfrm>
            <a:off x="9426421" y="3895024"/>
            <a:ext cx="1736857" cy="369332"/>
          </a:xfrm>
          <a:prstGeom prst="rect">
            <a:avLst/>
          </a:prstGeom>
          <a:noFill/>
        </p:spPr>
        <p:txBody>
          <a:bodyPr wrap="square">
            <a:spAutoFit/>
          </a:bodyPr>
          <a:lstStyle/>
          <a:p>
            <a:pPr marL="0" indent="0">
              <a:buNone/>
            </a:pPr>
            <a:r>
              <a:rPr lang="ar-EG" sz="1800" b="1" dirty="0"/>
              <a:t>الأغراض الشعرية</a:t>
            </a:r>
            <a:endParaRPr lang="ar-YE" sz="1800" b="1" dirty="0"/>
          </a:p>
        </p:txBody>
      </p:sp>
      <p:sp>
        <p:nvSpPr>
          <p:cNvPr id="10" name="مربع نص 9">
            <a:extLst>
              <a:ext uri="{FF2B5EF4-FFF2-40B4-BE49-F238E27FC236}">
                <a16:creationId xmlns:a16="http://schemas.microsoft.com/office/drawing/2014/main" id="{B94B30F0-F82F-98B5-7A63-A7ED872B3E08}"/>
              </a:ext>
            </a:extLst>
          </p:cNvPr>
          <p:cNvSpPr txBox="1"/>
          <p:nvPr/>
        </p:nvSpPr>
        <p:spPr>
          <a:xfrm>
            <a:off x="9357399" y="4274011"/>
            <a:ext cx="1874900" cy="369332"/>
          </a:xfrm>
          <a:prstGeom prst="rect">
            <a:avLst/>
          </a:prstGeom>
          <a:noFill/>
        </p:spPr>
        <p:txBody>
          <a:bodyPr wrap="square">
            <a:spAutoFit/>
          </a:bodyPr>
          <a:lstStyle/>
          <a:p>
            <a:pPr marL="0" indent="0">
              <a:buNone/>
            </a:pPr>
            <a:r>
              <a:rPr lang="ar-EG" sz="1800" b="1" dirty="0"/>
              <a:t>تعديل الشعر وتهذيبه</a:t>
            </a:r>
            <a:r>
              <a:rPr lang="ar-YE" sz="1800" b="1" dirty="0"/>
              <a:t> </a:t>
            </a:r>
          </a:p>
        </p:txBody>
      </p:sp>
      <p:sp>
        <p:nvSpPr>
          <p:cNvPr id="11" name="مربع نص 10">
            <a:extLst>
              <a:ext uri="{FF2B5EF4-FFF2-40B4-BE49-F238E27FC236}">
                <a16:creationId xmlns:a16="http://schemas.microsoft.com/office/drawing/2014/main" id="{8B93D708-59E3-80F5-1280-828B06D5BF07}"/>
              </a:ext>
            </a:extLst>
          </p:cNvPr>
          <p:cNvSpPr txBox="1"/>
          <p:nvPr/>
        </p:nvSpPr>
        <p:spPr>
          <a:xfrm>
            <a:off x="9342095" y="4584248"/>
            <a:ext cx="1905508" cy="369332"/>
          </a:xfrm>
          <a:prstGeom prst="rect">
            <a:avLst/>
          </a:prstGeom>
          <a:noFill/>
        </p:spPr>
        <p:txBody>
          <a:bodyPr wrap="square">
            <a:spAutoFit/>
          </a:bodyPr>
          <a:lstStyle/>
          <a:p>
            <a:pPr marL="0" indent="0">
              <a:buNone/>
            </a:pPr>
            <a:r>
              <a:rPr lang="ar-EG" sz="1800" b="1" dirty="0"/>
              <a:t>الرواية وضياع الشعر</a:t>
            </a:r>
            <a:endParaRPr lang="ar-YE" sz="1800" b="1" dirty="0"/>
          </a:p>
        </p:txBody>
      </p:sp>
      <p:sp>
        <p:nvSpPr>
          <p:cNvPr id="12" name="مربع نص 11">
            <a:extLst>
              <a:ext uri="{FF2B5EF4-FFF2-40B4-BE49-F238E27FC236}">
                <a16:creationId xmlns:a16="http://schemas.microsoft.com/office/drawing/2014/main" id="{38611250-34CB-475C-5A59-D11FEE4E2D3C}"/>
              </a:ext>
            </a:extLst>
          </p:cNvPr>
          <p:cNvSpPr txBox="1"/>
          <p:nvPr/>
        </p:nvSpPr>
        <p:spPr>
          <a:xfrm>
            <a:off x="7632625" y="4606100"/>
            <a:ext cx="983326" cy="369332"/>
          </a:xfrm>
          <a:prstGeom prst="rect">
            <a:avLst/>
          </a:prstGeom>
          <a:noFill/>
        </p:spPr>
        <p:txBody>
          <a:bodyPr wrap="square">
            <a:spAutoFit/>
          </a:bodyPr>
          <a:lstStyle/>
          <a:p>
            <a:pPr marL="0" indent="0" algn="ctr" rtl="0">
              <a:buNone/>
            </a:pPr>
            <a:r>
              <a:rPr lang="ar-EG" sz="1800" b="1" dirty="0">
                <a:solidFill>
                  <a:srgbClr val="002060"/>
                </a:solidFill>
              </a:rPr>
              <a:t>طرفة</a:t>
            </a:r>
            <a:r>
              <a:rPr lang="ar-YE" sz="1800" b="1" dirty="0">
                <a:solidFill>
                  <a:srgbClr val="002060"/>
                </a:solidFill>
              </a:rPr>
              <a:t> </a:t>
            </a:r>
          </a:p>
        </p:txBody>
      </p:sp>
      <p:sp>
        <p:nvSpPr>
          <p:cNvPr id="13" name="مربع نص 12">
            <a:extLst>
              <a:ext uri="{FF2B5EF4-FFF2-40B4-BE49-F238E27FC236}">
                <a16:creationId xmlns:a16="http://schemas.microsoft.com/office/drawing/2014/main" id="{A8350C65-6444-9A89-79AB-6D2458E02114}"/>
              </a:ext>
            </a:extLst>
          </p:cNvPr>
          <p:cNvSpPr txBox="1"/>
          <p:nvPr/>
        </p:nvSpPr>
        <p:spPr>
          <a:xfrm>
            <a:off x="9342095" y="4944396"/>
            <a:ext cx="1905508" cy="369332"/>
          </a:xfrm>
          <a:prstGeom prst="rect">
            <a:avLst/>
          </a:prstGeom>
          <a:noFill/>
        </p:spPr>
        <p:txBody>
          <a:bodyPr wrap="square">
            <a:spAutoFit/>
          </a:bodyPr>
          <a:lstStyle/>
          <a:p>
            <a:pPr marL="0" indent="0">
              <a:buNone/>
            </a:pPr>
            <a:r>
              <a:rPr lang="ar-EG" sz="1800" b="1" dirty="0"/>
              <a:t> الموازنة بين الشعراء</a:t>
            </a:r>
            <a:endParaRPr lang="ar-YE" sz="1800" b="1" dirty="0"/>
          </a:p>
        </p:txBody>
      </p:sp>
      <p:sp>
        <p:nvSpPr>
          <p:cNvPr id="14" name="مربع نص 13">
            <a:extLst>
              <a:ext uri="{FF2B5EF4-FFF2-40B4-BE49-F238E27FC236}">
                <a16:creationId xmlns:a16="http://schemas.microsoft.com/office/drawing/2014/main" id="{9476ABDB-44B7-38D5-A710-814BCA5D87D0}"/>
              </a:ext>
            </a:extLst>
          </p:cNvPr>
          <p:cNvSpPr txBox="1"/>
          <p:nvPr/>
        </p:nvSpPr>
        <p:spPr>
          <a:xfrm>
            <a:off x="9546184" y="5326884"/>
            <a:ext cx="1497330" cy="369332"/>
          </a:xfrm>
          <a:prstGeom prst="rect">
            <a:avLst/>
          </a:prstGeom>
          <a:noFill/>
        </p:spPr>
        <p:txBody>
          <a:bodyPr wrap="square">
            <a:spAutoFit/>
          </a:bodyPr>
          <a:lstStyle/>
          <a:p>
            <a:pPr marL="0" indent="0">
              <a:buNone/>
            </a:pPr>
            <a:r>
              <a:rPr lang="ar-EG" sz="1800" b="1" dirty="0"/>
              <a:t> الطبع والصنعة</a:t>
            </a:r>
            <a:r>
              <a:rPr lang="ar-YE" sz="1800" b="1" dirty="0"/>
              <a:t> </a:t>
            </a:r>
          </a:p>
        </p:txBody>
      </p:sp>
      <p:sp>
        <p:nvSpPr>
          <p:cNvPr id="15" name="مربع نص 14">
            <a:extLst>
              <a:ext uri="{FF2B5EF4-FFF2-40B4-BE49-F238E27FC236}">
                <a16:creationId xmlns:a16="http://schemas.microsoft.com/office/drawing/2014/main" id="{A33A345E-C9AE-EA86-9AD3-7A3A959D0652}"/>
              </a:ext>
            </a:extLst>
          </p:cNvPr>
          <p:cNvSpPr txBox="1"/>
          <p:nvPr/>
        </p:nvSpPr>
        <p:spPr>
          <a:xfrm>
            <a:off x="7303832" y="4941262"/>
            <a:ext cx="1497330" cy="369332"/>
          </a:xfrm>
          <a:prstGeom prst="rect">
            <a:avLst/>
          </a:prstGeom>
          <a:noFill/>
        </p:spPr>
        <p:txBody>
          <a:bodyPr wrap="square">
            <a:spAutoFit/>
          </a:bodyPr>
          <a:lstStyle/>
          <a:p>
            <a:pPr marL="0" indent="0" algn="ctr" rtl="0">
              <a:buNone/>
            </a:pPr>
            <a:r>
              <a:rPr lang="ar-EG" sz="1800" b="1" dirty="0">
                <a:solidFill>
                  <a:srgbClr val="002060"/>
                </a:solidFill>
              </a:rPr>
              <a:t>جرير والفرزدق </a:t>
            </a:r>
            <a:endParaRPr lang="ar-YE" sz="1800" b="1" dirty="0">
              <a:solidFill>
                <a:srgbClr val="002060"/>
              </a:solidFill>
            </a:endParaRPr>
          </a:p>
        </p:txBody>
      </p:sp>
      <p:sp>
        <p:nvSpPr>
          <p:cNvPr id="16" name="مربع نص 15">
            <a:extLst>
              <a:ext uri="{FF2B5EF4-FFF2-40B4-BE49-F238E27FC236}">
                <a16:creationId xmlns:a16="http://schemas.microsoft.com/office/drawing/2014/main" id="{07763EA9-7D11-9672-9FFA-59A7BF2D0DF0}"/>
              </a:ext>
            </a:extLst>
          </p:cNvPr>
          <p:cNvSpPr txBox="1"/>
          <p:nvPr/>
        </p:nvSpPr>
        <p:spPr>
          <a:xfrm>
            <a:off x="7590192" y="4206987"/>
            <a:ext cx="1096776" cy="369332"/>
          </a:xfrm>
          <a:prstGeom prst="rect">
            <a:avLst/>
          </a:prstGeom>
          <a:noFill/>
        </p:spPr>
        <p:txBody>
          <a:bodyPr wrap="square" rtlCol="1">
            <a:spAutoFit/>
          </a:bodyPr>
          <a:lstStyle/>
          <a:p>
            <a:pPr algn="ctr" rtl="0"/>
            <a:r>
              <a:rPr lang="ar-YE" b="1" dirty="0">
                <a:solidFill>
                  <a:srgbClr val="002060"/>
                </a:solidFill>
              </a:rPr>
              <a:t>زهير</a:t>
            </a:r>
          </a:p>
        </p:txBody>
      </p:sp>
      <p:sp>
        <p:nvSpPr>
          <p:cNvPr id="17" name="مربع نص 16">
            <a:extLst>
              <a:ext uri="{FF2B5EF4-FFF2-40B4-BE49-F238E27FC236}">
                <a16:creationId xmlns:a16="http://schemas.microsoft.com/office/drawing/2014/main" id="{5FE7989F-317A-D686-D937-3103BB18BFF4}"/>
              </a:ext>
            </a:extLst>
          </p:cNvPr>
          <p:cNvSpPr txBox="1"/>
          <p:nvPr/>
        </p:nvSpPr>
        <p:spPr>
          <a:xfrm>
            <a:off x="7590192" y="3876214"/>
            <a:ext cx="1096776" cy="369332"/>
          </a:xfrm>
          <a:prstGeom prst="rect">
            <a:avLst/>
          </a:prstGeom>
          <a:noFill/>
        </p:spPr>
        <p:txBody>
          <a:bodyPr wrap="square" rtlCol="1">
            <a:spAutoFit/>
          </a:bodyPr>
          <a:lstStyle/>
          <a:p>
            <a:pPr algn="ctr" rtl="0"/>
            <a:r>
              <a:rPr lang="ar-YE" b="1" dirty="0">
                <a:solidFill>
                  <a:srgbClr val="002060"/>
                </a:solidFill>
              </a:rPr>
              <a:t>النابغة</a:t>
            </a:r>
          </a:p>
        </p:txBody>
      </p:sp>
    </p:spTree>
    <p:extLst>
      <p:ext uri="{BB962C8B-B14F-4D97-AF65-F5344CB8AC3E}">
        <p14:creationId xmlns:p14="http://schemas.microsoft.com/office/powerpoint/2010/main" val="1393467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bg/>
                                          </p:spTgt>
                                        </p:tgtEl>
                                        <p:attrNameLst>
                                          <p:attrName>style.visibility</p:attrName>
                                        </p:attrNameLst>
                                      </p:cBhvr>
                                      <p:to>
                                        <p:strVal val="visible"/>
                                      </p:to>
                                    </p:set>
                                    <p:animEffect transition="in" filter="fade">
                                      <p:cBhvr>
                                        <p:cTn id="7" dur="1000"/>
                                        <p:tgtEl>
                                          <p:spTgt spid="19">
                                            <p:bg/>
                                          </p:spTgt>
                                        </p:tgtEl>
                                      </p:cBhvr>
                                    </p:animEffect>
                                    <p:anim calcmode="lin" valueType="num">
                                      <p:cBhvr>
                                        <p:cTn id="8" dur="1000" fill="hold"/>
                                        <p:tgtEl>
                                          <p:spTgt spid="19">
                                            <p:bg/>
                                          </p:spTgt>
                                        </p:tgtEl>
                                        <p:attrNameLst>
                                          <p:attrName>ppt_x</p:attrName>
                                        </p:attrNameLst>
                                      </p:cBhvr>
                                      <p:tavLst>
                                        <p:tav tm="0">
                                          <p:val>
                                            <p:strVal val="#ppt_x"/>
                                          </p:val>
                                        </p:tav>
                                        <p:tav tm="100000">
                                          <p:val>
                                            <p:strVal val="#ppt_x"/>
                                          </p:val>
                                        </p:tav>
                                      </p:tavLst>
                                    </p:anim>
                                    <p:anim calcmode="lin" valueType="num">
                                      <p:cBhvr>
                                        <p:cTn id="9" dur="1000" fill="hold"/>
                                        <p:tgtEl>
                                          <p:spTgt spid="19">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9">
                                            <p:txEl>
                                              <p:pRg st="0" end="0"/>
                                            </p:txEl>
                                          </p:spTgt>
                                        </p:tgtEl>
                                        <p:attrNameLst>
                                          <p:attrName>style.visibility</p:attrName>
                                        </p:attrNameLst>
                                      </p:cBhvr>
                                      <p:to>
                                        <p:strVal val="visible"/>
                                      </p:to>
                                    </p:set>
                                    <p:animEffect transition="in" filter="fade">
                                      <p:cBhvr>
                                        <p:cTn id="14" dur="1000"/>
                                        <p:tgtEl>
                                          <p:spTgt spid="19">
                                            <p:txEl>
                                              <p:pRg st="0" end="0"/>
                                            </p:txEl>
                                          </p:spTgt>
                                        </p:tgtEl>
                                      </p:cBhvr>
                                    </p:animEffect>
                                    <p:anim calcmode="lin" valueType="num">
                                      <p:cBhvr>
                                        <p:cTn id="15" dur="10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9">
                                            <p:txEl>
                                              <p:pRg st="1" end="1"/>
                                            </p:txEl>
                                          </p:spTgt>
                                        </p:tgtEl>
                                        <p:attrNameLst>
                                          <p:attrName>style.visibility</p:attrName>
                                        </p:attrNameLst>
                                      </p:cBhvr>
                                      <p:to>
                                        <p:strVal val="visible"/>
                                      </p:to>
                                    </p:set>
                                    <p:animEffect transition="in" filter="fade">
                                      <p:cBhvr>
                                        <p:cTn id="21" dur="1000"/>
                                        <p:tgtEl>
                                          <p:spTgt spid="19">
                                            <p:txEl>
                                              <p:pRg st="1" end="1"/>
                                            </p:txEl>
                                          </p:spTgt>
                                        </p:tgtEl>
                                      </p:cBhvr>
                                    </p:animEffect>
                                    <p:anim calcmode="lin" valueType="num">
                                      <p:cBhvr>
                                        <p:cTn id="22" dur="1000" fill="hold"/>
                                        <p:tgtEl>
                                          <p:spTgt spid="1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9">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anim calcmode="lin" valueType="num">
                                      <p:cBhvr>
                                        <p:cTn id="27" dur="1000" fill="hold"/>
                                        <p:tgtEl>
                                          <p:spTgt spid="3"/>
                                        </p:tgtEl>
                                        <p:attrNameLst>
                                          <p:attrName>ppt_x</p:attrName>
                                        </p:attrNameLst>
                                      </p:cBhvr>
                                      <p:tavLst>
                                        <p:tav tm="0">
                                          <p:val>
                                            <p:strVal val="#ppt_x"/>
                                          </p:val>
                                        </p:tav>
                                        <p:tav tm="100000">
                                          <p:val>
                                            <p:strVal val="#ppt_x"/>
                                          </p:val>
                                        </p:tav>
                                      </p:tavLst>
                                    </p:anim>
                                    <p:anim calcmode="lin" valueType="num">
                                      <p:cBhvr>
                                        <p:cTn id="2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barn(inVertical)">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barn(inVertical)">
                                      <p:cBhvr>
                                        <p:cTn id="38" dur="5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barn(inVertical)">
                                      <p:cBhvr>
                                        <p:cTn id="43" dur="500"/>
                                        <p:tgtEl>
                                          <p:spTgt spid="8"/>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barn(inVertical)">
                                      <p:cBhvr>
                                        <p:cTn id="48" dur="500"/>
                                        <p:tgtEl>
                                          <p:spTgt spid="4"/>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barn(inVertical)">
                                      <p:cBhvr>
                                        <p:cTn id="53" dur="500"/>
                                        <p:tgtEl>
                                          <p:spTgt spid="9"/>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barn(inVertical)">
                                      <p:cBhvr>
                                        <p:cTn id="58" dur="500"/>
                                        <p:tgtEl>
                                          <p:spTgt spid="17"/>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barn(inVertical)">
                                      <p:cBhvr>
                                        <p:cTn id="63" dur="500"/>
                                        <p:tgtEl>
                                          <p:spTgt spid="10"/>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16"/>
                                        </p:tgtEl>
                                        <p:attrNameLst>
                                          <p:attrName>style.visibility</p:attrName>
                                        </p:attrNameLst>
                                      </p:cBhvr>
                                      <p:to>
                                        <p:strVal val="visible"/>
                                      </p:to>
                                    </p:set>
                                    <p:animEffect transition="in" filter="barn(inVertical)">
                                      <p:cBhvr>
                                        <p:cTn id="68" dur="500"/>
                                        <p:tgtEl>
                                          <p:spTgt spid="16"/>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1"/>
                                        </p:tgtEl>
                                        <p:attrNameLst>
                                          <p:attrName>style.visibility</p:attrName>
                                        </p:attrNameLst>
                                      </p:cBhvr>
                                      <p:to>
                                        <p:strVal val="visible"/>
                                      </p:to>
                                    </p:set>
                                    <p:animEffect transition="in" filter="barn(inVertical)">
                                      <p:cBhvr>
                                        <p:cTn id="73" dur="500"/>
                                        <p:tgtEl>
                                          <p:spTgt spid="11"/>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12"/>
                                        </p:tgtEl>
                                        <p:attrNameLst>
                                          <p:attrName>style.visibility</p:attrName>
                                        </p:attrNameLst>
                                      </p:cBhvr>
                                      <p:to>
                                        <p:strVal val="visible"/>
                                      </p:to>
                                    </p:set>
                                    <p:animEffect transition="in" filter="barn(inVertical)">
                                      <p:cBhvr>
                                        <p:cTn id="78" dur="500"/>
                                        <p:tgtEl>
                                          <p:spTgt spid="12"/>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13"/>
                                        </p:tgtEl>
                                        <p:attrNameLst>
                                          <p:attrName>style.visibility</p:attrName>
                                        </p:attrNameLst>
                                      </p:cBhvr>
                                      <p:to>
                                        <p:strVal val="visible"/>
                                      </p:to>
                                    </p:set>
                                    <p:animEffect transition="in" filter="barn(inVertical)">
                                      <p:cBhvr>
                                        <p:cTn id="83" dur="500"/>
                                        <p:tgtEl>
                                          <p:spTgt spid="13"/>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5"/>
                                        </p:tgtEl>
                                        <p:attrNameLst>
                                          <p:attrName>style.visibility</p:attrName>
                                        </p:attrNameLst>
                                      </p:cBhvr>
                                      <p:to>
                                        <p:strVal val="visible"/>
                                      </p:to>
                                    </p:set>
                                    <p:animEffect transition="in" filter="barn(inVertical)">
                                      <p:cBhvr>
                                        <p:cTn id="88" dur="500"/>
                                        <p:tgtEl>
                                          <p:spTgt spid="15"/>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14"/>
                                        </p:tgtEl>
                                        <p:attrNameLst>
                                          <p:attrName>style.visibility</p:attrName>
                                        </p:attrNameLst>
                                      </p:cBhvr>
                                      <p:to>
                                        <p:strVal val="visible"/>
                                      </p:to>
                                    </p:set>
                                    <p:animEffect transition="in" filter="barn(inVertical)">
                                      <p:cBhvr>
                                        <p:cTn id="93" dur="500"/>
                                        <p:tgtEl>
                                          <p:spTgt spid="14"/>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5"/>
                                        </p:tgtEl>
                                        <p:attrNameLst>
                                          <p:attrName>style.visibility</p:attrName>
                                        </p:attrNameLst>
                                      </p:cBhvr>
                                      <p:to>
                                        <p:strVal val="visible"/>
                                      </p:to>
                                    </p:set>
                                    <p:animEffect transition="in" filter="barn(inVertical)">
                                      <p:cBhvr>
                                        <p:cTn id="98" dur="500"/>
                                        <p:tgtEl>
                                          <p:spTgt spid="5"/>
                                        </p:tgtEl>
                                      </p:cBhvr>
                                    </p:animEffect>
                                  </p:childTnLst>
                                </p:cTn>
                              </p:par>
                            </p:childTnLst>
                          </p:cTn>
                        </p:par>
                      </p:childTnLst>
                    </p:cTn>
                  </p:par>
                  <p:par>
                    <p:cTn id="99" fill="hold">
                      <p:stCondLst>
                        <p:cond delay="indefinite"/>
                      </p:stCondLst>
                      <p:childTnLst>
                        <p:par>
                          <p:cTn id="100" fill="hold">
                            <p:stCondLst>
                              <p:cond delay="0"/>
                            </p:stCondLst>
                            <p:childTnLst>
                              <p:par>
                                <p:cTn id="101" presetID="42" presetClass="entr" presetSubtype="0" fill="hold" grpId="0" nodeType="clickEffect">
                                  <p:stCondLst>
                                    <p:cond delay="0"/>
                                  </p:stCondLst>
                                  <p:childTnLst>
                                    <p:set>
                                      <p:cBhvr>
                                        <p:cTn id="102" dur="1" fill="hold">
                                          <p:stCondLst>
                                            <p:cond delay="0"/>
                                          </p:stCondLst>
                                        </p:cTn>
                                        <p:tgtEl>
                                          <p:spTgt spid="22">
                                            <p:bg/>
                                          </p:spTgt>
                                        </p:tgtEl>
                                        <p:attrNameLst>
                                          <p:attrName>style.visibility</p:attrName>
                                        </p:attrNameLst>
                                      </p:cBhvr>
                                      <p:to>
                                        <p:strVal val="visible"/>
                                      </p:to>
                                    </p:set>
                                    <p:animEffect transition="in" filter="fade">
                                      <p:cBhvr>
                                        <p:cTn id="103" dur="1000"/>
                                        <p:tgtEl>
                                          <p:spTgt spid="22">
                                            <p:bg/>
                                          </p:spTgt>
                                        </p:tgtEl>
                                      </p:cBhvr>
                                    </p:animEffect>
                                    <p:anim calcmode="lin" valueType="num">
                                      <p:cBhvr>
                                        <p:cTn id="104" dur="1000" fill="hold"/>
                                        <p:tgtEl>
                                          <p:spTgt spid="22">
                                            <p:bg/>
                                          </p:spTgt>
                                        </p:tgtEl>
                                        <p:attrNameLst>
                                          <p:attrName>ppt_x</p:attrName>
                                        </p:attrNameLst>
                                      </p:cBhvr>
                                      <p:tavLst>
                                        <p:tav tm="0">
                                          <p:val>
                                            <p:strVal val="#ppt_x"/>
                                          </p:val>
                                        </p:tav>
                                        <p:tav tm="100000">
                                          <p:val>
                                            <p:strVal val="#ppt_x"/>
                                          </p:val>
                                        </p:tav>
                                      </p:tavLst>
                                    </p:anim>
                                    <p:anim calcmode="lin" valueType="num">
                                      <p:cBhvr>
                                        <p:cTn id="105" dur="1000" fill="hold"/>
                                        <p:tgtEl>
                                          <p:spTgt spid="22">
                                            <p:bg/>
                                          </p:spTgt>
                                        </p:tgtEl>
                                        <p:attrNameLst>
                                          <p:attrName>ppt_y</p:attrName>
                                        </p:attrNameLst>
                                      </p:cBhvr>
                                      <p:tavLst>
                                        <p:tav tm="0">
                                          <p:val>
                                            <p:strVal val="#ppt_y+.1"/>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42" presetClass="entr" presetSubtype="0" fill="hold" grpId="0" nodeType="clickEffect">
                                  <p:stCondLst>
                                    <p:cond delay="0"/>
                                  </p:stCondLst>
                                  <p:childTnLst>
                                    <p:set>
                                      <p:cBhvr>
                                        <p:cTn id="109" dur="1" fill="hold">
                                          <p:stCondLst>
                                            <p:cond delay="0"/>
                                          </p:stCondLst>
                                        </p:cTn>
                                        <p:tgtEl>
                                          <p:spTgt spid="22">
                                            <p:txEl>
                                              <p:pRg st="0" end="0"/>
                                            </p:txEl>
                                          </p:spTgt>
                                        </p:tgtEl>
                                        <p:attrNameLst>
                                          <p:attrName>style.visibility</p:attrName>
                                        </p:attrNameLst>
                                      </p:cBhvr>
                                      <p:to>
                                        <p:strVal val="visible"/>
                                      </p:to>
                                    </p:set>
                                    <p:animEffect transition="in" filter="fade">
                                      <p:cBhvr>
                                        <p:cTn id="110" dur="1000"/>
                                        <p:tgtEl>
                                          <p:spTgt spid="22">
                                            <p:txEl>
                                              <p:pRg st="0" end="0"/>
                                            </p:txEl>
                                          </p:spTgt>
                                        </p:tgtEl>
                                      </p:cBhvr>
                                    </p:animEffect>
                                    <p:anim calcmode="lin" valueType="num">
                                      <p:cBhvr>
                                        <p:cTn id="111" dur="10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112" dur="1000" fill="hold"/>
                                        <p:tgtEl>
                                          <p:spTgt spid="2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42" presetClass="entr" presetSubtype="0" fill="hold" grpId="0" nodeType="clickEffect">
                                  <p:stCondLst>
                                    <p:cond delay="0"/>
                                  </p:stCondLst>
                                  <p:childTnLst>
                                    <p:set>
                                      <p:cBhvr>
                                        <p:cTn id="116" dur="1" fill="hold">
                                          <p:stCondLst>
                                            <p:cond delay="0"/>
                                          </p:stCondLst>
                                        </p:cTn>
                                        <p:tgtEl>
                                          <p:spTgt spid="22">
                                            <p:txEl>
                                              <p:pRg st="1" end="1"/>
                                            </p:txEl>
                                          </p:spTgt>
                                        </p:tgtEl>
                                        <p:attrNameLst>
                                          <p:attrName>style.visibility</p:attrName>
                                        </p:attrNameLst>
                                      </p:cBhvr>
                                      <p:to>
                                        <p:strVal val="visible"/>
                                      </p:to>
                                    </p:set>
                                    <p:animEffect transition="in" filter="fade">
                                      <p:cBhvr>
                                        <p:cTn id="117" dur="1000"/>
                                        <p:tgtEl>
                                          <p:spTgt spid="22">
                                            <p:txEl>
                                              <p:pRg st="1" end="1"/>
                                            </p:txEl>
                                          </p:spTgt>
                                        </p:tgtEl>
                                      </p:cBhvr>
                                    </p:animEffect>
                                    <p:anim calcmode="lin" valueType="num">
                                      <p:cBhvr>
                                        <p:cTn id="118" dur="1000" fill="hold"/>
                                        <p:tgtEl>
                                          <p:spTgt spid="22">
                                            <p:txEl>
                                              <p:pRg st="1" end="1"/>
                                            </p:txEl>
                                          </p:spTgt>
                                        </p:tgtEl>
                                        <p:attrNameLst>
                                          <p:attrName>ppt_x</p:attrName>
                                        </p:attrNameLst>
                                      </p:cBhvr>
                                      <p:tavLst>
                                        <p:tav tm="0">
                                          <p:val>
                                            <p:strVal val="#ppt_x"/>
                                          </p:val>
                                        </p:tav>
                                        <p:tav tm="100000">
                                          <p:val>
                                            <p:strVal val="#ppt_x"/>
                                          </p:val>
                                        </p:tav>
                                      </p:tavLst>
                                    </p:anim>
                                    <p:anim calcmode="lin" valueType="num">
                                      <p:cBhvr>
                                        <p:cTn id="119" dur="1000" fill="hold"/>
                                        <p:tgtEl>
                                          <p:spTgt spid="2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42" presetClass="entr" presetSubtype="0" fill="hold" grpId="0" nodeType="clickEffect">
                                  <p:stCondLst>
                                    <p:cond delay="0"/>
                                  </p:stCondLst>
                                  <p:childTnLst>
                                    <p:set>
                                      <p:cBhvr>
                                        <p:cTn id="123" dur="1" fill="hold">
                                          <p:stCondLst>
                                            <p:cond delay="0"/>
                                          </p:stCondLst>
                                        </p:cTn>
                                        <p:tgtEl>
                                          <p:spTgt spid="22">
                                            <p:txEl>
                                              <p:pRg st="2" end="2"/>
                                            </p:txEl>
                                          </p:spTgt>
                                        </p:tgtEl>
                                        <p:attrNameLst>
                                          <p:attrName>style.visibility</p:attrName>
                                        </p:attrNameLst>
                                      </p:cBhvr>
                                      <p:to>
                                        <p:strVal val="visible"/>
                                      </p:to>
                                    </p:set>
                                    <p:animEffect transition="in" filter="fade">
                                      <p:cBhvr>
                                        <p:cTn id="124" dur="1000"/>
                                        <p:tgtEl>
                                          <p:spTgt spid="22">
                                            <p:txEl>
                                              <p:pRg st="2" end="2"/>
                                            </p:txEl>
                                          </p:spTgt>
                                        </p:tgtEl>
                                      </p:cBhvr>
                                    </p:animEffect>
                                    <p:anim calcmode="lin" valueType="num">
                                      <p:cBhvr>
                                        <p:cTn id="125" dur="1000" fill="hold"/>
                                        <p:tgtEl>
                                          <p:spTgt spid="22">
                                            <p:txEl>
                                              <p:pRg st="2" end="2"/>
                                            </p:txEl>
                                          </p:spTgt>
                                        </p:tgtEl>
                                        <p:attrNameLst>
                                          <p:attrName>ppt_x</p:attrName>
                                        </p:attrNameLst>
                                      </p:cBhvr>
                                      <p:tavLst>
                                        <p:tav tm="0">
                                          <p:val>
                                            <p:strVal val="#ppt_x"/>
                                          </p:val>
                                        </p:tav>
                                        <p:tav tm="100000">
                                          <p:val>
                                            <p:strVal val="#ppt_x"/>
                                          </p:val>
                                        </p:tav>
                                      </p:tavLst>
                                    </p:anim>
                                    <p:anim calcmode="lin" valueType="num">
                                      <p:cBhvr>
                                        <p:cTn id="126" dur="1000" fill="hold"/>
                                        <p:tgtEl>
                                          <p:spTgt spid="2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27" fill="hold">
                      <p:stCondLst>
                        <p:cond delay="indefinite"/>
                      </p:stCondLst>
                      <p:childTnLst>
                        <p:par>
                          <p:cTn id="128" fill="hold">
                            <p:stCondLst>
                              <p:cond delay="0"/>
                            </p:stCondLst>
                            <p:childTnLst>
                              <p:par>
                                <p:cTn id="129" presetID="42" presetClass="entr" presetSubtype="0" fill="hold" grpId="0" nodeType="clickEffect">
                                  <p:stCondLst>
                                    <p:cond delay="0"/>
                                  </p:stCondLst>
                                  <p:childTnLst>
                                    <p:set>
                                      <p:cBhvr>
                                        <p:cTn id="130" dur="1" fill="hold">
                                          <p:stCondLst>
                                            <p:cond delay="0"/>
                                          </p:stCondLst>
                                        </p:cTn>
                                        <p:tgtEl>
                                          <p:spTgt spid="22">
                                            <p:txEl>
                                              <p:pRg st="3" end="3"/>
                                            </p:txEl>
                                          </p:spTgt>
                                        </p:tgtEl>
                                        <p:attrNameLst>
                                          <p:attrName>style.visibility</p:attrName>
                                        </p:attrNameLst>
                                      </p:cBhvr>
                                      <p:to>
                                        <p:strVal val="visible"/>
                                      </p:to>
                                    </p:set>
                                    <p:animEffect transition="in" filter="fade">
                                      <p:cBhvr>
                                        <p:cTn id="131" dur="1000"/>
                                        <p:tgtEl>
                                          <p:spTgt spid="22">
                                            <p:txEl>
                                              <p:pRg st="3" end="3"/>
                                            </p:txEl>
                                          </p:spTgt>
                                        </p:tgtEl>
                                      </p:cBhvr>
                                    </p:animEffect>
                                    <p:anim calcmode="lin" valueType="num">
                                      <p:cBhvr>
                                        <p:cTn id="132" dur="1000" fill="hold"/>
                                        <p:tgtEl>
                                          <p:spTgt spid="22">
                                            <p:txEl>
                                              <p:pRg st="3" end="3"/>
                                            </p:txEl>
                                          </p:spTgt>
                                        </p:tgtEl>
                                        <p:attrNameLst>
                                          <p:attrName>ppt_x</p:attrName>
                                        </p:attrNameLst>
                                      </p:cBhvr>
                                      <p:tavLst>
                                        <p:tav tm="0">
                                          <p:val>
                                            <p:strVal val="#ppt_x"/>
                                          </p:val>
                                        </p:tav>
                                        <p:tav tm="100000">
                                          <p:val>
                                            <p:strVal val="#ppt_x"/>
                                          </p:val>
                                        </p:tav>
                                      </p:tavLst>
                                    </p:anim>
                                    <p:anim calcmode="lin" valueType="num">
                                      <p:cBhvr>
                                        <p:cTn id="133" dur="1000" fill="hold"/>
                                        <p:tgtEl>
                                          <p:spTgt spid="2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42" presetClass="entr" presetSubtype="0" fill="hold" grpId="0" nodeType="clickEffect">
                                  <p:stCondLst>
                                    <p:cond delay="0"/>
                                  </p:stCondLst>
                                  <p:childTnLst>
                                    <p:set>
                                      <p:cBhvr>
                                        <p:cTn id="137" dur="1" fill="hold">
                                          <p:stCondLst>
                                            <p:cond delay="0"/>
                                          </p:stCondLst>
                                        </p:cTn>
                                        <p:tgtEl>
                                          <p:spTgt spid="22">
                                            <p:txEl>
                                              <p:pRg st="4" end="4"/>
                                            </p:txEl>
                                          </p:spTgt>
                                        </p:tgtEl>
                                        <p:attrNameLst>
                                          <p:attrName>style.visibility</p:attrName>
                                        </p:attrNameLst>
                                      </p:cBhvr>
                                      <p:to>
                                        <p:strVal val="visible"/>
                                      </p:to>
                                    </p:set>
                                    <p:animEffect transition="in" filter="fade">
                                      <p:cBhvr>
                                        <p:cTn id="138" dur="1000"/>
                                        <p:tgtEl>
                                          <p:spTgt spid="22">
                                            <p:txEl>
                                              <p:pRg st="4" end="4"/>
                                            </p:txEl>
                                          </p:spTgt>
                                        </p:tgtEl>
                                      </p:cBhvr>
                                    </p:animEffect>
                                    <p:anim calcmode="lin" valueType="num">
                                      <p:cBhvr>
                                        <p:cTn id="139" dur="1000" fill="hold"/>
                                        <p:tgtEl>
                                          <p:spTgt spid="22">
                                            <p:txEl>
                                              <p:pRg st="4" end="4"/>
                                            </p:txEl>
                                          </p:spTgt>
                                        </p:tgtEl>
                                        <p:attrNameLst>
                                          <p:attrName>ppt_x</p:attrName>
                                        </p:attrNameLst>
                                      </p:cBhvr>
                                      <p:tavLst>
                                        <p:tav tm="0">
                                          <p:val>
                                            <p:strVal val="#ppt_x"/>
                                          </p:val>
                                        </p:tav>
                                        <p:tav tm="100000">
                                          <p:val>
                                            <p:strVal val="#ppt_x"/>
                                          </p:val>
                                        </p:tav>
                                      </p:tavLst>
                                    </p:anim>
                                    <p:anim calcmode="lin" valueType="num">
                                      <p:cBhvr>
                                        <p:cTn id="140" dur="1000" fill="hold"/>
                                        <p:tgtEl>
                                          <p:spTgt spid="2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42" presetClass="entr" presetSubtype="0" fill="hold" grpId="0" nodeType="clickEffect">
                                  <p:stCondLst>
                                    <p:cond delay="0"/>
                                  </p:stCondLst>
                                  <p:childTnLst>
                                    <p:set>
                                      <p:cBhvr>
                                        <p:cTn id="144" dur="1" fill="hold">
                                          <p:stCondLst>
                                            <p:cond delay="0"/>
                                          </p:stCondLst>
                                        </p:cTn>
                                        <p:tgtEl>
                                          <p:spTgt spid="22">
                                            <p:txEl>
                                              <p:pRg st="5" end="5"/>
                                            </p:txEl>
                                          </p:spTgt>
                                        </p:tgtEl>
                                        <p:attrNameLst>
                                          <p:attrName>style.visibility</p:attrName>
                                        </p:attrNameLst>
                                      </p:cBhvr>
                                      <p:to>
                                        <p:strVal val="visible"/>
                                      </p:to>
                                    </p:set>
                                    <p:animEffect transition="in" filter="fade">
                                      <p:cBhvr>
                                        <p:cTn id="145" dur="1000"/>
                                        <p:tgtEl>
                                          <p:spTgt spid="22">
                                            <p:txEl>
                                              <p:pRg st="5" end="5"/>
                                            </p:txEl>
                                          </p:spTgt>
                                        </p:tgtEl>
                                      </p:cBhvr>
                                    </p:animEffect>
                                    <p:anim calcmode="lin" valueType="num">
                                      <p:cBhvr>
                                        <p:cTn id="146" dur="1000" fill="hold"/>
                                        <p:tgtEl>
                                          <p:spTgt spid="22">
                                            <p:txEl>
                                              <p:pRg st="5" end="5"/>
                                            </p:txEl>
                                          </p:spTgt>
                                        </p:tgtEl>
                                        <p:attrNameLst>
                                          <p:attrName>ppt_x</p:attrName>
                                        </p:attrNameLst>
                                      </p:cBhvr>
                                      <p:tavLst>
                                        <p:tav tm="0">
                                          <p:val>
                                            <p:strVal val="#ppt_x"/>
                                          </p:val>
                                        </p:tav>
                                        <p:tav tm="100000">
                                          <p:val>
                                            <p:strVal val="#ppt_x"/>
                                          </p:val>
                                        </p:tav>
                                      </p:tavLst>
                                    </p:anim>
                                    <p:anim calcmode="lin" valueType="num">
                                      <p:cBhvr>
                                        <p:cTn id="147" dur="1000" fill="hold"/>
                                        <p:tgtEl>
                                          <p:spTgt spid="2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48" fill="hold">
                      <p:stCondLst>
                        <p:cond delay="indefinite"/>
                      </p:stCondLst>
                      <p:childTnLst>
                        <p:par>
                          <p:cTn id="149" fill="hold">
                            <p:stCondLst>
                              <p:cond delay="0"/>
                            </p:stCondLst>
                            <p:childTnLst>
                              <p:par>
                                <p:cTn id="150" presetID="42" presetClass="entr" presetSubtype="0" fill="hold" grpId="0" nodeType="clickEffect">
                                  <p:stCondLst>
                                    <p:cond delay="0"/>
                                  </p:stCondLst>
                                  <p:childTnLst>
                                    <p:set>
                                      <p:cBhvr>
                                        <p:cTn id="151" dur="1" fill="hold">
                                          <p:stCondLst>
                                            <p:cond delay="0"/>
                                          </p:stCondLst>
                                        </p:cTn>
                                        <p:tgtEl>
                                          <p:spTgt spid="22">
                                            <p:txEl>
                                              <p:pRg st="6" end="6"/>
                                            </p:txEl>
                                          </p:spTgt>
                                        </p:tgtEl>
                                        <p:attrNameLst>
                                          <p:attrName>style.visibility</p:attrName>
                                        </p:attrNameLst>
                                      </p:cBhvr>
                                      <p:to>
                                        <p:strVal val="visible"/>
                                      </p:to>
                                    </p:set>
                                    <p:animEffect transition="in" filter="fade">
                                      <p:cBhvr>
                                        <p:cTn id="152" dur="1000"/>
                                        <p:tgtEl>
                                          <p:spTgt spid="22">
                                            <p:txEl>
                                              <p:pRg st="6" end="6"/>
                                            </p:txEl>
                                          </p:spTgt>
                                        </p:tgtEl>
                                      </p:cBhvr>
                                    </p:animEffect>
                                    <p:anim calcmode="lin" valueType="num">
                                      <p:cBhvr>
                                        <p:cTn id="153" dur="1000" fill="hold"/>
                                        <p:tgtEl>
                                          <p:spTgt spid="22">
                                            <p:txEl>
                                              <p:pRg st="6" end="6"/>
                                            </p:txEl>
                                          </p:spTgt>
                                        </p:tgtEl>
                                        <p:attrNameLst>
                                          <p:attrName>ppt_x</p:attrName>
                                        </p:attrNameLst>
                                      </p:cBhvr>
                                      <p:tavLst>
                                        <p:tav tm="0">
                                          <p:val>
                                            <p:strVal val="#ppt_x"/>
                                          </p:val>
                                        </p:tav>
                                        <p:tav tm="100000">
                                          <p:val>
                                            <p:strVal val="#ppt_x"/>
                                          </p:val>
                                        </p:tav>
                                      </p:tavLst>
                                    </p:anim>
                                    <p:anim calcmode="lin" valueType="num">
                                      <p:cBhvr>
                                        <p:cTn id="154" dur="1000" fill="hold"/>
                                        <p:tgtEl>
                                          <p:spTgt spid="2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55" fill="hold">
                      <p:stCondLst>
                        <p:cond delay="indefinite"/>
                      </p:stCondLst>
                      <p:childTnLst>
                        <p:par>
                          <p:cTn id="156" fill="hold">
                            <p:stCondLst>
                              <p:cond delay="0"/>
                            </p:stCondLst>
                            <p:childTnLst>
                              <p:par>
                                <p:cTn id="157" presetID="42" presetClass="entr" presetSubtype="0" fill="hold" grpId="0" nodeType="clickEffect">
                                  <p:stCondLst>
                                    <p:cond delay="0"/>
                                  </p:stCondLst>
                                  <p:childTnLst>
                                    <p:set>
                                      <p:cBhvr>
                                        <p:cTn id="158" dur="1" fill="hold">
                                          <p:stCondLst>
                                            <p:cond delay="0"/>
                                          </p:stCondLst>
                                        </p:cTn>
                                        <p:tgtEl>
                                          <p:spTgt spid="22">
                                            <p:txEl>
                                              <p:pRg st="7" end="7"/>
                                            </p:txEl>
                                          </p:spTgt>
                                        </p:tgtEl>
                                        <p:attrNameLst>
                                          <p:attrName>style.visibility</p:attrName>
                                        </p:attrNameLst>
                                      </p:cBhvr>
                                      <p:to>
                                        <p:strVal val="visible"/>
                                      </p:to>
                                    </p:set>
                                    <p:animEffect transition="in" filter="fade">
                                      <p:cBhvr>
                                        <p:cTn id="159" dur="1000"/>
                                        <p:tgtEl>
                                          <p:spTgt spid="22">
                                            <p:txEl>
                                              <p:pRg st="7" end="7"/>
                                            </p:txEl>
                                          </p:spTgt>
                                        </p:tgtEl>
                                      </p:cBhvr>
                                    </p:animEffect>
                                    <p:anim calcmode="lin" valueType="num">
                                      <p:cBhvr>
                                        <p:cTn id="160" dur="1000" fill="hold"/>
                                        <p:tgtEl>
                                          <p:spTgt spid="22">
                                            <p:txEl>
                                              <p:pRg st="7" end="7"/>
                                            </p:txEl>
                                          </p:spTgt>
                                        </p:tgtEl>
                                        <p:attrNameLst>
                                          <p:attrName>ppt_x</p:attrName>
                                        </p:attrNameLst>
                                      </p:cBhvr>
                                      <p:tavLst>
                                        <p:tav tm="0">
                                          <p:val>
                                            <p:strVal val="#ppt_x"/>
                                          </p:val>
                                        </p:tav>
                                        <p:tav tm="100000">
                                          <p:val>
                                            <p:strVal val="#ppt_x"/>
                                          </p:val>
                                        </p:tav>
                                      </p:tavLst>
                                    </p:anim>
                                    <p:anim calcmode="lin" valueType="num">
                                      <p:cBhvr>
                                        <p:cTn id="161" dur="1000" fill="hold"/>
                                        <p:tgtEl>
                                          <p:spTgt spid="2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animBg="1"/>
      <p:bldP spid="22" grpId="0" build="p" animBg="1"/>
      <p:bldP spid="4" grpId="0"/>
      <p:bldP spid="5" grpId="0"/>
      <p:bldP spid="6" grpId="0"/>
      <p:bldP spid="7" grpId="0"/>
      <p:bldP spid="8" grpId="0"/>
      <p:bldP spid="9" grpId="0"/>
      <p:bldP spid="10" grpId="0"/>
      <p:bldP spid="11" grpId="0"/>
      <p:bldP spid="12" grpId="0"/>
      <p:bldP spid="13" grpId="0"/>
      <p:bldP spid="14" grpId="0"/>
      <p:bldP spid="15" grpId="0"/>
      <p:bldP spid="16" grpId="0"/>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عنصر نائب للصورة 7" descr="مجموعة مكدسة من الكتب" title="مجموعة مكدسة من الكتب">
            <a:extLst>
              <a:ext uri="{FF2B5EF4-FFF2-40B4-BE49-F238E27FC236}">
                <a16:creationId xmlns:a16="http://schemas.microsoft.com/office/drawing/2014/main" id="{D121ECB9-062D-59BC-07A9-AA823AA1205F}"/>
              </a:ext>
            </a:extLst>
          </p:cNvPr>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a:xfrm flipH="1">
            <a:off x="0" y="15240"/>
            <a:ext cx="12192000" cy="6858000"/>
          </a:xfrm>
          <a:prstGeom prst="rect">
            <a:avLst/>
          </a:prstGeom>
        </p:spPr>
      </p:pic>
      <p:sp>
        <p:nvSpPr>
          <p:cNvPr id="12" name="مستطيل 11">
            <a:extLst>
              <a:ext uri="{FF2B5EF4-FFF2-40B4-BE49-F238E27FC236}">
                <a16:creationId xmlns:a16="http://schemas.microsoft.com/office/drawing/2014/main" id="{274FD380-B986-9C12-6AAF-7245B2FC0734}"/>
              </a:ext>
            </a:extLst>
          </p:cNvPr>
          <p:cNvSpPr/>
          <p:nvPr/>
        </p:nvSpPr>
        <p:spPr>
          <a:xfrm>
            <a:off x="5525121" y="1795552"/>
            <a:ext cx="5617243" cy="1862048"/>
          </a:xfrm>
          <a:prstGeom prst="rect">
            <a:avLst/>
          </a:prstGeom>
          <a:noFill/>
        </p:spPr>
        <p:txBody>
          <a:bodyPr wrap="none" lIns="91440" tIns="45720" rIns="91440" bIns="45720">
            <a:spAutoFit/>
          </a:bodyPr>
          <a:lstStyle/>
          <a:p>
            <a:pPr algn="ctr" defTabSz="457200" rtl="0"/>
            <a:r>
              <a:rPr lang="ar-YE" sz="11500" dirty="0">
                <a:ln w="0"/>
                <a:effectLst>
                  <a:outerShdw blurRad="38100" dist="19050" dir="2700000" algn="tl" rotWithShape="0">
                    <a:schemeClr val="dk1">
                      <a:alpha val="40000"/>
                    </a:schemeClr>
                  </a:outerShdw>
                </a:effectLst>
                <a:latin typeface="Aldhabi" panose="01000000000000000000" pitchFamily="2" charset="-78"/>
                <a:cs typeface="Aldhabi" panose="01000000000000000000" pitchFamily="2" charset="-78"/>
              </a:rPr>
              <a:t>المقامة الأدبــيــة</a:t>
            </a:r>
          </a:p>
        </p:txBody>
      </p:sp>
      <p:sp>
        <p:nvSpPr>
          <p:cNvPr id="16" name="مربع نص 15">
            <a:extLst>
              <a:ext uri="{FF2B5EF4-FFF2-40B4-BE49-F238E27FC236}">
                <a16:creationId xmlns:a16="http://schemas.microsoft.com/office/drawing/2014/main" id="{32BDD466-2316-21F5-3569-51AFF246DDFC}"/>
              </a:ext>
            </a:extLst>
          </p:cNvPr>
          <p:cNvSpPr txBox="1"/>
          <p:nvPr/>
        </p:nvSpPr>
        <p:spPr>
          <a:xfrm>
            <a:off x="5057142" y="4188202"/>
            <a:ext cx="3276600" cy="1077218"/>
          </a:xfrm>
          <a:prstGeom prst="rect">
            <a:avLst/>
          </a:prstGeom>
          <a:noFill/>
        </p:spPr>
        <p:txBody>
          <a:bodyPr wrap="square">
            <a:spAutoFit/>
          </a:bodyPr>
          <a:lstStyle/>
          <a:p>
            <a:r>
              <a:rPr lang="ar-YE" sz="3200" b="1" dirty="0">
                <a:solidFill>
                  <a:schemeClr val="accent1">
                    <a:lumMod val="50000"/>
                  </a:schemeClr>
                </a:solidFill>
              </a:rPr>
              <a:t>نص أدبي</a:t>
            </a:r>
          </a:p>
          <a:p>
            <a:r>
              <a:rPr lang="ar-YE" sz="3200" b="1" dirty="0">
                <a:solidFill>
                  <a:schemeClr val="accent1">
                    <a:lumMod val="50000"/>
                  </a:schemeClr>
                </a:solidFill>
              </a:rPr>
              <a:t>   لبديع لزمان الهمداني</a:t>
            </a:r>
          </a:p>
        </p:txBody>
      </p:sp>
    </p:spTree>
    <p:extLst>
      <p:ext uri="{BB962C8B-B14F-4D97-AF65-F5344CB8AC3E}">
        <p14:creationId xmlns:p14="http://schemas.microsoft.com/office/powerpoint/2010/main" val="4213850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xit" presetSubtype="0" fill="hold" grpId="1" nodeType="clickEffect">
                                  <p:stCondLst>
                                    <p:cond delay="0"/>
                                  </p:stCondLst>
                                  <p:childTnLst>
                                    <p:anim calcmode="lin" valueType="num">
                                      <p:cBhvr>
                                        <p:cTn id="24" dur="1000"/>
                                        <p:tgtEl>
                                          <p:spTgt spid="12"/>
                                        </p:tgtEl>
                                        <p:attrNameLst>
                                          <p:attrName>ppt_w</p:attrName>
                                        </p:attrNameLst>
                                      </p:cBhvr>
                                      <p:tavLst>
                                        <p:tav tm="0">
                                          <p:val>
                                            <p:strVal val="ppt_w"/>
                                          </p:val>
                                        </p:tav>
                                        <p:tav tm="100000">
                                          <p:val>
                                            <p:fltVal val="0"/>
                                          </p:val>
                                        </p:tav>
                                      </p:tavLst>
                                    </p:anim>
                                    <p:anim calcmode="lin" valueType="num">
                                      <p:cBhvr>
                                        <p:cTn id="25" dur="1000"/>
                                        <p:tgtEl>
                                          <p:spTgt spid="12"/>
                                        </p:tgtEl>
                                        <p:attrNameLst>
                                          <p:attrName>ppt_h</p:attrName>
                                        </p:attrNameLst>
                                      </p:cBhvr>
                                      <p:tavLst>
                                        <p:tav tm="0">
                                          <p:val>
                                            <p:strVal val="ppt_h"/>
                                          </p:val>
                                        </p:tav>
                                        <p:tav tm="100000">
                                          <p:val>
                                            <p:fltVal val="0"/>
                                          </p:val>
                                        </p:tav>
                                      </p:tavLst>
                                    </p:anim>
                                    <p:anim calcmode="lin" valueType="num">
                                      <p:cBhvr>
                                        <p:cTn id="26" dur="1000"/>
                                        <p:tgtEl>
                                          <p:spTgt spid="12"/>
                                        </p:tgtEl>
                                        <p:attrNameLst>
                                          <p:attrName>style.rotation</p:attrName>
                                        </p:attrNameLst>
                                      </p:cBhvr>
                                      <p:tavLst>
                                        <p:tav tm="0">
                                          <p:val>
                                            <p:fltVal val="0"/>
                                          </p:val>
                                        </p:tav>
                                        <p:tav tm="100000">
                                          <p:val>
                                            <p:fltVal val="90"/>
                                          </p:val>
                                        </p:tav>
                                      </p:tavLst>
                                    </p:anim>
                                    <p:animEffect transition="out" filter="fade">
                                      <p:cBhvr>
                                        <p:cTn id="27" dur="1000"/>
                                        <p:tgtEl>
                                          <p:spTgt spid="12"/>
                                        </p:tgtEl>
                                      </p:cBhvr>
                                    </p:animEffect>
                                    <p:set>
                                      <p:cBhvr>
                                        <p:cTn id="28" dur="1" fill="hold">
                                          <p:stCondLst>
                                            <p:cond delay="999"/>
                                          </p:stCondLst>
                                        </p:cTn>
                                        <p:tgtEl>
                                          <p:spTgt spid="1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عنصر نائب للصورة 7">
            <a:extLst>
              <a:ext uri="{FF2B5EF4-FFF2-40B4-BE49-F238E27FC236}">
                <a16:creationId xmlns:a16="http://schemas.microsoft.com/office/drawing/2014/main" id="{0D98263D-DF5F-BF72-8C5A-161036DE8AE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t="21968" r="28750"/>
          <a:stretch/>
        </p:blipFill>
        <p:spPr>
          <a:xfrm>
            <a:off x="0" y="-56196"/>
            <a:ext cx="12192000" cy="7056120"/>
          </a:xfrm>
          <a:prstGeom prst="rect">
            <a:avLst/>
          </a:prstGeom>
        </p:spPr>
      </p:pic>
      <p:sp>
        <p:nvSpPr>
          <p:cNvPr id="3" name="مربع نص 2">
            <a:extLst>
              <a:ext uri="{FF2B5EF4-FFF2-40B4-BE49-F238E27FC236}">
                <a16:creationId xmlns:a16="http://schemas.microsoft.com/office/drawing/2014/main" id="{C157305A-1368-4EA3-D7F3-34381A269672}"/>
              </a:ext>
            </a:extLst>
          </p:cNvPr>
          <p:cNvSpPr txBox="1"/>
          <p:nvPr/>
        </p:nvSpPr>
        <p:spPr>
          <a:xfrm>
            <a:off x="3335019" y="5039864"/>
            <a:ext cx="3118788" cy="707886"/>
          </a:xfrm>
          <a:prstGeom prst="rect">
            <a:avLst/>
          </a:prstGeom>
          <a:solidFill>
            <a:srgbClr val="73B9BB"/>
          </a:solidFill>
          <a:ln>
            <a:solidFill>
              <a:srgbClr val="E6E6E6"/>
            </a:solidFill>
          </a:ln>
          <a:effectLst>
            <a:softEdge rad="317500"/>
          </a:effectLst>
        </p:spPr>
        <p:txBody>
          <a:bodyPr wrap="square" rtlCol="1" anchor="ctr">
            <a:spAutoFit/>
          </a:bodyPr>
          <a:lstStyle>
            <a:defPPr>
              <a:defRPr lang="en-US"/>
            </a:defPPr>
            <a:lvl1pPr marL="514350" indent="-514350" algn="ctr" rtl="1">
              <a:lnSpc>
                <a:spcPct val="150000"/>
              </a:lnSpc>
              <a:buClr>
                <a:srgbClr val="FFC000"/>
              </a:buClr>
              <a:buFont typeface="+mj-lt"/>
              <a:buAutoNum type="arabicParenR"/>
              <a:defRPr sz="3200" b="1">
                <a:solidFill>
                  <a:schemeClr val="tx1">
                    <a:lumMod val="95000"/>
                    <a:lumOff val="5000"/>
                  </a:schemeClr>
                </a:solidFill>
                <a:latin typeface="Arabic Typesetting" panose="03020402040406030203" pitchFamily="66" charset="-78"/>
                <a:cs typeface="DecoType Naskh" panose="02010400000000000000" pitchFamily="2" charset="-78"/>
              </a:defRPr>
            </a:lvl1pPr>
          </a:lstStyle>
          <a:p>
            <a:pPr marL="0" indent="0">
              <a:lnSpc>
                <a:spcPct val="100000"/>
              </a:lnSpc>
              <a:buNone/>
            </a:pPr>
            <a:r>
              <a:rPr lang="ar-YE" sz="4000" dirty="0"/>
              <a:t>ولد بهمذان 358هـ</a:t>
            </a:r>
          </a:p>
        </p:txBody>
      </p:sp>
      <p:sp>
        <p:nvSpPr>
          <p:cNvPr id="4" name="مربع نص 3">
            <a:extLst>
              <a:ext uri="{FF2B5EF4-FFF2-40B4-BE49-F238E27FC236}">
                <a16:creationId xmlns:a16="http://schemas.microsoft.com/office/drawing/2014/main" id="{A98D93E3-F458-2B4C-1913-54E12C6689B7}"/>
              </a:ext>
            </a:extLst>
          </p:cNvPr>
          <p:cNvSpPr txBox="1"/>
          <p:nvPr/>
        </p:nvSpPr>
        <p:spPr>
          <a:xfrm>
            <a:off x="7509531" y="1109500"/>
            <a:ext cx="1507137" cy="1015663"/>
          </a:xfrm>
          <a:prstGeom prst="rect">
            <a:avLst/>
          </a:prstGeom>
          <a:noFill/>
        </p:spPr>
        <p:txBody>
          <a:bodyPr wrap="square">
            <a:spAutoFit/>
            <a:scene3d>
              <a:camera prst="orthographicFront"/>
              <a:lightRig rig="soft" dir="t">
                <a:rot lat="0" lon="0" rev="15600000"/>
              </a:lightRig>
            </a:scene3d>
            <a:sp3d extrusionH="57150" prstMaterial="softEdge">
              <a:bevelT w="25400" h="38100"/>
            </a:sp3d>
          </a:bodyPr>
          <a:lstStyle/>
          <a:p>
            <a:pPr marL="0" indent="0" algn="r" rtl="1">
              <a:lnSpc>
                <a:spcPct val="100000"/>
              </a:lnSpc>
              <a:buNone/>
            </a:pPr>
            <a:r>
              <a:rPr lang="ar-OM" sz="6000" dirty="0">
                <a:ln w="0"/>
                <a:solidFill>
                  <a:srgbClr val="C00000"/>
                </a:solidFill>
                <a:effectLst>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ا</a:t>
            </a:r>
            <a:r>
              <a:rPr lang="ar-YE" sz="6000" dirty="0">
                <a:ln w="0"/>
                <a:solidFill>
                  <a:srgbClr val="C00000"/>
                </a:solidFill>
                <a:effectLst>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سمه </a:t>
            </a:r>
          </a:p>
        </p:txBody>
      </p:sp>
      <p:sp>
        <p:nvSpPr>
          <p:cNvPr id="5" name="مربع نص 4">
            <a:extLst>
              <a:ext uri="{FF2B5EF4-FFF2-40B4-BE49-F238E27FC236}">
                <a16:creationId xmlns:a16="http://schemas.microsoft.com/office/drawing/2014/main" id="{D18672DB-B3C7-ED42-9342-A177A71B1CDD}"/>
              </a:ext>
            </a:extLst>
          </p:cNvPr>
          <p:cNvSpPr txBox="1"/>
          <p:nvPr/>
        </p:nvSpPr>
        <p:spPr>
          <a:xfrm>
            <a:off x="7367365" y="4378144"/>
            <a:ext cx="1649303" cy="1015663"/>
          </a:xfrm>
          <a:prstGeom prst="rect">
            <a:avLst/>
          </a:prstGeom>
          <a:noFill/>
        </p:spPr>
        <p:txBody>
          <a:bodyPr wrap="square">
            <a:spAutoFit/>
            <a:scene3d>
              <a:camera prst="orthographicFront"/>
              <a:lightRig rig="soft" dir="t">
                <a:rot lat="0" lon="0" rev="15600000"/>
              </a:lightRig>
            </a:scene3d>
            <a:sp3d extrusionH="57150" prstMaterial="softEdge">
              <a:bevelT w="25400" h="38100"/>
            </a:sp3d>
          </a:bodyPr>
          <a:lstStyle/>
          <a:p>
            <a:pPr marL="0" indent="0" algn="r" rtl="1">
              <a:lnSpc>
                <a:spcPct val="100000"/>
              </a:lnSpc>
              <a:buNone/>
            </a:pPr>
            <a:r>
              <a:rPr lang="ar-YE" sz="6000" dirty="0">
                <a:ln w="0"/>
                <a:solidFill>
                  <a:srgbClr val="C00000"/>
                </a:solidFill>
                <a:effectLst>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أصله</a:t>
            </a:r>
            <a:r>
              <a:rPr lang="ar-YE" sz="6000" b="1" dirty="0">
                <a:ln w="0">
                  <a:solidFill>
                    <a:srgbClr val="FADC9E"/>
                  </a:solidFill>
                </a:ln>
                <a:solidFill>
                  <a:srgbClr val="C00000"/>
                </a:solidFill>
                <a:latin typeface="Andalus" panose="02020603050405020304" pitchFamily="18" charset="-78"/>
                <a:cs typeface="Andalus" panose="02020603050405020304" pitchFamily="18" charset="-78"/>
              </a:rPr>
              <a:t>  </a:t>
            </a:r>
          </a:p>
        </p:txBody>
      </p:sp>
      <p:sp>
        <p:nvSpPr>
          <p:cNvPr id="6" name="مربع نص 5">
            <a:extLst>
              <a:ext uri="{FF2B5EF4-FFF2-40B4-BE49-F238E27FC236}">
                <a16:creationId xmlns:a16="http://schemas.microsoft.com/office/drawing/2014/main" id="{ABD57F7C-E289-96FB-9F92-50AC24749B32}"/>
              </a:ext>
            </a:extLst>
          </p:cNvPr>
          <p:cNvSpPr txBox="1"/>
          <p:nvPr/>
        </p:nvSpPr>
        <p:spPr>
          <a:xfrm>
            <a:off x="390992" y="2104372"/>
            <a:ext cx="9484527" cy="1938992"/>
          </a:xfrm>
          <a:prstGeom prst="rect">
            <a:avLst/>
          </a:prstGeom>
          <a:solidFill>
            <a:schemeClr val="bg1"/>
          </a:solidFill>
          <a:ln>
            <a:noFill/>
          </a:ln>
          <a:effectLst>
            <a:softEdge rad="317500"/>
          </a:effectLst>
        </p:spPr>
        <p:txBody>
          <a:bodyPr wrap="square" rtlCol="1" anchor="ctr">
            <a:spAutoFit/>
          </a:bodyPr>
          <a:lstStyle>
            <a:defPPr>
              <a:defRPr lang="en-US"/>
            </a:defPPr>
            <a:lvl1pPr indent="0" algn="ctr" rtl="1">
              <a:lnSpc>
                <a:spcPct val="100000"/>
              </a:lnSpc>
              <a:buClr>
                <a:srgbClr val="FFC000"/>
              </a:buClr>
              <a:buFont typeface="+mj-lt"/>
              <a:buNone/>
              <a:defRPr sz="3200" b="1">
                <a:solidFill>
                  <a:schemeClr val="tx1">
                    <a:lumMod val="95000"/>
                    <a:lumOff val="5000"/>
                  </a:schemeClr>
                </a:solidFill>
                <a:latin typeface="Arabic Typesetting" panose="03020402040406030203" pitchFamily="66" charset="-78"/>
                <a:cs typeface="DecoType Naskh" panose="02010400000000000000" pitchFamily="2" charset="-78"/>
              </a:defRPr>
            </a:lvl1pPr>
          </a:lstStyle>
          <a:p>
            <a:r>
              <a:rPr lang="ar-YE" sz="4000" dirty="0">
                <a:ln w="0"/>
                <a:solidFill>
                  <a:schemeClr val="tx1"/>
                </a:solidFill>
                <a:effectLst>
                  <a:outerShdw blurRad="38100" dist="19050" dir="2700000" algn="tl" rotWithShape="0">
                    <a:schemeClr val="dk1">
                      <a:alpha val="40000"/>
                    </a:schemeClr>
                  </a:outerShdw>
                </a:effectLst>
              </a:rPr>
              <a:t>هو أبو الفضل أحمد بن الحسين الهمذاني</a:t>
            </a:r>
          </a:p>
          <a:p>
            <a:r>
              <a:rPr lang="ar-YE" sz="4000" dirty="0">
                <a:ln w="0"/>
                <a:solidFill>
                  <a:schemeClr val="tx1"/>
                </a:solidFill>
                <a:effectLst>
                  <a:outerShdw blurRad="38100" dist="19050" dir="2700000" algn="tl" rotWithShape="0">
                    <a:schemeClr val="dk1">
                      <a:alpha val="40000"/>
                    </a:schemeClr>
                  </a:outerShdw>
                </a:effectLst>
              </a:rPr>
              <a:t>الملقب </a:t>
            </a:r>
            <a:r>
              <a:rPr lang="ar-YE" sz="4000" dirty="0">
                <a:ln w="0"/>
                <a:solidFill>
                  <a:srgbClr val="C00000"/>
                </a:solidFill>
                <a:effectLst>
                  <a:outerShdw blurRad="38100" dist="19050" dir="2700000" algn="tl" rotWithShape="0">
                    <a:schemeClr val="dk1">
                      <a:alpha val="40000"/>
                    </a:schemeClr>
                  </a:outerShdw>
                </a:effectLst>
              </a:rPr>
              <a:t>ببديع الزمان  </a:t>
            </a:r>
            <a:r>
              <a:rPr lang="ar-YE" sz="4000" dirty="0">
                <a:ln w="0"/>
                <a:solidFill>
                  <a:schemeClr val="tx1"/>
                </a:solidFill>
                <a:effectLst>
                  <a:outerShdw blurRad="38100" dist="19050" dir="2700000" algn="tl" rotWithShape="0">
                    <a:schemeClr val="dk1">
                      <a:alpha val="40000"/>
                    </a:schemeClr>
                  </a:outerShdw>
                </a:effectLst>
              </a:rPr>
              <a:t>، وهو </a:t>
            </a:r>
            <a:r>
              <a:rPr lang="ar-OM" sz="4000" dirty="0">
                <a:ln w="0"/>
                <a:solidFill>
                  <a:schemeClr val="tx1"/>
                </a:solidFill>
                <a:effectLst>
                  <a:outerShdw blurRad="38100" dist="19050" dir="2700000" algn="tl" rotWithShape="0">
                    <a:schemeClr val="dk1">
                      <a:alpha val="40000"/>
                    </a:schemeClr>
                  </a:outerShdw>
                </a:effectLst>
              </a:rPr>
              <a:t>أ</a:t>
            </a:r>
            <a:r>
              <a:rPr lang="ar-YE" sz="4000" dirty="0">
                <a:ln w="0"/>
                <a:solidFill>
                  <a:schemeClr val="tx1"/>
                </a:solidFill>
                <a:effectLst>
                  <a:outerShdw blurRad="38100" dist="19050" dir="2700000" algn="tl" rotWithShape="0">
                    <a:schemeClr val="dk1">
                      <a:alpha val="40000"/>
                    </a:schemeClr>
                  </a:outerShdw>
                </a:effectLst>
              </a:rPr>
              <a:t>ول من </a:t>
            </a:r>
            <a:r>
              <a:rPr lang="ar-YE" sz="4000" dirty="0">
                <a:ln w="0"/>
                <a:solidFill>
                  <a:srgbClr val="C00000"/>
                </a:solidFill>
                <a:effectLst>
                  <a:outerShdw blurRad="38100" dist="19050" dir="2700000" algn="tl" rotWithShape="0">
                    <a:schemeClr val="dk1">
                      <a:alpha val="40000"/>
                    </a:schemeClr>
                  </a:outerShdw>
                </a:effectLst>
              </a:rPr>
              <a:t>ابتدع المقامة</a:t>
            </a:r>
            <a:r>
              <a:rPr lang="ar-YE" sz="4000" dirty="0">
                <a:ln w="0"/>
                <a:solidFill>
                  <a:schemeClr val="tx1"/>
                </a:solidFill>
                <a:effectLst>
                  <a:outerShdw blurRad="38100" dist="19050" dir="2700000" algn="tl" rotWithShape="0">
                    <a:schemeClr val="dk1">
                      <a:alpha val="40000"/>
                    </a:schemeClr>
                  </a:outerShdw>
                </a:effectLst>
              </a:rPr>
              <a:t>، عرف بكثرة رحلاته، فقد جاب ال</a:t>
            </a:r>
            <a:r>
              <a:rPr lang="ar-OM" sz="4000" dirty="0">
                <a:ln w="0"/>
                <a:solidFill>
                  <a:schemeClr val="tx1"/>
                </a:solidFill>
                <a:effectLst>
                  <a:outerShdw blurRad="38100" dist="19050" dir="2700000" algn="tl" rotWithShape="0">
                    <a:schemeClr val="dk1">
                      <a:alpha val="40000"/>
                    </a:schemeClr>
                  </a:outerShdw>
                </a:effectLst>
              </a:rPr>
              <a:t>آ</a:t>
            </a:r>
            <a:r>
              <a:rPr lang="ar-YE" sz="4000" dirty="0">
                <a:ln w="0"/>
                <a:solidFill>
                  <a:schemeClr val="tx1"/>
                </a:solidFill>
                <a:effectLst>
                  <a:outerShdw blurRad="38100" dist="19050" dir="2700000" algn="tl" rotWithShape="0">
                    <a:schemeClr val="dk1">
                      <a:alpha val="40000"/>
                    </a:schemeClr>
                  </a:outerShdw>
                </a:effectLst>
              </a:rPr>
              <a:t>فاق واتصل برجال السلطة يمدحهم ويحضر مجالسهم‎‏ ‏</a:t>
            </a:r>
          </a:p>
        </p:txBody>
      </p:sp>
      <p:sp>
        <p:nvSpPr>
          <p:cNvPr id="7" name="مربع نص 6">
            <a:extLst>
              <a:ext uri="{FF2B5EF4-FFF2-40B4-BE49-F238E27FC236}">
                <a16:creationId xmlns:a16="http://schemas.microsoft.com/office/drawing/2014/main" id="{816DC3AE-C3E1-328D-7AB7-E222977DB623}"/>
              </a:ext>
            </a:extLst>
          </p:cNvPr>
          <p:cNvSpPr txBox="1"/>
          <p:nvPr/>
        </p:nvSpPr>
        <p:spPr>
          <a:xfrm>
            <a:off x="2953976" y="669095"/>
            <a:ext cx="4930912" cy="830997"/>
          </a:xfrm>
          <a:prstGeom prst="rect">
            <a:avLst/>
          </a:prstGeom>
          <a:noFill/>
        </p:spPr>
        <p:txBody>
          <a:bodyPr wrap="square">
            <a:spAutoFit/>
          </a:bodyPr>
          <a:lstStyle/>
          <a:p>
            <a:pPr algn="ctr"/>
            <a:r>
              <a:rPr lang="ar-YE" sz="4800" b="1" dirty="0">
                <a:ln w="0">
                  <a:solidFill>
                    <a:schemeClr val="bg1"/>
                  </a:solidFill>
                </a:ln>
                <a:solidFill>
                  <a:srgbClr val="C00000"/>
                </a:solidFill>
                <a:latin typeface="Andalus" panose="02020603050405020304" pitchFamily="18" charset="-78"/>
                <a:cs typeface="Andalus" panose="02020603050405020304" pitchFamily="18" charset="-78"/>
              </a:rPr>
              <a:t>التعريف بالكاتب</a:t>
            </a:r>
            <a:endParaRPr lang="ar-YE" sz="1100" b="1" dirty="0">
              <a:ln w="0">
                <a:solidFill>
                  <a:schemeClr val="bg1"/>
                </a:solidFill>
              </a:ln>
              <a:solidFill>
                <a:srgbClr val="C00000"/>
              </a:solidFill>
            </a:endParaRPr>
          </a:p>
        </p:txBody>
      </p:sp>
    </p:spTree>
    <p:extLst>
      <p:ext uri="{BB962C8B-B14F-4D97-AF65-F5344CB8AC3E}">
        <p14:creationId xmlns:p14="http://schemas.microsoft.com/office/powerpoint/2010/main" val="3659352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7"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7"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7"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1000"/>
                                        <p:tgtEl>
                                          <p:spTgt spid="5"/>
                                        </p:tgtEl>
                                      </p:cBhvr>
                                    </p:animEffect>
                                    <p:anim calcmode="lin" valueType="num">
                                      <p:cBhvr>
                                        <p:cTn id="40" dur="1000" fill="hold"/>
                                        <p:tgtEl>
                                          <p:spTgt spid="5"/>
                                        </p:tgtEl>
                                        <p:attrNameLst>
                                          <p:attrName>ppt_x</p:attrName>
                                        </p:attrNameLst>
                                      </p:cBhvr>
                                      <p:tavLst>
                                        <p:tav tm="0">
                                          <p:val>
                                            <p:strVal val="#ppt_x"/>
                                          </p:val>
                                        </p:tav>
                                        <p:tav tm="100000">
                                          <p:val>
                                            <p:strVal val="#ppt_x"/>
                                          </p:val>
                                        </p:tav>
                                      </p:tavLst>
                                    </p:anim>
                                    <p:anim calcmode="lin" valueType="num">
                                      <p:cBhvr>
                                        <p:cTn id="4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7" presetClass="entr" presetSubtype="0" fill="hold" grpId="0"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fade">
                                      <p:cBhvr>
                                        <p:cTn id="46" dur="1000"/>
                                        <p:tgtEl>
                                          <p:spTgt spid="3"/>
                                        </p:tgtEl>
                                      </p:cBhvr>
                                    </p:animEffect>
                                    <p:anim calcmode="lin" valueType="num">
                                      <p:cBhvr>
                                        <p:cTn id="47" dur="1000" fill="hold"/>
                                        <p:tgtEl>
                                          <p:spTgt spid="3"/>
                                        </p:tgtEl>
                                        <p:attrNameLst>
                                          <p:attrName>ppt_x</p:attrName>
                                        </p:attrNameLst>
                                      </p:cBhvr>
                                      <p:tavLst>
                                        <p:tav tm="0">
                                          <p:val>
                                            <p:strVal val="#ppt_x"/>
                                          </p:val>
                                        </p:tav>
                                        <p:tav tm="100000">
                                          <p:val>
                                            <p:strVal val="#ppt_x"/>
                                          </p:val>
                                        </p:tav>
                                      </p:tavLst>
                                    </p:anim>
                                    <p:anim calcmode="lin" valueType="num">
                                      <p:cBhvr>
                                        <p:cTn id="4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6"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عنصر نائب للصورة 7">
            <a:extLst>
              <a:ext uri="{FF2B5EF4-FFF2-40B4-BE49-F238E27FC236}">
                <a16:creationId xmlns:a16="http://schemas.microsoft.com/office/drawing/2014/main" id="{0D98263D-DF5F-BF72-8C5A-161036DE8AE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t="21968" r="28750"/>
          <a:stretch/>
        </p:blipFill>
        <p:spPr>
          <a:xfrm>
            <a:off x="0" y="-99060"/>
            <a:ext cx="12192000" cy="7056120"/>
          </a:xfrm>
          <a:prstGeom prst="rect">
            <a:avLst/>
          </a:prstGeom>
        </p:spPr>
      </p:pic>
      <p:sp>
        <p:nvSpPr>
          <p:cNvPr id="4" name="مربع نص 3">
            <a:extLst>
              <a:ext uri="{FF2B5EF4-FFF2-40B4-BE49-F238E27FC236}">
                <a16:creationId xmlns:a16="http://schemas.microsoft.com/office/drawing/2014/main" id="{A98D93E3-F458-2B4C-1913-54E12C6689B7}"/>
              </a:ext>
            </a:extLst>
          </p:cNvPr>
          <p:cNvSpPr txBox="1"/>
          <p:nvPr/>
        </p:nvSpPr>
        <p:spPr>
          <a:xfrm>
            <a:off x="2646846" y="1109816"/>
            <a:ext cx="6898308" cy="1015663"/>
          </a:xfrm>
          <a:prstGeom prst="rect">
            <a:avLst/>
          </a:prstGeom>
          <a:noFill/>
        </p:spPr>
        <p:txBody>
          <a:bodyPr wrap="square">
            <a:spAutoFit/>
            <a:scene3d>
              <a:camera prst="orthographicFront"/>
              <a:lightRig rig="soft" dir="t">
                <a:rot lat="0" lon="0" rev="15600000"/>
              </a:lightRig>
            </a:scene3d>
            <a:sp3d extrusionH="57150" prstMaterial="softEdge">
              <a:bevelT w="25400" h="38100"/>
            </a:sp3d>
          </a:bodyPr>
          <a:lstStyle/>
          <a:p>
            <a:r>
              <a:rPr lang="ar-OM" sz="6000" dirty="0">
                <a:ln w="0">
                  <a:solidFill>
                    <a:schemeClr val="accent1">
                      <a:lumMod val="50000"/>
                    </a:schemeClr>
                  </a:solidFill>
                </a:ln>
                <a:solidFill>
                  <a:srgbClr val="002060"/>
                </a:solidFill>
                <a:effectLst>
                  <a:glow rad="63500">
                    <a:schemeClr val="accent5">
                      <a:satMod val="175000"/>
                      <a:alpha val="40000"/>
                    </a:schemeClr>
                  </a:glow>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أشهر مؤلف</a:t>
            </a:r>
            <a:r>
              <a:rPr lang="ar-YE" sz="6000" dirty="0">
                <a:ln w="0">
                  <a:solidFill>
                    <a:schemeClr val="accent1">
                      <a:lumMod val="50000"/>
                    </a:schemeClr>
                  </a:solidFill>
                </a:ln>
                <a:solidFill>
                  <a:srgbClr val="002060"/>
                </a:solidFill>
                <a:effectLst>
                  <a:glow rad="63500">
                    <a:schemeClr val="accent5">
                      <a:satMod val="175000"/>
                      <a:alpha val="40000"/>
                    </a:schemeClr>
                  </a:glow>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ا</a:t>
            </a:r>
            <a:r>
              <a:rPr lang="ar-OM" sz="6000" dirty="0">
                <a:ln w="0">
                  <a:solidFill>
                    <a:schemeClr val="accent1">
                      <a:lumMod val="50000"/>
                    </a:schemeClr>
                  </a:solidFill>
                </a:ln>
                <a:solidFill>
                  <a:srgbClr val="002060"/>
                </a:solidFill>
                <a:effectLst>
                  <a:glow rad="63500">
                    <a:schemeClr val="accent5">
                      <a:satMod val="175000"/>
                      <a:alpha val="40000"/>
                    </a:schemeClr>
                  </a:glow>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ت الهمذاني</a:t>
            </a:r>
          </a:p>
        </p:txBody>
      </p:sp>
      <p:sp>
        <p:nvSpPr>
          <p:cNvPr id="6" name="مربع نص 5">
            <a:extLst>
              <a:ext uri="{FF2B5EF4-FFF2-40B4-BE49-F238E27FC236}">
                <a16:creationId xmlns:a16="http://schemas.microsoft.com/office/drawing/2014/main" id="{ABD57F7C-E289-96FB-9F92-50AC24749B32}"/>
              </a:ext>
            </a:extLst>
          </p:cNvPr>
          <p:cNvSpPr txBox="1"/>
          <p:nvPr/>
        </p:nvSpPr>
        <p:spPr>
          <a:xfrm>
            <a:off x="1386841" y="2440546"/>
            <a:ext cx="7680960" cy="3724096"/>
          </a:xfrm>
          <a:prstGeom prst="rect">
            <a:avLst/>
          </a:prstGeom>
          <a:solidFill>
            <a:schemeClr val="bg1"/>
          </a:solidFill>
          <a:ln>
            <a:noFill/>
          </a:ln>
          <a:effectLst>
            <a:softEdge rad="317500"/>
          </a:effectLst>
        </p:spPr>
        <p:txBody>
          <a:bodyPr wrap="square" rtlCol="1" anchor="ctr">
            <a:spAutoFit/>
          </a:bodyPr>
          <a:lstStyle>
            <a:defPPr>
              <a:defRPr lang="en-US"/>
            </a:defPPr>
            <a:lvl1pPr indent="0" algn="ctr" rtl="1">
              <a:lnSpc>
                <a:spcPct val="100000"/>
              </a:lnSpc>
              <a:buClr>
                <a:srgbClr val="FFC000"/>
              </a:buClr>
              <a:buFont typeface="+mj-lt"/>
              <a:buNone/>
              <a:defRPr sz="3200" b="1">
                <a:solidFill>
                  <a:schemeClr val="tx1">
                    <a:lumMod val="95000"/>
                    <a:lumOff val="5000"/>
                  </a:schemeClr>
                </a:solidFill>
                <a:latin typeface="Arabic Typesetting" panose="03020402040406030203" pitchFamily="66" charset="-78"/>
                <a:cs typeface="DecoType Naskh" panose="02010400000000000000" pitchFamily="2" charset="-78"/>
              </a:defRPr>
            </a:lvl1pPr>
          </a:lstStyle>
          <a:p>
            <a:pPr marL="514350" lvl="0" indent="-514350">
              <a:lnSpc>
                <a:spcPct val="150000"/>
              </a:lnSpc>
              <a:buClr>
                <a:srgbClr val="002060"/>
              </a:buClr>
              <a:buFont typeface="+mj-lt"/>
              <a:buAutoNum type="arabicPeriod"/>
            </a:pPr>
            <a:r>
              <a:rPr lang="ar-YE" dirty="0"/>
              <a:t>ديوان شعر نشره محمد شكري المكي في القاهرة سنة ١٩٠٣ م</a:t>
            </a:r>
            <a:endParaRPr lang="en-US" dirty="0"/>
          </a:p>
          <a:p>
            <a:pPr marL="514350" lvl="0" indent="-514350">
              <a:lnSpc>
                <a:spcPct val="150000"/>
              </a:lnSpc>
              <a:buClr>
                <a:srgbClr val="002060"/>
              </a:buClr>
              <a:buFont typeface="+mj-lt"/>
              <a:buAutoNum type="arabicPeriod"/>
            </a:pPr>
            <a:r>
              <a:rPr lang="ar-SA" dirty="0"/>
              <a:t>مجموعة رسائل وهي ٢٣٣ رسالة ‘ مسائل شتى، اعتنى بطبعها الشيخ إبراهيم ا</a:t>
            </a:r>
            <a:r>
              <a:rPr lang="ar-OM" dirty="0"/>
              <a:t>لأح</a:t>
            </a:r>
            <a:r>
              <a:rPr lang="ar-SA" dirty="0"/>
              <a:t>دب </a:t>
            </a:r>
            <a:endParaRPr lang="en-US" dirty="0"/>
          </a:p>
          <a:p>
            <a:pPr marL="514350" indent="-514350">
              <a:lnSpc>
                <a:spcPct val="150000"/>
              </a:lnSpc>
              <a:buClr>
                <a:srgbClr val="002060"/>
              </a:buClr>
              <a:buFont typeface="+mj-lt"/>
              <a:buAutoNum type="arabicPeriod"/>
            </a:pPr>
            <a:r>
              <a:rPr lang="ar-YE" dirty="0"/>
              <a:t> المقامات : وهي </a:t>
            </a:r>
            <a:r>
              <a:rPr lang="ar-OM" dirty="0"/>
              <a:t>إحدى</a:t>
            </a:r>
            <a:r>
              <a:rPr lang="ar-YE" dirty="0"/>
              <a:t> وخمسون مقامة حققها وشرحها الشيخ محمد عبده سنة ١٨٨٩ م .</a:t>
            </a:r>
            <a:endParaRPr lang="en-US" dirty="0"/>
          </a:p>
        </p:txBody>
      </p:sp>
    </p:spTree>
    <p:extLst>
      <p:ext uri="{BB962C8B-B14F-4D97-AF65-F5344CB8AC3E}">
        <p14:creationId xmlns:p14="http://schemas.microsoft.com/office/powerpoint/2010/main" val="3522476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عنصر نائب للصورة 7">
            <a:extLst>
              <a:ext uri="{FF2B5EF4-FFF2-40B4-BE49-F238E27FC236}">
                <a16:creationId xmlns:a16="http://schemas.microsoft.com/office/drawing/2014/main" id="{0D98263D-DF5F-BF72-8C5A-161036DE8AED}"/>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t="21968" r="28750"/>
          <a:stretch/>
        </p:blipFill>
        <p:spPr>
          <a:xfrm>
            <a:off x="0" y="-99060"/>
            <a:ext cx="12192000" cy="7056120"/>
          </a:xfrm>
          <a:prstGeom prst="rect">
            <a:avLst/>
          </a:prstGeom>
        </p:spPr>
      </p:pic>
      <p:sp>
        <p:nvSpPr>
          <p:cNvPr id="4" name="مربع نص 3">
            <a:extLst>
              <a:ext uri="{FF2B5EF4-FFF2-40B4-BE49-F238E27FC236}">
                <a16:creationId xmlns:a16="http://schemas.microsoft.com/office/drawing/2014/main" id="{A98D93E3-F458-2B4C-1913-54E12C6689B7}"/>
              </a:ext>
            </a:extLst>
          </p:cNvPr>
          <p:cNvSpPr txBox="1"/>
          <p:nvPr/>
        </p:nvSpPr>
        <p:spPr>
          <a:xfrm>
            <a:off x="2646846" y="1109816"/>
            <a:ext cx="6898308" cy="1015663"/>
          </a:xfrm>
          <a:prstGeom prst="rect">
            <a:avLst/>
          </a:prstGeom>
          <a:noFill/>
        </p:spPr>
        <p:txBody>
          <a:bodyPr wrap="square">
            <a:spAutoFit/>
            <a:scene3d>
              <a:camera prst="orthographicFront"/>
              <a:lightRig rig="soft" dir="t">
                <a:rot lat="0" lon="0" rev="15600000"/>
              </a:lightRig>
            </a:scene3d>
            <a:sp3d extrusionH="57150" prstMaterial="softEdge">
              <a:bevelT w="25400" h="38100"/>
            </a:sp3d>
          </a:bodyPr>
          <a:lstStyle/>
          <a:p>
            <a:r>
              <a:rPr lang="ar-OM" sz="6000" dirty="0">
                <a:ln w="0">
                  <a:solidFill>
                    <a:schemeClr val="accent1">
                      <a:lumMod val="50000"/>
                    </a:schemeClr>
                  </a:solidFill>
                </a:ln>
                <a:solidFill>
                  <a:srgbClr val="002060"/>
                </a:solidFill>
                <a:effectLst>
                  <a:glow rad="63500">
                    <a:schemeClr val="accent5">
                      <a:satMod val="175000"/>
                      <a:alpha val="40000"/>
                    </a:schemeClr>
                  </a:glow>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عناصر المقامة ال</a:t>
            </a:r>
            <a:r>
              <a:rPr lang="ar-DZ" sz="6000" dirty="0">
                <a:ln w="0">
                  <a:solidFill>
                    <a:schemeClr val="accent1">
                      <a:lumMod val="50000"/>
                    </a:schemeClr>
                  </a:solidFill>
                </a:ln>
                <a:solidFill>
                  <a:srgbClr val="002060"/>
                </a:solidFill>
                <a:effectLst>
                  <a:glow rad="63500">
                    <a:schemeClr val="accent5">
                      <a:satMod val="175000"/>
                      <a:alpha val="40000"/>
                    </a:schemeClr>
                  </a:glow>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ق</a:t>
            </a:r>
            <a:r>
              <a:rPr lang="ar-OM" sz="6000" dirty="0">
                <a:ln w="0">
                  <a:solidFill>
                    <a:schemeClr val="accent1">
                      <a:lumMod val="50000"/>
                    </a:schemeClr>
                  </a:solidFill>
                </a:ln>
                <a:solidFill>
                  <a:srgbClr val="002060"/>
                </a:solidFill>
                <a:effectLst>
                  <a:glow rad="63500">
                    <a:schemeClr val="accent5">
                      <a:satMod val="175000"/>
                      <a:alpha val="40000"/>
                    </a:schemeClr>
                  </a:glow>
                  <a:outerShdw blurRad="38100" dist="19050" dir="2700000" algn="tl" rotWithShape="0">
                    <a:schemeClr val="dk1">
                      <a:alpha val="40000"/>
                    </a:schemeClr>
                  </a:outerShdw>
                </a:effectLst>
                <a:latin typeface="Andalus" panose="02020603050405020304" pitchFamily="18" charset="-78"/>
                <a:cs typeface="Andalus" panose="02020603050405020304" pitchFamily="18" charset="-78"/>
              </a:rPr>
              <a:t>ريضية:</a:t>
            </a:r>
          </a:p>
        </p:txBody>
      </p:sp>
      <p:sp>
        <p:nvSpPr>
          <p:cNvPr id="6" name="مربع نص 5">
            <a:extLst>
              <a:ext uri="{FF2B5EF4-FFF2-40B4-BE49-F238E27FC236}">
                <a16:creationId xmlns:a16="http://schemas.microsoft.com/office/drawing/2014/main" id="{ABD57F7C-E289-96FB-9F92-50AC24749B32}"/>
              </a:ext>
            </a:extLst>
          </p:cNvPr>
          <p:cNvSpPr txBox="1"/>
          <p:nvPr/>
        </p:nvSpPr>
        <p:spPr>
          <a:xfrm>
            <a:off x="1112521" y="2256177"/>
            <a:ext cx="7680960" cy="4031873"/>
          </a:xfrm>
          <a:prstGeom prst="rect">
            <a:avLst/>
          </a:prstGeom>
          <a:solidFill>
            <a:schemeClr val="bg1"/>
          </a:solidFill>
          <a:ln>
            <a:noFill/>
          </a:ln>
          <a:effectLst>
            <a:softEdge rad="317500"/>
          </a:effectLst>
        </p:spPr>
        <p:txBody>
          <a:bodyPr wrap="square" rtlCol="1" anchor="ctr">
            <a:spAutoFit/>
          </a:bodyPr>
          <a:lstStyle>
            <a:defPPr>
              <a:defRPr lang="en-US"/>
            </a:defPPr>
            <a:lvl1pPr indent="0" algn="ctr" rtl="1">
              <a:lnSpc>
                <a:spcPct val="100000"/>
              </a:lnSpc>
              <a:buClr>
                <a:srgbClr val="FFC000"/>
              </a:buClr>
              <a:buFont typeface="+mj-lt"/>
              <a:buNone/>
              <a:defRPr sz="3200" b="1">
                <a:solidFill>
                  <a:schemeClr val="tx1">
                    <a:lumMod val="95000"/>
                    <a:lumOff val="5000"/>
                  </a:schemeClr>
                </a:solidFill>
                <a:latin typeface="Arabic Typesetting" panose="03020402040406030203" pitchFamily="66" charset="-78"/>
                <a:cs typeface="DecoType Naskh" panose="02010400000000000000" pitchFamily="2" charset="-78"/>
              </a:defRPr>
            </a:lvl1pPr>
          </a:lstStyle>
          <a:p>
            <a:pPr lvl="0" rtl="0" fontAlgn="base"/>
            <a:r>
              <a:rPr lang="ar-SA" dirty="0"/>
              <a:t>العنوان</a:t>
            </a:r>
            <a:endParaRPr lang="en-US" dirty="0"/>
          </a:p>
          <a:p>
            <a:pPr lvl="0" rtl="0" fontAlgn="base"/>
            <a:r>
              <a:rPr lang="ar-SA" dirty="0"/>
              <a:t>الراوي</a:t>
            </a:r>
            <a:r>
              <a:rPr lang="en-US" dirty="0"/>
              <a:t> </a:t>
            </a:r>
          </a:p>
          <a:p>
            <a:pPr lvl="0" rtl="0" fontAlgn="base"/>
            <a:r>
              <a:rPr lang="ar-SA" dirty="0"/>
              <a:t>والبطل وهميان</a:t>
            </a:r>
            <a:endParaRPr lang="en-US" dirty="0"/>
          </a:p>
          <a:p>
            <a:pPr lvl="0" rtl="0" fontAlgn="base"/>
            <a:r>
              <a:rPr lang="ar-SA" dirty="0"/>
              <a:t>المزاوجة بين الشعر والنثر</a:t>
            </a:r>
            <a:endParaRPr lang="en-US" dirty="0"/>
          </a:p>
          <a:p>
            <a:pPr lvl="0" rtl="0" fontAlgn="base"/>
            <a:r>
              <a:rPr lang="en-US" dirty="0"/>
              <a:t> </a:t>
            </a:r>
            <a:r>
              <a:rPr lang="ar-SA" dirty="0"/>
              <a:t>حديث مسند يروى في مجلس</a:t>
            </a:r>
            <a:endParaRPr lang="en-US" dirty="0"/>
          </a:p>
          <a:p>
            <a:pPr lvl="0" rtl="0" fontAlgn="base"/>
            <a:r>
              <a:rPr lang="ar-SA" dirty="0"/>
              <a:t>التأنق في العبارة والسجع</a:t>
            </a:r>
            <a:endParaRPr lang="en-US" dirty="0"/>
          </a:p>
          <a:p>
            <a:pPr lvl="0" rtl="0" fontAlgn="base"/>
            <a:r>
              <a:rPr lang="ar-SA" dirty="0"/>
              <a:t>حادث</a:t>
            </a:r>
            <a:r>
              <a:rPr lang="ar-DZ" dirty="0"/>
              <a:t>ة</a:t>
            </a:r>
            <a:r>
              <a:rPr lang="ar-SA" dirty="0"/>
              <a:t> في الغالب تكدي</a:t>
            </a:r>
            <a:r>
              <a:rPr lang="ar-OM" dirty="0"/>
              <a:t>ة</a:t>
            </a:r>
            <a:r>
              <a:rPr lang="ar-SA" dirty="0"/>
              <a:t> </a:t>
            </a:r>
            <a:r>
              <a:rPr lang="ar-SA" dirty="0" err="1"/>
              <a:t>ومغ</a:t>
            </a:r>
            <a:r>
              <a:rPr lang="ar-OM" dirty="0"/>
              <a:t>ا</a:t>
            </a:r>
            <a:r>
              <a:rPr lang="ar-SA" dirty="0"/>
              <a:t>لبة</a:t>
            </a:r>
            <a:endParaRPr lang="en-US" dirty="0"/>
          </a:p>
          <a:p>
            <a:r>
              <a:rPr lang="ar-SA" dirty="0"/>
              <a:t>للدهر الشكوى من الزمان وكثرة المواعظ</a:t>
            </a:r>
            <a:endParaRPr lang="en-US" dirty="0"/>
          </a:p>
        </p:txBody>
      </p:sp>
    </p:spTree>
    <p:extLst>
      <p:ext uri="{BB962C8B-B14F-4D97-AF65-F5344CB8AC3E}">
        <p14:creationId xmlns:p14="http://schemas.microsoft.com/office/powerpoint/2010/main" val="3367205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fade">
                                      <p:cBhvr>
                                        <p:cTn id="14" dur="1000"/>
                                        <p:tgtEl>
                                          <p:spTgt spid="6">
                                            <p:bg/>
                                          </p:spTgt>
                                        </p:tgtEl>
                                      </p:cBhvr>
                                    </p:animEffect>
                                    <p:anim calcmode="lin" valueType="num">
                                      <p:cBhvr>
                                        <p:cTn id="15" dur="1000" fill="hold"/>
                                        <p:tgtEl>
                                          <p:spTgt spid="6">
                                            <p:bg/>
                                          </p:spTgt>
                                        </p:tgtEl>
                                        <p:attrNameLst>
                                          <p:attrName>ppt_x</p:attrName>
                                        </p:attrNameLst>
                                      </p:cBhvr>
                                      <p:tavLst>
                                        <p:tav tm="0">
                                          <p:val>
                                            <p:strVal val="#ppt_x"/>
                                          </p:val>
                                        </p:tav>
                                        <p:tav tm="100000">
                                          <p:val>
                                            <p:strVal val="#ppt_x"/>
                                          </p:val>
                                        </p:tav>
                                      </p:tavLst>
                                    </p:anim>
                                    <p:anim calcmode="lin" valueType="num">
                                      <p:cBhvr>
                                        <p:cTn id="16" dur="1000" fill="hold"/>
                                        <p:tgtEl>
                                          <p:spTgt spid="6">
                                            <p:bg/>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fade">
                                      <p:cBhvr>
                                        <p:cTn id="21" dur="1000"/>
                                        <p:tgtEl>
                                          <p:spTgt spid="6">
                                            <p:txEl>
                                              <p:pRg st="0" end="0"/>
                                            </p:txEl>
                                          </p:spTgt>
                                        </p:tgtEl>
                                      </p:cBhvr>
                                    </p:animEffect>
                                    <p:anim calcmode="lin" valueType="num">
                                      <p:cBhvr>
                                        <p:cTn id="22"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Effect transition="in" filter="fade">
                                      <p:cBhvr>
                                        <p:cTn id="28" dur="1000"/>
                                        <p:tgtEl>
                                          <p:spTgt spid="6">
                                            <p:txEl>
                                              <p:pRg st="1" end="1"/>
                                            </p:txEl>
                                          </p:spTgt>
                                        </p:tgtEl>
                                      </p:cBhvr>
                                    </p:animEffect>
                                    <p:anim calcmode="lin" valueType="num">
                                      <p:cBhvr>
                                        <p:cTn id="29"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animEffect transition="in" filter="fade">
                                      <p:cBhvr>
                                        <p:cTn id="35" dur="1000"/>
                                        <p:tgtEl>
                                          <p:spTgt spid="6">
                                            <p:txEl>
                                              <p:pRg st="2" end="2"/>
                                            </p:txEl>
                                          </p:spTgt>
                                        </p:tgtEl>
                                      </p:cBhvr>
                                    </p:animEffect>
                                    <p:anim calcmode="lin" valueType="num">
                                      <p:cBhvr>
                                        <p:cTn id="36"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6">
                                            <p:txEl>
                                              <p:pRg st="3" end="3"/>
                                            </p:txEl>
                                          </p:spTgt>
                                        </p:tgtEl>
                                        <p:attrNameLst>
                                          <p:attrName>style.visibility</p:attrName>
                                        </p:attrNameLst>
                                      </p:cBhvr>
                                      <p:to>
                                        <p:strVal val="visible"/>
                                      </p:to>
                                    </p:set>
                                    <p:animEffect transition="in" filter="fade">
                                      <p:cBhvr>
                                        <p:cTn id="42" dur="1000"/>
                                        <p:tgtEl>
                                          <p:spTgt spid="6">
                                            <p:txEl>
                                              <p:pRg st="3" end="3"/>
                                            </p:txEl>
                                          </p:spTgt>
                                        </p:tgtEl>
                                      </p:cBhvr>
                                    </p:animEffect>
                                    <p:anim calcmode="lin" valueType="num">
                                      <p:cBhvr>
                                        <p:cTn id="4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6">
                                            <p:txEl>
                                              <p:pRg st="4" end="4"/>
                                            </p:txEl>
                                          </p:spTgt>
                                        </p:tgtEl>
                                        <p:attrNameLst>
                                          <p:attrName>style.visibility</p:attrName>
                                        </p:attrNameLst>
                                      </p:cBhvr>
                                      <p:to>
                                        <p:strVal val="visible"/>
                                      </p:to>
                                    </p:set>
                                    <p:animEffect transition="in" filter="fade">
                                      <p:cBhvr>
                                        <p:cTn id="49" dur="1000"/>
                                        <p:tgtEl>
                                          <p:spTgt spid="6">
                                            <p:txEl>
                                              <p:pRg st="4" end="4"/>
                                            </p:txEl>
                                          </p:spTgt>
                                        </p:tgtEl>
                                      </p:cBhvr>
                                    </p:animEffect>
                                    <p:anim calcmode="lin" valueType="num">
                                      <p:cBhvr>
                                        <p:cTn id="50"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6">
                                            <p:txEl>
                                              <p:pRg st="5" end="5"/>
                                            </p:txEl>
                                          </p:spTgt>
                                        </p:tgtEl>
                                        <p:attrNameLst>
                                          <p:attrName>style.visibility</p:attrName>
                                        </p:attrNameLst>
                                      </p:cBhvr>
                                      <p:to>
                                        <p:strVal val="visible"/>
                                      </p:to>
                                    </p:set>
                                    <p:animEffect transition="in" filter="fade">
                                      <p:cBhvr>
                                        <p:cTn id="56" dur="1000"/>
                                        <p:tgtEl>
                                          <p:spTgt spid="6">
                                            <p:txEl>
                                              <p:pRg st="5" end="5"/>
                                            </p:txEl>
                                          </p:spTgt>
                                        </p:tgtEl>
                                      </p:cBhvr>
                                    </p:animEffect>
                                    <p:anim calcmode="lin" valueType="num">
                                      <p:cBhvr>
                                        <p:cTn id="57"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6">
                                            <p:txEl>
                                              <p:pRg st="6" end="6"/>
                                            </p:txEl>
                                          </p:spTgt>
                                        </p:tgtEl>
                                        <p:attrNameLst>
                                          <p:attrName>style.visibility</p:attrName>
                                        </p:attrNameLst>
                                      </p:cBhvr>
                                      <p:to>
                                        <p:strVal val="visible"/>
                                      </p:to>
                                    </p:set>
                                    <p:animEffect transition="in" filter="fade">
                                      <p:cBhvr>
                                        <p:cTn id="63" dur="1000"/>
                                        <p:tgtEl>
                                          <p:spTgt spid="6">
                                            <p:txEl>
                                              <p:pRg st="6" end="6"/>
                                            </p:txEl>
                                          </p:spTgt>
                                        </p:tgtEl>
                                      </p:cBhvr>
                                    </p:animEffect>
                                    <p:anim calcmode="lin" valueType="num">
                                      <p:cBhvr>
                                        <p:cTn id="64"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65"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7" presetClass="entr" presetSubtype="0" fill="hold" grpId="0" nodeType="clickEffect">
                                  <p:stCondLst>
                                    <p:cond delay="0"/>
                                  </p:stCondLst>
                                  <p:childTnLst>
                                    <p:set>
                                      <p:cBhvr>
                                        <p:cTn id="69" dur="1" fill="hold">
                                          <p:stCondLst>
                                            <p:cond delay="0"/>
                                          </p:stCondLst>
                                        </p:cTn>
                                        <p:tgtEl>
                                          <p:spTgt spid="6">
                                            <p:txEl>
                                              <p:pRg st="7" end="7"/>
                                            </p:txEl>
                                          </p:spTgt>
                                        </p:tgtEl>
                                        <p:attrNameLst>
                                          <p:attrName>style.visibility</p:attrName>
                                        </p:attrNameLst>
                                      </p:cBhvr>
                                      <p:to>
                                        <p:strVal val="visible"/>
                                      </p:to>
                                    </p:set>
                                    <p:animEffect transition="in" filter="fade">
                                      <p:cBhvr>
                                        <p:cTn id="70" dur="1000"/>
                                        <p:tgtEl>
                                          <p:spTgt spid="6">
                                            <p:txEl>
                                              <p:pRg st="7" end="7"/>
                                            </p:txEl>
                                          </p:spTgt>
                                        </p:tgtEl>
                                      </p:cBhvr>
                                    </p:animEffect>
                                    <p:anim calcmode="lin" valueType="num">
                                      <p:cBhvr>
                                        <p:cTn id="71"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72"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D6712A32-6CAC-9709-BA30-BC1CF0BDE688}"/>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contrast="40000"/>
                    </a14:imgEffect>
                  </a14:imgLayer>
                </a14:imgProps>
              </a:ext>
            </a:extLst>
          </a:blip>
          <a:srcRect l="49907"/>
          <a:stretch/>
        </p:blipFill>
        <p:spPr>
          <a:xfrm>
            <a:off x="7257" y="121920"/>
            <a:ext cx="12191999" cy="6583679"/>
          </a:xfrm>
          <a:prstGeom prst="rect">
            <a:avLst/>
          </a:prstGeom>
        </p:spPr>
      </p:pic>
      <p:sp>
        <p:nvSpPr>
          <p:cNvPr id="7" name="مربع نص 6">
            <a:extLst>
              <a:ext uri="{FF2B5EF4-FFF2-40B4-BE49-F238E27FC236}">
                <a16:creationId xmlns:a16="http://schemas.microsoft.com/office/drawing/2014/main" id="{90C0DEE2-50C4-311F-4DB5-CA5E7A03EBDB}"/>
              </a:ext>
            </a:extLst>
          </p:cNvPr>
          <p:cNvSpPr txBox="1"/>
          <p:nvPr/>
        </p:nvSpPr>
        <p:spPr>
          <a:xfrm>
            <a:off x="6927280" y="616253"/>
            <a:ext cx="4927523" cy="6044925"/>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endParaRPr lang="ar-YE" sz="2800" b="1" dirty="0">
              <a:solidFill>
                <a:srgbClr val="C00000"/>
              </a:solidFill>
              <a:latin typeface="Arabic Typesetting" panose="03020402040406030203" pitchFamily="66" charset="-78"/>
              <a:cs typeface="DecoType Naskh" panose="02010400000000000000" pitchFamily="2" charset="-78"/>
            </a:endParaRPr>
          </a:p>
          <a:p>
            <a:pPr algn="ctr"/>
            <a:r>
              <a:rPr lang="ar-YE" sz="2800" b="1" dirty="0">
                <a:solidFill>
                  <a:srgbClr val="C00000"/>
                </a:solidFill>
                <a:latin typeface="Arabic Typesetting" panose="03020402040406030203" pitchFamily="66" charset="-78"/>
                <a:cs typeface="DecoType Naskh" panose="02010400000000000000" pitchFamily="2" charset="-78"/>
              </a:rPr>
              <a:t>حَدّثَنَا عِيسَى بْنُ هِشَامٍ قَالَ:</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طرَحَتْنيِ النّوَى مَطَارِحَهَا حَتّى إذَا وَطِئْتُ جُرْجَان الأَقْصى , فاسْتَظْهَرْتُ عَلَى الأَيامِ بِضِياعٍ أَجَلْتُ فِيهاَ يَدَ الْعِمَارةِ، وَأَمْوَالٍ وَقَفْتُهَا عَلى التّجَارَةِ، وَحَانُوتٍ جَعَلْتُهُ مَثَابَةٍ، وَرُفْقَةٍ اتّخَذْتُهَا صَحَابَةً، وَجَعَلْتُ لِلْدّارِ، حَاشِيَتَيِ النّهَار، وللحَانُوتِ بَيْنَهُمَا،</a:t>
            </a:r>
          </a:p>
          <a:p>
            <a:pPr algn="ctr">
              <a:lnSpc>
                <a:spcPct val="150000"/>
              </a:lnSpc>
            </a:pP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فَجَلَسْنَا يَوْمًا نَتَذَاكَرُ القرِيضَ وَأَهْلَهُ، وَتِلْقَاءَنا شَابّ قَدْ جَلَسَ غَيْرَ بَعِيدٍ يُنْصِتُ وَكَأَنّهُ يَفْهَمُ، وَيَسْكتُ وَكَأَنّهُ لَا يَعْلَمُ حَتّى إِذَا مَالَ الكَلَامُ بِنَا مَيْلَهُ، وَجَرّ الْجِدَالُ فِينَا ذَيْلَهُ</a:t>
            </a:r>
          </a:p>
        </p:txBody>
      </p:sp>
      <p:graphicFrame>
        <p:nvGraphicFramePr>
          <p:cNvPr id="8" name="جدول 7">
            <a:extLst>
              <a:ext uri="{FF2B5EF4-FFF2-40B4-BE49-F238E27FC236}">
                <a16:creationId xmlns:a16="http://schemas.microsoft.com/office/drawing/2014/main" id="{9E0635DA-95B5-3C2C-E744-D53F96839318}"/>
              </a:ext>
            </a:extLst>
          </p:cNvPr>
          <p:cNvGraphicFramePr>
            <a:graphicFrameLocks noGrp="1"/>
          </p:cNvGraphicFramePr>
          <p:nvPr>
            <p:extLst>
              <p:ext uri="{D42A27DB-BD31-4B8C-83A1-F6EECF244321}">
                <p14:modId xmlns:p14="http://schemas.microsoft.com/office/powerpoint/2010/main" val="104649828"/>
              </p:ext>
            </p:extLst>
          </p:nvPr>
        </p:nvGraphicFramePr>
        <p:xfrm>
          <a:off x="1146935" y="1266112"/>
          <a:ext cx="5562445" cy="2287297"/>
        </p:xfrm>
        <a:graphic>
          <a:graphicData uri="http://schemas.openxmlformats.org/drawingml/2006/table">
            <a:tbl>
              <a:tblPr rtl="1" firstRow="1" bandRow="1">
                <a:tableStyleId>{8799B23B-EC83-4686-B30A-512413B5E67A}</a:tableStyleId>
              </a:tblPr>
              <a:tblGrid>
                <a:gridCol w="2653572">
                  <a:extLst>
                    <a:ext uri="{9D8B030D-6E8A-4147-A177-3AD203B41FA5}">
                      <a16:colId xmlns:a16="http://schemas.microsoft.com/office/drawing/2014/main" val="459587207"/>
                    </a:ext>
                  </a:extLst>
                </a:gridCol>
                <a:gridCol w="2908873">
                  <a:extLst>
                    <a:ext uri="{9D8B030D-6E8A-4147-A177-3AD203B41FA5}">
                      <a16:colId xmlns:a16="http://schemas.microsoft.com/office/drawing/2014/main" val="3880740689"/>
                    </a:ext>
                  </a:extLst>
                </a:gridCol>
              </a:tblGrid>
              <a:tr h="401764">
                <a:tc>
                  <a:txBody>
                    <a:bodyPr/>
                    <a:lstStyle/>
                    <a:p>
                      <a:pPr rtl="1"/>
                      <a:endParaRPr lang="ar-YE" sz="3200" dirty="0"/>
                    </a:p>
                  </a:txBody>
                  <a:tcPr/>
                </a:tc>
                <a:tc>
                  <a:txBody>
                    <a:bodyPr/>
                    <a:lstStyle/>
                    <a:p>
                      <a:pPr rtl="1"/>
                      <a:endParaRPr lang="ar-YE" dirty="0"/>
                    </a:p>
                  </a:txBody>
                  <a:tcPr/>
                </a:tc>
                <a:extLst>
                  <a:ext uri="{0D108BD9-81ED-4DB2-BD59-A6C34878D82A}">
                    <a16:rowId xmlns:a16="http://schemas.microsoft.com/office/drawing/2014/main" val="1184154212"/>
                  </a:ext>
                </a:extLst>
              </a:tr>
              <a:tr h="869977">
                <a:tc>
                  <a:txBody>
                    <a:bodyPr/>
                    <a:lstStyle/>
                    <a:p>
                      <a:pPr rtl="1"/>
                      <a:endParaRPr lang="ar-YE"/>
                    </a:p>
                  </a:txBody>
                  <a:tcPr/>
                </a:tc>
                <a:tc>
                  <a:txBody>
                    <a:bodyPr/>
                    <a:lstStyle/>
                    <a:p>
                      <a:pPr rtl="1"/>
                      <a:endParaRPr lang="ar-YE" dirty="0"/>
                    </a:p>
                  </a:txBody>
                  <a:tcPr/>
                </a:tc>
                <a:extLst>
                  <a:ext uri="{0D108BD9-81ED-4DB2-BD59-A6C34878D82A}">
                    <a16:rowId xmlns:a16="http://schemas.microsoft.com/office/drawing/2014/main" val="1498156257"/>
                  </a:ext>
                </a:extLst>
              </a:tr>
              <a:tr h="838200">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3628284944"/>
                  </a:ext>
                </a:extLst>
              </a:tr>
            </a:tbl>
          </a:graphicData>
        </a:graphic>
      </p:graphicFrame>
      <p:sp>
        <p:nvSpPr>
          <p:cNvPr id="6" name="مربع نص 5">
            <a:extLst>
              <a:ext uri="{FF2B5EF4-FFF2-40B4-BE49-F238E27FC236}">
                <a16:creationId xmlns:a16="http://schemas.microsoft.com/office/drawing/2014/main" id="{B0BE2B4A-15D8-F202-6169-FD7BD8E9E2A0}"/>
              </a:ext>
            </a:extLst>
          </p:cNvPr>
          <p:cNvSpPr txBox="1"/>
          <p:nvPr/>
        </p:nvSpPr>
        <p:spPr>
          <a:xfrm>
            <a:off x="744791" y="3693191"/>
            <a:ext cx="6082572" cy="40011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ar-YE" sz="2000" b="1" dirty="0">
                <a:solidFill>
                  <a:srgbClr val="C00000"/>
                </a:solidFill>
              </a:rPr>
              <a:t>2- </a:t>
            </a:r>
            <a:r>
              <a:rPr lang="ar-EG" sz="2000" b="1" dirty="0">
                <a:solidFill>
                  <a:srgbClr val="C00000"/>
                </a:solidFill>
              </a:rPr>
              <a:t>حدد من النص السابق ما يدل على كل عنصر</a:t>
            </a:r>
            <a:r>
              <a:rPr lang="ar-YE" sz="2000" b="1" dirty="0">
                <a:solidFill>
                  <a:srgbClr val="C00000"/>
                </a:solidFill>
              </a:rPr>
              <a:t> </a:t>
            </a:r>
            <a:r>
              <a:rPr lang="ar-EG" sz="2000" b="1" dirty="0">
                <a:solidFill>
                  <a:srgbClr val="C00000"/>
                </a:solidFill>
              </a:rPr>
              <a:t>من العناصر الآتية</a:t>
            </a:r>
            <a:endParaRPr lang="ar-YE" sz="2000" b="1" dirty="0">
              <a:solidFill>
                <a:srgbClr val="C00000"/>
              </a:solidFill>
            </a:endParaRPr>
          </a:p>
        </p:txBody>
      </p:sp>
      <p:sp>
        <p:nvSpPr>
          <p:cNvPr id="9" name="مربع نص 8">
            <a:extLst>
              <a:ext uri="{FF2B5EF4-FFF2-40B4-BE49-F238E27FC236}">
                <a16:creationId xmlns:a16="http://schemas.microsoft.com/office/drawing/2014/main" id="{3A0AA78F-1050-D728-4990-FA3F66B6584B}"/>
              </a:ext>
            </a:extLst>
          </p:cNvPr>
          <p:cNvSpPr txBox="1"/>
          <p:nvPr/>
        </p:nvSpPr>
        <p:spPr>
          <a:xfrm>
            <a:off x="4805827" y="1485974"/>
            <a:ext cx="1043940" cy="448592"/>
          </a:xfrm>
          <a:prstGeom prst="rect">
            <a:avLst/>
          </a:prstGeom>
          <a:noFill/>
        </p:spPr>
        <p:txBody>
          <a:bodyPr wrap="square">
            <a:spAutoFit/>
          </a:bodyPr>
          <a:lstStyle/>
          <a:p>
            <a:r>
              <a:rPr lang="ar-EG" sz="2400" b="1" dirty="0">
                <a:solidFill>
                  <a:srgbClr val="0070C0"/>
                </a:solidFill>
              </a:rPr>
              <a:t>الصفة</a:t>
            </a:r>
            <a:endParaRPr lang="ar-YE" sz="2400" b="1" dirty="0">
              <a:solidFill>
                <a:srgbClr val="0070C0"/>
              </a:solidFill>
            </a:endParaRPr>
          </a:p>
        </p:txBody>
      </p:sp>
      <p:sp>
        <p:nvSpPr>
          <p:cNvPr id="10" name="مربع نص 9">
            <a:extLst>
              <a:ext uri="{FF2B5EF4-FFF2-40B4-BE49-F238E27FC236}">
                <a16:creationId xmlns:a16="http://schemas.microsoft.com/office/drawing/2014/main" id="{3B866C76-6EAC-FA59-8CC3-82A48942B8EF}"/>
              </a:ext>
            </a:extLst>
          </p:cNvPr>
          <p:cNvSpPr txBox="1"/>
          <p:nvPr/>
        </p:nvSpPr>
        <p:spPr>
          <a:xfrm>
            <a:off x="1347810" y="1441699"/>
            <a:ext cx="2514601" cy="448592"/>
          </a:xfrm>
          <a:prstGeom prst="rect">
            <a:avLst/>
          </a:prstGeom>
          <a:noFill/>
        </p:spPr>
        <p:txBody>
          <a:bodyPr wrap="square">
            <a:spAutoFit/>
          </a:bodyPr>
          <a:lstStyle/>
          <a:p>
            <a:r>
              <a:rPr lang="ar-EG" sz="2400" b="1" dirty="0">
                <a:solidFill>
                  <a:srgbClr val="0070C0"/>
                </a:solidFill>
              </a:rPr>
              <a:t>الشخصية التي تتسم بها</a:t>
            </a:r>
            <a:r>
              <a:rPr lang="ar-YE" sz="2400" b="1" dirty="0">
                <a:solidFill>
                  <a:srgbClr val="0070C0"/>
                </a:solidFill>
              </a:rPr>
              <a:t> </a:t>
            </a:r>
          </a:p>
        </p:txBody>
      </p:sp>
      <p:sp>
        <p:nvSpPr>
          <p:cNvPr id="11" name="مربع نص 10">
            <a:extLst>
              <a:ext uri="{FF2B5EF4-FFF2-40B4-BE49-F238E27FC236}">
                <a16:creationId xmlns:a16="http://schemas.microsoft.com/office/drawing/2014/main" id="{F52B24A4-A420-14D6-F98C-6B4DE0F450DA}"/>
              </a:ext>
            </a:extLst>
          </p:cNvPr>
          <p:cNvSpPr txBox="1"/>
          <p:nvPr/>
        </p:nvSpPr>
        <p:spPr>
          <a:xfrm>
            <a:off x="1514979" y="1973718"/>
            <a:ext cx="2180265" cy="807465"/>
          </a:xfrm>
          <a:prstGeom prst="rect">
            <a:avLst/>
          </a:prstGeom>
          <a:noFill/>
        </p:spPr>
        <p:txBody>
          <a:bodyPr wrap="square">
            <a:spAutoFit/>
          </a:bodyPr>
          <a:lstStyle/>
          <a:p>
            <a:pPr algn="ctr"/>
            <a:r>
              <a:rPr lang="ar-EG" sz="2400" b="1" dirty="0"/>
              <a:t>البطل أو أبو الفتح الإسكندري</a:t>
            </a:r>
            <a:endParaRPr lang="ar-YE" sz="2400" b="1" dirty="0"/>
          </a:p>
        </p:txBody>
      </p:sp>
      <p:sp>
        <p:nvSpPr>
          <p:cNvPr id="12" name="مربع نص 11">
            <a:extLst>
              <a:ext uri="{FF2B5EF4-FFF2-40B4-BE49-F238E27FC236}">
                <a16:creationId xmlns:a16="http://schemas.microsoft.com/office/drawing/2014/main" id="{520296CE-3AB4-BB2B-3E86-7CCBFB3E5459}"/>
              </a:ext>
            </a:extLst>
          </p:cNvPr>
          <p:cNvSpPr txBox="1"/>
          <p:nvPr/>
        </p:nvSpPr>
        <p:spPr>
          <a:xfrm>
            <a:off x="4074183" y="2835705"/>
            <a:ext cx="2437114" cy="807465"/>
          </a:xfrm>
          <a:prstGeom prst="rect">
            <a:avLst/>
          </a:prstGeom>
          <a:noFill/>
        </p:spPr>
        <p:txBody>
          <a:bodyPr wrap="square">
            <a:spAutoFit/>
          </a:bodyPr>
          <a:lstStyle/>
          <a:p>
            <a:pPr algn="ctr"/>
            <a:r>
              <a:rPr lang="ar-EG" sz="2400" b="1" dirty="0"/>
              <a:t>استقر به الحال بعد رحلة طويلة</a:t>
            </a:r>
            <a:endParaRPr lang="ar-YE" sz="2400" b="1" dirty="0"/>
          </a:p>
        </p:txBody>
      </p:sp>
      <p:sp>
        <p:nvSpPr>
          <p:cNvPr id="13" name="مربع نص 12">
            <a:extLst>
              <a:ext uri="{FF2B5EF4-FFF2-40B4-BE49-F238E27FC236}">
                <a16:creationId xmlns:a16="http://schemas.microsoft.com/office/drawing/2014/main" id="{0D534993-1E8C-BD9E-C7FC-1F7D0437D431}"/>
              </a:ext>
            </a:extLst>
          </p:cNvPr>
          <p:cNvSpPr txBox="1"/>
          <p:nvPr/>
        </p:nvSpPr>
        <p:spPr>
          <a:xfrm>
            <a:off x="1713359" y="2797233"/>
            <a:ext cx="1975208" cy="807465"/>
          </a:xfrm>
          <a:prstGeom prst="rect">
            <a:avLst/>
          </a:prstGeom>
          <a:noFill/>
        </p:spPr>
        <p:txBody>
          <a:bodyPr wrap="square">
            <a:spAutoFit/>
          </a:bodyPr>
          <a:lstStyle/>
          <a:p>
            <a:pPr algn="ctr"/>
            <a:r>
              <a:rPr lang="ar-EG" sz="2400" b="1" dirty="0"/>
              <a:t>عيسى بن هشام أو الراوي </a:t>
            </a:r>
            <a:endParaRPr lang="ar-YE" sz="2400" b="1" dirty="0"/>
          </a:p>
        </p:txBody>
      </p:sp>
      <p:sp>
        <p:nvSpPr>
          <p:cNvPr id="15" name="مربع نص 14">
            <a:extLst>
              <a:ext uri="{FF2B5EF4-FFF2-40B4-BE49-F238E27FC236}">
                <a16:creationId xmlns:a16="http://schemas.microsoft.com/office/drawing/2014/main" id="{399D1A55-CE21-CA37-5BFC-3BE777149060}"/>
              </a:ext>
            </a:extLst>
          </p:cNvPr>
          <p:cNvSpPr txBox="1"/>
          <p:nvPr/>
        </p:nvSpPr>
        <p:spPr>
          <a:xfrm>
            <a:off x="4080495" y="1981403"/>
            <a:ext cx="2437114" cy="807465"/>
          </a:xfrm>
          <a:prstGeom prst="rect">
            <a:avLst/>
          </a:prstGeom>
          <a:noFill/>
        </p:spPr>
        <p:txBody>
          <a:bodyPr wrap="square">
            <a:spAutoFit/>
          </a:bodyPr>
          <a:lstStyle/>
          <a:p>
            <a:pPr algn="ctr"/>
            <a:r>
              <a:rPr lang="ar-YE" sz="2400" b="1" dirty="0"/>
              <a:t>صورة شاب قد جلس ينصت ..</a:t>
            </a:r>
          </a:p>
        </p:txBody>
      </p:sp>
      <p:graphicFrame>
        <p:nvGraphicFramePr>
          <p:cNvPr id="16" name="جدول 15">
            <a:extLst>
              <a:ext uri="{FF2B5EF4-FFF2-40B4-BE49-F238E27FC236}">
                <a16:creationId xmlns:a16="http://schemas.microsoft.com/office/drawing/2014/main" id="{C192127A-CBB3-84EB-C065-2A6B39261C9C}"/>
              </a:ext>
            </a:extLst>
          </p:cNvPr>
          <p:cNvGraphicFramePr>
            <a:graphicFrameLocks noGrp="1"/>
          </p:cNvGraphicFramePr>
          <p:nvPr>
            <p:extLst>
              <p:ext uri="{D42A27DB-BD31-4B8C-83A1-F6EECF244321}">
                <p14:modId xmlns:p14="http://schemas.microsoft.com/office/powerpoint/2010/main" val="3285227625"/>
              </p:ext>
            </p:extLst>
          </p:nvPr>
        </p:nvGraphicFramePr>
        <p:xfrm>
          <a:off x="1146935" y="4291861"/>
          <a:ext cx="5562445" cy="1747771"/>
        </p:xfrm>
        <a:graphic>
          <a:graphicData uri="http://schemas.openxmlformats.org/drawingml/2006/table">
            <a:tbl>
              <a:tblPr rtl="1" firstRow="1" bandRow="1">
                <a:tableStyleId>{8799B23B-EC83-4686-B30A-512413B5E67A}</a:tableStyleId>
              </a:tblPr>
              <a:tblGrid>
                <a:gridCol w="2258925">
                  <a:extLst>
                    <a:ext uri="{9D8B030D-6E8A-4147-A177-3AD203B41FA5}">
                      <a16:colId xmlns:a16="http://schemas.microsoft.com/office/drawing/2014/main" val="459587207"/>
                    </a:ext>
                  </a:extLst>
                </a:gridCol>
                <a:gridCol w="3303520">
                  <a:extLst>
                    <a:ext uri="{9D8B030D-6E8A-4147-A177-3AD203B41FA5}">
                      <a16:colId xmlns:a16="http://schemas.microsoft.com/office/drawing/2014/main" val="3880740689"/>
                    </a:ext>
                  </a:extLst>
                </a:gridCol>
              </a:tblGrid>
              <a:tr h="555909">
                <a:tc>
                  <a:txBody>
                    <a:bodyPr/>
                    <a:lstStyle/>
                    <a:p>
                      <a:pPr rtl="1"/>
                      <a:endParaRPr lang="ar-YE" sz="3200" dirty="0"/>
                    </a:p>
                  </a:txBody>
                  <a:tcPr/>
                </a:tc>
                <a:tc>
                  <a:txBody>
                    <a:bodyPr/>
                    <a:lstStyle/>
                    <a:p>
                      <a:pPr rtl="1"/>
                      <a:endParaRPr lang="ar-YE" dirty="0"/>
                    </a:p>
                  </a:txBody>
                  <a:tcPr/>
                </a:tc>
                <a:extLst>
                  <a:ext uri="{0D108BD9-81ED-4DB2-BD59-A6C34878D82A}">
                    <a16:rowId xmlns:a16="http://schemas.microsoft.com/office/drawing/2014/main" val="1184154212"/>
                  </a:ext>
                </a:extLst>
              </a:tr>
              <a:tr h="646336">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1498156257"/>
                  </a:ext>
                </a:extLst>
              </a:tr>
              <a:tr h="522315">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3628284944"/>
                  </a:ext>
                </a:extLst>
              </a:tr>
            </a:tbl>
          </a:graphicData>
        </a:graphic>
      </p:graphicFrame>
      <p:sp>
        <p:nvSpPr>
          <p:cNvPr id="18" name="مربع نص 17">
            <a:extLst>
              <a:ext uri="{FF2B5EF4-FFF2-40B4-BE49-F238E27FC236}">
                <a16:creationId xmlns:a16="http://schemas.microsoft.com/office/drawing/2014/main" id="{3A5E078A-5C80-B947-4F84-06B75C30FCDA}"/>
              </a:ext>
            </a:extLst>
          </p:cNvPr>
          <p:cNvSpPr txBox="1"/>
          <p:nvPr/>
        </p:nvSpPr>
        <p:spPr>
          <a:xfrm>
            <a:off x="1239595" y="5547045"/>
            <a:ext cx="2863385" cy="461665"/>
          </a:xfrm>
          <a:prstGeom prst="rect">
            <a:avLst/>
          </a:prstGeom>
          <a:noFill/>
        </p:spPr>
        <p:txBody>
          <a:bodyPr wrap="square">
            <a:spAutoFit/>
          </a:bodyPr>
          <a:lstStyle/>
          <a:p>
            <a:r>
              <a:rPr lang="ar-EG" sz="2400" b="1" dirty="0">
                <a:solidFill>
                  <a:schemeClr val="tx1">
                    <a:lumMod val="95000"/>
                    <a:lumOff val="5000"/>
                  </a:schemeClr>
                </a:solidFill>
              </a:rPr>
              <a:t>يد العمارة ... على التجارة</a:t>
            </a:r>
            <a:r>
              <a:rPr lang="ar-YE" sz="2400" b="1" dirty="0">
                <a:solidFill>
                  <a:schemeClr val="tx1">
                    <a:lumMod val="95000"/>
                    <a:lumOff val="5000"/>
                  </a:schemeClr>
                </a:solidFill>
              </a:rPr>
              <a:t> </a:t>
            </a:r>
          </a:p>
        </p:txBody>
      </p:sp>
      <p:sp>
        <p:nvSpPr>
          <p:cNvPr id="19" name="مربع نص 18">
            <a:extLst>
              <a:ext uri="{FF2B5EF4-FFF2-40B4-BE49-F238E27FC236}">
                <a16:creationId xmlns:a16="http://schemas.microsoft.com/office/drawing/2014/main" id="{848BD738-0AAD-D135-5C7B-E0E443FD3B1C}"/>
              </a:ext>
            </a:extLst>
          </p:cNvPr>
          <p:cNvSpPr txBox="1"/>
          <p:nvPr/>
        </p:nvSpPr>
        <p:spPr>
          <a:xfrm>
            <a:off x="4827921" y="4423910"/>
            <a:ext cx="929638" cy="461665"/>
          </a:xfrm>
          <a:prstGeom prst="rect">
            <a:avLst/>
          </a:prstGeom>
          <a:noFill/>
        </p:spPr>
        <p:txBody>
          <a:bodyPr wrap="square">
            <a:spAutoFit/>
          </a:bodyPr>
          <a:lstStyle/>
          <a:p>
            <a:r>
              <a:rPr lang="ar-EG" sz="2400" b="1" dirty="0">
                <a:solidFill>
                  <a:srgbClr val="002060"/>
                </a:solidFill>
              </a:rPr>
              <a:t>العنصر</a:t>
            </a:r>
            <a:endParaRPr lang="ar-YE" sz="2400" b="1" dirty="0">
              <a:solidFill>
                <a:srgbClr val="002060"/>
              </a:solidFill>
            </a:endParaRPr>
          </a:p>
        </p:txBody>
      </p:sp>
      <p:sp>
        <p:nvSpPr>
          <p:cNvPr id="20" name="مربع نص 19">
            <a:extLst>
              <a:ext uri="{FF2B5EF4-FFF2-40B4-BE49-F238E27FC236}">
                <a16:creationId xmlns:a16="http://schemas.microsoft.com/office/drawing/2014/main" id="{DEC46B35-20DA-97D1-58A9-40B4A8D8167C}"/>
              </a:ext>
            </a:extLst>
          </p:cNvPr>
          <p:cNvSpPr txBox="1"/>
          <p:nvPr/>
        </p:nvSpPr>
        <p:spPr>
          <a:xfrm>
            <a:off x="1210650" y="4375925"/>
            <a:ext cx="2651761" cy="461665"/>
          </a:xfrm>
          <a:prstGeom prst="rect">
            <a:avLst/>
          </a:prstGeom>
          <a:noFill/>
        </p:spPr>
        <p:txBody>
          <a:bodyPr wrap="square">
            <a:spAutoFit/>
          </a:bodyPr>
          <a:lstStyle/>
          <a:p>
            <a:r>
              <a:rPr lang="ar-EG" sz="2400" b="1" dirty="0">
                <a:solidFill>
                  <a:srgbClr val="002060"/>
                </a:solidFill>
              </a:rPr>
              <a:t>ما يدل عليه من النص</a:t>
            </a:r>
            <a:endParaRPr lang="ar-YE" sz="2400" b="1" dirty="0">
              <a:solidFill>
                <a:srgbClr val="002060"/>
              </a:solidFill>
            </a:endParaRPr>
          </a:p>
        </p:txBody>
      </p:sp>
      <p:sp>
        <p:nvSpPr>
          <p:cNvPr id="21" name="مربع نص 20">
            <a:extLst>
              <a:ext uri="{FF2B5EF4-FFF2-40B4-BE49-F238E27FC236}">
                <a16:creationId xmlns:a16="http://schemas.microsoft.com/office/drawing/2014/main" id="{B3BF7C69-2FD2-EECA-44A7-7D9511E05059}"/>
              </a:ext>
            </a:extLst>
          </p:cNvPr>
          <p:cNvSpPr txBox="1"/>
          <p:nvPr/>
        </p:nvSpPr>
        <p:spPr>
          <a:xfrm>
            <a:off x="1514979" y="4981377"/>
            <a:ext cx="2422575" cy="461665"/>
          </a:xfrm>
          <a:prstGeom prst="rect">
            <a:avLst/>
          </a:prstGeom>
          <a:noFill/>
        </p:spPr>
        <p:txBody>
          <a:bodyPr wrap="square">
            <a:spAutoFit/>
          </a:bodyPr>
          <a:lstStyle/>
          <a:p>
            <a:r>
              <a:rPr lang="ar-EG" sz="2400" b="1" dirty="0">
                <a:solidFill>
                  <a:schemeClr val="tx1">
                    <a:lumMod val="95000"/>
                    <a:lumOff val="5000"/>
                  </a:schemeClr>
                </a:solidFill>
              </a:rPr>
              <a:t>حَدَثَنَا عِيسَى بْنُ هِشَامٍ </a:t>
            </a:r>
            <a:endParaRPr lang="ar-YE" sz="2400" b="1" dirty="0">
              <a:solidFill>
                <a:schemeClr val="tx1">
                  <a:lumMod val="95000"/>
                  <a:lumOff val="5000"/>
                </a:schemeClr>
              </a:solidFill>
            </a:endParaRPr>
          </a:p>
        </p:txBody>
      </p:sp>
      <p:sp>
        <p:nvSpPr>
          <p:cNvPr id="22" name="مربع نص 21">
            <a:extLst>
              <a:ext uri="{FF2B5EF4-FFF2-40B4-BE49-F238E27FC236}">
                <a16:creationId xmlns:a16="http://schemas.microsoft.com/office/drawing/2014/main" id="{38C0FE42-7764-3AFE-5DD0-AB0BCDA46B10}"/>
              </a:ext>
            </a:extLst>
          </p:cNvPr>
          <p:cNvSpPr txBox="1"/>
          <p:nvPr/>
        </p:nvSpPr>
        <p:spPr>
          <a:xfrm>
            <a:off x="4516766" y="4979297"/>
            <a:ext cx="1409700" cy="461665"/>
          </a:xfrm>
          <a:prstGeom prst="rect">
            <a:avLst/>
          </a:prstGeom>
          <a:noFill/>
        </p:spPr>
        <p:txBody>
          <a:bodyPr wrap="square">
            <a:spAutoFit/>
          </a:bodyPr>
          <a:lstStyle/>
          <a:p>
            <a:r>
              <a:rPr lang="ar-YE" sz="2400" b="1" dirty="0">
                <a:solidFill>
                  <a:schemeClr val="tx1">
                    <a:lumMod val="95000"/>
                    <a:lumOff val="5000"/>
                  </a:schemeClr>
                </a:solidFill>
              </a:rPr>
              <a:t>ح</a:t>
            </a:r>
            <a:r>
              <a:rPr lang="ar-EG" sz="2400" b="1" dirty="0" err="1">
                <a:solidFill>
                  <a:schemeClr val="tx1">
                    <a:lumMod val="95000"/>
                    <a:lumOff val="5000"/>
                  </a:schemeClr>
                </a:solidFill>
              </a:rPr>
              <a:t>دیث</a:t>
            </a:r>
            <a:r>
              <a:rPr lang="ar-EG" sz="2400" b="1" dirty="0">
                <a:solidFill>
                  <a:schemeClr val="tx1">
                    <a:lumMod val="95000"/>
                    <a:lumOff val="5000"/>
                  </a:schemeClr>
                </a:solidFill>
              </a:rPr>
              <a:t> مسند</a:t>
            </a:r>
            <a:endParaRPr lang="ar-YE" sz="2400" b="1" dirty="0">
              <a:solidFill>
                <a:schemeClr val="tx1">
                  <a:lumMod val="95000"/>
                  <a:lumOff val="5000"/>
                </a:schemeClr>
              </a:solidFill>
            </a:endParaRPr>
          </a:p>
        </p:txBody>
      </p:sp>
      <p:sp>
        <p:nvSpPr>
          <p:cNvPr id="23" name="مربع نص 22">
            <a:extLst>
              <a:ext uri="{FF2B5EF4-FFF2-40B4-BE49-F238E27FC236}">
                <a16:creationId xmlns:a16="http://schemas.microsoft.com/office/drawing/2014/main" id="{3340D92D-E001-A8A2-F842-59BF60E84493}"/>
              </a:ext>
            </a:extLst>
          </p:cNvPr>
          <p:cNvSpPr txBox="1"/>
          <p:nvPr/>
        </p:nvSpPr>
        <p:spPr>
          <a:xfrm>
            <a:off x="4839351" y="5530040"/>
            <a:ext cx="906778" cy="461665"/>
          </a:xfrm>
          <a:prstGeom prst="rect">
            <a:avLst/>
          </a:prstGeom>
          <a:noFill/>
        </p:spPr>
        <p:txBody>
          <a:bodyPr wrap="square">
            <a:spAutoFit/>
          </a:bodyPr>
          <a:lstStyle/>
          <a:p>
            <a:r>
              <a:rPr lang="ar-EG" sz="2400" b="1" dirty="0">
                <a:solidFill>
                  <a:schemeClr val="tx1">
                    <a:lumMod val="95000"/>
                    <a:lumOff val="5000"/>
                  </a:schemeClr>
                </a:solidFill>
              </a:rPr>
              <a:t>السجع</a:t>
            </a:r>
            <a:endParaRPr lang="ar-YE" sz="2400" b="1" dirty="0">
              <a:solidFill>
                <a:schemeClr val="tx1">
                  <a:lumMod val="95000"/>
                  <a:lumOff val="5000"/>
                </a:schemeClr>
              </a:solidFill>
            </a:endParaRPr>
          </a:p>
        </p:txBody>
      </p:sp>
      <p:sp>
        <p:nvSpPr>
          <p:cNvPr id="24" name="مربع نص 23">
            <a:extLst>
              <a:ext uri="{FF2B5EF4-FFF2-40B4-BE49-F238E27FC236}">
                <a16:creationId xmlns:a16="http://schemas.microsoft.com/office/drawing/2014/main" id="{F79A0912-53FE-D76D-1A46-DE685D67124A}"/>
              </a:ext>
            </a:extLst>
          </p:cNvPr>
          <p:cNvSpPr txBox="1"/>
          <p:nvPr/>
        </p:nvSpPr>
        <p:spPr>
          <a:xfrm>
            <a:off x="653958" y="711316"/>
            <a:ext cx="6082572" cy="40011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ar-YE" sz="2000" b="1" dirty="0">
                <a:solidFill>
                  <a:srgbClr val="C00000"/>
                </a:solidFill>
              </a:rPr>
              <a:t>1- اكتب اسم الشخصية مقابل الصفة التي تناسبها في الجدول الآتي :</a:t>
            </a:r>
          </a:p>
        </p:txBody>
      </p:sp>
    </p:spTree>
    <p:extLst>
      <p:ext uri="{BB962C8B-B14F-4D97-AF65-F5344CB8AC3E}">
        <p14:creationId xmlns:p14="http://schemas.microsoft.com/office/powerpoint/2010/main" val="1740684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randombar(horizontal)">
                                      <p:cBhvr>
                                        <p:cTn id="7" dur="500"/>
                                        <p:tgtEl>
                                          <p:spTgt spid="7">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randombar(horizont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randombar(horizont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randombar(horizont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1000"/>
                                        <p:tgtEl>
                                          <p:spTgt spid="24"/>
                                        </p:tgtEl>
                                      </p:cBhvr>
                                    </p:animEffect>
                                    <p:anim calcmode="lin" valueType="num">
                                      <p:cBhvr>
                                        <p:cTn id="28" dur="1000" fill="hold"/>
                                        <p:tgtEl>
                                          <p:spTgt spid="24"/>
                                        </p:tgtEl>
                                        <p:attrNameLst>
                                          <p:attrName>ppt_x</p:attrName>
                                        </p:attrNameLst>
                                      </p:cBhvr>
                                      <p:tavLst>
                                        <p:tav tm="0">
                                          <p:val>
                                            <p:strVal val="#ppt_x"/>
                                          </p:val>
                                        </p:tav>
                                        <p:tav tm="100000">
                                          <p:val>
                                            <p:strVal val="#ppt_x"/>
                                          </p:val>
                                        </p:tav>
                                      </p:tavLst>
                                    </p:anim>
                                    <p:anim calcmode="lin" valueType="num">
                                      <p:cBhvr>
                                        <p:cTn id="2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1000"/>
                                        <p:tgtEl>
                                          <p:spTgt spid="8"/>
                                        </p:tgtEl>
                                      </p:cBhvr>
                                    </p:animEffect>
                                    <p:anim calcmode="lin" valueType="num">
                                      <p:cBhvr>
                                        <p:cTn id="40" dur="1000" fill="hold"/>
                                        <p:tgtEl>
                                          <p:spTgt spid="8"/>
                                        </p:tgtEl>
                                        <p:attrNameLst>
                                          <p:attrName>ppt_x</p:attrName>
                                        </p:attrNameLst>
                                      </p:cBhvr>
                                      <p:tavLst>
                                        <p:tav tm="0">
                                          <p:val>
                                            <p:strVal val="#ppt_x"/>
                                          </p:val>
                                        </p:tav>
                                        <p:tav tm="100000">
                                          <p:val>
                                            <p:strVal val="#ppt_x"/>
                                          </p:val>
                                        </p:tav>
                                      </p:tavLst>
                                    </p:anim>
                                    <p:anim calcmode="lin" valueType="num">
                                      <p:cBhvr>
                                        <p:cTn id="4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fade">
                                      <p:cBhvr>
                                        <p:cTn id="46" dur="1000"/>
                                        <p:tgtEl>
                                          <p:spTgt spid="10"/>
                                        </p:tgtEl>
                                      </p:cBhvr>
                                    </p:animEffect>
                                    <p:anim calcmode="lin" valueType="num">
                                      <p:cBhvr>
                                        <p:cTn id="47" dur="1000" fill="hold"/>
                                        <p:tgtEl>
                                          <p:spTgt spid="10"/>
                                        </p:tgtEl>
                                        <p:attrNameLst>
                                          <p:attrName>ppt_x</p:attrName>
                                        </p:attrNameLst>
                                      </p:cBhvr>
                                      <p:tavLst>
                                        <p:tav tm="0">
                                          <p:val>
                                            <p:strVal val="#ppt_x"/>
                                          </p:val>
                                        </p:tav>
                                        <p:tav tm="100000">
                                          <p:val>
                                            <p:strVal val="#ppt_x"/>
                                          </p:val>
                                        </p:tav>
                                      </p:tavLst>
                                    </p:anim>
                                    <p:anim calcmode="lin" valueType="num">
                                      <p:cBhvr>
                                        <p:cTn id="4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fade">
                                      <p:cBhvr>
                                        <p:cTn id="53" dur="1000"/>
                                        <p:tgtEl>
                                          <p:spTgt spid="15"/>
                                        </p:tgtEl>
                                      </p:cBhvr>
                                    </p:animEffect>
                                    <p:anim calcmode="lin" valueType="num">
                                      <p:cBhvr>
                                        <p:cTn id="54" dur="1000" fill="hold"/>
                                        <p:tgtEl>
                                          <p:spTgt spid="15"/>
                                        </p:tgtEl>
                                        <p:attrNameLst>
                                          <p:attrName>ppt_x</p:attrName>
                                        </p:attrNameLst>
                                      </p:cBhvr>
                                      <p:tavLst>
                                        <p:tav tm="0">
                                          <p:val>
                                            <p:strVal val="#ppt_x"/>
                                          </p:val>
                                        </p:tav>
                                        <p:tav tm="100000">
                                          <p:val>
                                            <p:strVal val="#ppt_x"/>
                                          </p:val>
                                        </p:tav>
                                      </p:tavLst>
                                    </p:anim>
                                    <p:anim calcmode="lin" valueType="num">
                                      <p:cBhvr>
                                        <p:cTn id="55"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fade">
                                      <p:cBhvr>
                                        <p:cTn id="60" dur="1000"/>
                                        <p:tgtEl>
                                          <p:spTgt spid="11"/>
                                        </p:tgtEl>
                                      </p:cBhvr>
                                    </p:animEffect>
                                    <p:anim calcmode="lin" valueType="num">
                                      <p:cBhvr>
                                        <p:cTn id="61" dur="1000" fill="hold"/>
                                        <p:tgtEl>
                                          <p:spTgt spid="11"/>
                                        </p:tgtEl>
                                        <p:attrNameLst>
                                          <p:attrName>ppt_x</p:attrName>
                                        </p:attrNameLst>
                                      </p:cBhvr>
                                      <p:tavLst>
                                        <p:tav tm="0">
                                          <p:val>
                                            <p:strVal val="#ppt_x"/>
                                          </p:val>
                                        </p:tav>
                                        <p:tav tm="100000">
                                          <p:val>
                                            <p:strVal val="#ppt_x"/>
                                          </p:val>
                                        </p:tav>
                                      </p:tavLst>
                                    </p:anim>
                                    <p:anim calcmode="lin" valueType="num">
                                      <p:cBhvr>
                                        <p:cTn id="62"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Effect transition="in" filter="fade">
                                      <p:cBhvr>
                                        <p:cTn id="67" dur="1000"/>
                                        <p:tgtEl>
                                          <p:spTgt spid="12"/>
                                        </p:tgtEl>
                                      </p:cBhvr>
                                    </p:animEffect>
                                    <p:anim calcmode="lin" valueType="num">
                                      <p:cBhvr>
                                        <p:cTn id="68" dur="1000" fill="hold"/>
                                        <p:tgtEl>
                                          <p:spTgt spid="12"/>
                                        </p:tgtEl>
                                        <p:attrNameLst>
                                          <p:attrName>ppt_x</p:attrName>
                                        </p:attrNameLst>
                                      </p:cBhvr>
                                      <p:tavLst>
                                        <p:tav tm="0">
                                          <p:val>
                                            <p:strVal val="#ppt_x"/>
                                          </p:val>
                                        </p:tav>
                                        <p:tav tm="100000">
                                          <p:val>
                                            <p:strVal val="#ppt_x"/>
                                          </p:val>
                                        </p:tav>
                                      </p:tavLst>
                                    </p:anim>
                                    <p:anim calcmode="lin" valueType="num">
                                      <p:cBhvr>
                                        <p:cTn id="6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3"/>
                                        </p:tgtEl>
                                        <p:attrNameLst>
                                          <p:attrName>style.visibility</p:attrName>
                                        </p:attrNameLst>
                                      </p:cBhvr>
                                      <p:to>
                                        <p:strVal val="visible"/>
                                      </p:to>
                                    </p:set>
                                    <p:animEffect transition="in" filter="fade">
                                      <p:cBhvr>
                                        <p:cTn id="74" dur="1000"/>
                                        <p:tgtEl>
                                          <p:spTgt spid="13"/>
                                        </p:tgtEl>
                                      </p:cBhvr>
                                    </p:animEffect>
                                    <p:anim calcmode="lin" valueType="num">
                                      <p:cBhvr>
                                        <p:cTn id="75" dur="1000" fill="hold"/>
                                        <p:tgtEl>
                                          <p:spTgt spid="13"/>
                                        </p:tgtEl>
                                        <p:attrNameLst>
                                          <p:attrName>ppt_x</p:attrName>
                                        </p:attrNameLst>
                                      </p:cBhvr>
                                      <p:tavLst>
                                        <p:tav tm="0">
                                          <p:val>
                                            <p:strVal val="#ppt_x"/>
                                          </p:val>
                                        </p:tav>
                                        <p:tav tm="100000">
                                          <p:val>
                                            <p:strVal val="#ppt_x"/>
                                          </p:val>
                                        </p:tav>
                                      </p:tavLst>
                                    </p:anim>
                                    <p:anim calcmode="lin" valueType="num">
                                      <p:cBhvr>
                                        <p:cTn id="7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6"/>
                                        </p:tgtEl>
                                        <p:attrNameLst>
                                          <p:attrName>style.visibility</p:attrName>
                                        </p:attrNameLst>
                                      </p:cBhvr>
                                      <p:to>
                                        <p:strVal val="visible"/>
                                      </p:to>
                                    </p:set>
                                    <p:animEffect transition="in" filter="fade">
                                      <p:cBhvr>
                                        <p:cTn id="81" dur="1000"/>
                                        <p:tgtEl>
                                          <p:spTgt spid="6"/>
                                        </p:tgtEl>
                                      </p:cBhvr>
                                    </p:animEffect>
                                    <p:anim calcmode="lin" valueType="num">
                                      <p:cBhvr>
                                        <p:cTn id="82" dur="1000" fill="hold"/>
                                        <p:tgtEl>
                                          <p:spTgt spid="6"/>
                                        </p:tgtEl>
                                        <p:attrNameLst>
                                          <p:attrName>ppt_x</p:attrName>
                                        </p:attrNameLst>
                                      </p:cBhvr>
                                      <p:tavLst>
                                        <p:tav tm="0">
                                          <p:val>
                                            <p:strVal val="#ppt_x"/>
                                          </p:val>
                                        </p:tav>
                                        <p:tav tm="100000">
                                          <p:val>
                                            <p:strVal val="#ppt_x"/>
                                          </p:val>
                                        </p:tav>
                                      </p:tavLst>
                                    </p:anim>
                                    <p:anim calcmode="lin" valueType="num">
                                      <p:cBhvr>
                                        <p:cTn id="8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9"/>
                                        </p:tgtEl>
                                        <p:attrNameLst>
                                          <p:attrName>style.visibility</p:attrName>
                                        </p:attrNameLst>
                                      </p:cBhvr>
                                      <p:to>
                                        <p:strVal val="visible"/>
                                      </p:to>
                                    </p:set>
                                    <p:animEffect transition="in" filter="fade">
                                      <p:cBhvr>
                                        <p:cTn id="88" dur="1000"/>
                                        <p:tgtEl>
                                          <p:spTgt spid="19"/>
                                        </p:tgtEl>
                                      </p:cBhvr>
                                    </p:animEffect>
                                    <p:anim calcmode="lin" valueType="num">
                                      <p:cBhvr>
                                        <p:cTn id="89" dur="1000" fill="hold"/>
                                        <p:tgtEl>
                                          <p:spTgt spid="19"/>
                                        </p:tgtEl>
                                        <p:attrNameLst>
                                          <p:attrName>ppt_x</p:attrName>
                                        </p:attrNameLst>
                                      </p:cBhvr>
                                      <p:tavLst>
                                        <p:tav tm="0">
                                          <p:val>
                                            <p:strVal val="#ppt_x"/>
                                          </p:val>
                                        </p:tav>
                                        <p:tav tm="100000">
                                          <p:val>
                                            <p:strVal val="#ppt_x"/>
                                          </p:val>
                                        </p:tav>
                                      </p:tavLst>
                                    </p:anim>
                                    <p:anim calcmode="lin" valueType="num">
                                      <p:cBhvr>
                                        <p:cTn id="90" dur="1000" fill="hold"/>
                                        <p:tgtEl>
                                          <p:spTgt spid="19"/>
                                        </p:tgtEl>
                                        <p:attrNameLst>
                                          <p:attrName>ppt_y</p:attrName>
                                        </p:attrNameLst>
                                      </p:cBhvr>
                                      <p:tavLst>
                                        <p:tav tm="0">
                                          <p:val>
                                            <p:strVal val="#ppt_y+.1"/>
                                          </p:val>
                                        </p:tav>
                                        <p:tav tm="100000">
                                          <p:val>
                                            <p:strVal val="#ppt_y"/>
                                          </p:val>
                                        </p:tav>
                                      </p:tavLst>
                                    </p:anim>
                                  </p:childTnLst>
                                </p:cTn>
                              </p:par>
                              <p:par>
                                <p:cTn id="91" presetID="42" presetClass="entr" presetSubtype="0" fill="hold" nodeType="withEffect">
                                  <p:stCondLst>
                                    <p:cond delay="0"/>
                                  </p:stCondLst>
                                  <p:childTnLst>
                                    <p:set>
                                      <p:cBhvr>
                                        <p:cTn id="92" dur="1" fill="hold">
                                          <p:stCondLst>
                                            <p:cond delay="0"/>
                                          </p:stCondLst>
                                        </p:cTn>
                                        <p:tgtEl>
                                          <p:spTgt spid="16"/>
                                        </p:tgtEl>
                                        <p:attrNameLst>
                                          <p:attrName>style.visibility</p:attrName>
                                        </p:attrNameLst>
                                      </p:cBhvr>
                                      <p:to>
                                        <p:strVal val="visible"/>
                                      </p:to>
                                    </p:set>
                                    <p:animEffect transition="in" filter="fade">
                                      <p:cBhvr>
                                        <p:cTn id="93" dur="1000"/>
                                        <p:tgtEl>
                                          <p:spTgt spid="16"/>
                                        </p:tgtEl>
                                      </p:cBhvr>
                                    </p:animEffect>
                                    <p:anim calcmode="lin" valueType="num">
                                      <p:cBhvr>
                                        <p:cTn id="94" dur="1000" fill="hold"/>
                                        <p:tgtEl>
                                          <p:spTgt spid="16"/>
                                        </p:tgtEl>
                                        <p:attrNameLst>
                                          <p:attrName>ppt_x</p:attrName>
                                        </p:attrNameLst>
                                      </p:cBhvr>
                                      <p:tavLst>
                                        <p:tav tm="0">
                                          <p:val>
                                            <p:strVal val="#ppt_x"/>
                                          </p:val>
                                        </p:tav>
                                        <p:tav tm="100000">
                                          <p:val>
                                            <p:strVal val="#ppt_x"/>
                                          </p:val>
                                        </p:tav>
                                      </p:tavLst>
                                    </p:anim>
                                    <p:anim calcmode="lin" valueType="num">
                                      <p:cBhvr>
                                        <p:cTn id="9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grpId="0" nodeType="clickEffect">
                                  <p:stCondLst>
                                    <p:cond delay="0"/>
                                  </p:stCondLst>
                                  <p:childTnLst>
                                    <p:set>
                                      <p:cBhvr>
                                        <p:cTn id="99" dur="1" fill="hold">
                                          <p:stCondLst>
                                            <p:cond delay="0"/>
                                          </p:stCondLst>
                                        </p:cTn>
                                        <p:tgtEl>
                                          <p:spTgt spid="20"/>
                                        </p:tgtEl>
                                        <p:attrNameLst>
                                          <p:attrName>style.visibility</p:attrName>
                                        </p:attrNameLst>
                                      </p:cBhvr>
                                      <p:to>
                                        <p:strVal val="visible"/>
                                      </p:to>
                                    </p:set>
                                    <p:animEffect transition="in" filter="fade">
                                      <p:cBhvr>
                                        <p:cTn id="100" dur="1000"/>
                                        <p:tgtEl>
                                          <p:spTgt spid="20"/>
                                        </p:tgtEl>
                                      </p:cBhvr>
                                    </p:animEffect>
                                    <p:anim calcmode="lin" valueType="num">
                                      <p:cBhvr>
                                        <p:cTn id="101" dur="1000" fill="hold"/>
                                        <p:tgtEl>
                                          <p:spTgt spid="20"/>
                                        </p:tgtEl>
                                        <p:attrNameLst>
                                          <p:attrName>ppt_x</p:attrName>
                                        </p:attrNameLst>
                                      </p:cBhvr>
                                      <p:tavLst>
                                        <p:tav tm="0">
                                          <p:val>
                                            <p:strVal val="#ppt_x"/>
                                          </p:val>
                                        </p:tav>
                                        <p:tav tm="100000">
                                          <p:val>
                                            <p:strVal val="#ppt_x"/>
                                          </p:val>
                                        </p:tav>
                                      </p:tavLst>
                                    </p:anim>
                                    <p:anim calcmode="lin" valueType="num">
                                      <p:cBhvr>
                                        <p:cTn id="102"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42" presetClass="entr" presetSubtype="0" fill="hold" grpId="0" nodeType="clickEffect">
                                  <p:stCondLst>
                                    <p:cond delay="0"/>
                                  </p:stCondLst>
                                  <p:childTnLst>
                                    <p:set>
                                      <p:cBhvr>
                                        <p:cTn id="106" dur="1" fill="hold">
                                          <p:stCondLst>
                                            <p:cond delay="0"/>
                                          </p:stCondLst>
                                        </p:cTn>
                                        <p:tgtEl>
                                          <p:spTgt spid="22"/>
                                        </p:tgtEl>
                                        <p:attrNameLst>
                                          <p:attrName>style.visibility</p:attrName>
                                        </p:attrNameLst>
                                      </p:cBhvr>
                                      <p:to>
                                        <p:strVal val="visible"/>
                                      </p:to>
                                    </p:set>
                                    <p:animEffect transition="in" filter="fade">
                                      <p:cBhvr>
                                        <p:cTn id="107" dur="1000"/>
                                        <p:tgtEl>
                                          <p:spTgt spid="22"/>
                                        </p:tgtEl>
                                      </p:cBhvr>
                                    </p:animEffect>
                                    <p:anim calcmode="lin" valueType="num">
                                      <p:cBhvr>
                                        <p:cTn id="108" dur="1000" fill="hold"/>
                                        <p:tgtEl>
                                          <p:spTgt spid="22"/>
                                        </p:tgtEl>
                                        <p:attrNameLst>
                                          <p:attrName>ppt_x</p:attrName>
                                        </p:attrNameLst>
                                      </p:cBhvr>
                                      <p:tavLst>
                                        <p:tav tm="0">
                                          <p:val>
                                            <p:strVal val="#ppt_x"/>
                                          </p:val>
                                        </p:tav>
                                        <p:tav tm="100000">
                                          <p:val>
                                            <p:strVal val="#ppt_x"/>
                                          </p:val>
                                        </p:tav>
                                      </p:tavLst>
                                    </p:anim>
                                    <p:anim calcmode="lin" valueType="num">
                                      <p:cBhvr>
                                        <p:cTn id="10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42" presetClass="entr" presetSubtype="0" fill="hold" grpId="0" nodeType="clickEffect">
                                  <p:stCondLst>
                                    <p:cond delay="0"/>
                                  </p:stCondLst>
                                  <p:childTnLst>
                                    <p:set>
                                      <p:cBhvr>
                                        <p:cTn id="113" dur="1" fill="hold">
                                          <p:stCondLst>
                                            <p:cond delay="0"/>
                                          </p:stCondLst>
                                        </p:cTn>
                                        <p:tgtEl>
                                          <p:spTgt spid="21"/>
                                        </p:tgtEl>
                                        <p:attrNameLst>
                                          <p:attrName>style.visibility</p:attrName>
                                        </p:attrNameLst>
                                      </p:cBhvr>
                                      <p:to>
                                        <p:strVal val="visible"/>
                                      </p:to>
                                    </p:set>
                                    <p:animEffect transition="in" filter="fade">
                                      <p:cBhvr>
                                        <p:cTn id="114" dur="1000"/>
                                        <p:tgtEl>
                                          <p:spTgt spid="21"/>
                                        </p:tgtEl>
                                      </p:cBhvr>
                                    </p:animEffect>
                                    <p:anim calcmode="lin" valueType="num">
                                      <p:cBhvr>
                                        <p:cTn id="115" dur="1000" fill="hold"/>
                                        <p:tgtEl>
                                          <p:spTgt spid="21"/>
                                        </p:tgtEl>
                                        <p:attrNameLst>
                                          <p:attrName>ppt_x</p:attrName>
                                        </p:attrNameLst>
                                      </p:cBhvr>
                                      <p:tavLst>
                                        <p:tav tm="0">
                                          <p:val>
                                            <p:strVal val="#ppt_x"/>
                                          </p:val>
                                        </p:tav>
                                        <p:tav tm="100000">
                                          <p:val>
                                            <p:strVal val="#ppt_x"/>
                                          </p:val>
                                        </p:tav>
                                      </p:tavLst>
                                    </p:anim>
                                    <p:anim calcmode="lin" valueType="num">
                                      <p:cBhvr>
                                        <p:cTn id="116"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42" presetClass="entr" presetSubtype="0" fill="hold" nodeType="clickEffect">
                                  <p:stCondLst>
                                    <p:cond delay="0"/>
                                  </p:stCondLst>
                                  <p:childTnLst>
                                    <p:set>
                                      <p:cBhvr>
                                        <p:cTn id="120" dur="1" fill="hold">
                                          <p:stCondLst>
                                            <p:cond delay="0"/>
                                          </p:stCondLst>
                                        </p:cTn>
                                        <p:tgtEl>
                                          <p:spTgt spid="23">
                                            <p:txEl>
                                              <p:pRg st="0" end="0"/>
                                            </p:txEl>
                                          </p:spTgt>
                                        </p:tgtEl>
                                        <p:attrNameLst>
                                          <p:attrName>style.visibility</p:attrName>
                                        </p:attrNameLst>
                                      </p:cBhvr>
                                      <p:to>
                                        <p:strVal val="visible"/>
                                      </p:to>
                                    </p:set>
                                    <p:animEffect transition="in" filter="fade">
                                      <p:cBhvr>
                                        <p:cTn id="121" dur="1000"/>
                                        <p:tgtEl>
                                          <p:spTgt spid="23">
                                            <p:txEl>
                                              <p:pRg st="0" end="0"/>
                                            </p:txEl>
                                          </p:spTgt>
                                        </p:tgtEl>
                                      </p:cBhvr>
                                    </p:animEffect>
                                    <p:anim calcmode="lin" valueType="num">
                                      <p:cBhvr>
                                        <p:cTn id="122" dur="10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123" dur="1000" fill="hold"/>
                                        <p:tgtEl>
                                          <p:spTgt spid="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42" presetClass="entr" presetSubtype="0" fill="hold" grpId="0" nodeType="clickEffect">
                                  <p:stCondLst>
                                    <p:cond delay="0"/>
                                  </p:stCondLst>
                                  <p:childTnLst>
                                    <p:set>
                                      <p:cBhvr>
                                        <p:cTn id="127" dur="1" fill="hold">
                                          <p:stCondLst>
                                            <p:cond delay="0"/>
                                          </p:stCondLst>
                                        </p:cTn>
                                        <p:tgtEl>
                                          <p:spTgt spid="18"/>
                                        </p:tgtEl>
                                        <p:attrNameLst>
                                          <p:attrName>style.visibility</p:attrName>
                                        </p:attrNameLst>
                                      </p:cBhvr>
                                      <p:to>
                                        <p:strVal val="visible"/>
                                      </p:to>
                                    </p:set>
                                    <p:animEffect transition="in" filter="fade">
                                      <p:cBhvr>
                                        <p:cTn id="128" dur="1000"/>
                                        <p:tgtEl>
                                          <p:spTgt spid="18"/>
                                        </p:tgtEl>
                                      </p:cBhvr>
                                    </p:animEffect>
                                    <p:anim calcmode="lin" valueType="num">
                                      <p:cBhvr>
                                        <p:cTn id="129" dur="1000" fill="hold"/>
                                        <p:tgtEl>
                                          <p:spTgt spid="18"/>
                                        </p:tgtEl>
                                        <p:attrNameLst>
                                          <p:attrName>ppt_x</p:attrName>
                                        </p:attrNameLst>
                                      </p:cBhvr>
                                      <p:tavLst>
                                        <p:tav tm="0">
                                          <p:val>
                                            <p:strVal val="#ppt_x"/>
                                          </p:val>
                                        </p:tav>
                                        <p:tav tm="100000">
                                          <p:val>
                                            <p:strVal val="#ppt_x"/>
                                          </p:val>
                                        </p:tav>
                                      </p:tavLst>
                                    </p:anim>
                                    <p:anim calcmode="lin" valueType="num">
                                      <p:cBhvr>
                                        <p:cTn id="130"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6" grpId="0" animBg="1"/>
      <p:bldP spid="9" grpId="0"/>
      <p:bldP spid="10" grpId="0"/>
      <p:bldP spid="11" grpId="0"/>
      <p:bldP spid="12" grpId="0"/>
      <p:bldP spid="13" grpId="0"/>
      <p:bldP spid="15" grpId="0"/>
      <p:bldP spid="18" grpId="0"/>
      <p:bldP spid="19" grpId="0"/>
      <p:bldP spid="20" grpId="0"/>
      <p:bldP spid="21" grpId="0"/>
      <p:bldP spid="22" grpId="0"/>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D6712A32-6CAC-9709-BA30-BC1CF0BDE688}"/>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contrast="40000"/>
                    </a14:imgEffect>
                  </a14:imgLayer>
                </a14:imgProps>
              </a:ext>
            </a:extLst>
          </a:blip>
          <a:srcRect l="49907"/>
          <a:stretch/>
        </p:blipFill>
        <p:spPr>
          <a:xfrm>
            <a:off x="0" y="91440"/>
            <a:ext cx="12191999" cy="6766560"/>
          </a:xfrm>
          <a:prstGeom prst="rect">
            <a:avLst/>
          </a:prstGeom>
        </p:spPr>
      </p:pic>
      <p:sp>
        <p:nvSpPr>
          <p:cNvPr id="7" name="مربع نص 6">
            <a:extLst>
              <a:ext uri="{FF2B5EF4-FFF2-40B4-BE49-F238E27FC236}">
                <a16:creationId xmlns:a16="http://schemas.microsoft.com/office/drawing/2014/main" id="{90C0DEE2-50C4-311F-4DB5-CA5E7A03EBDB}"/>
              </a:ext>
            </a:extLst>
          </p:cNvPr>
          <p:cNvSpPr txBox="1"/>
          <p:nvPr/>
        </p:nvSpPr>
        <p:spPr>
          <a:xfrm>
            <a:off x="6865257" y="151179"/>
            <a:ext cx="5042145" cy="6555641"/>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endParaRPr lang="ar-YE" sz="2800" b="1" dirty="0">
              <a:solidFill>
                <a:srgbClr val="C00000"/>
              </a:solidFill>
              <a:latin typeface="Arabic Typesetting" panose="03020402040406030203" pitchFamily="66" charset="-78"/>
              <a:cs typeface="DecoType Naskh" panose="02010400000000000000" pitchFamily="2" charset="-78"/>
            </a:endParaRPr>
          </a:p>
          <a:p>
            <a:pPr algn="ctr"/>
            <a:r>
              <a:rPr lang="ar-YE" sz="2800" b="1" dirty="0">
                <a:solidFill>
                  <a:srgbClr val="C00000"/>
                </a:solidFill>
                <a:latin typeface="Arabic Typesetting" panose="03020402040406030203" pitchFamily="66" charset="-78"/>
                <a:cs typeface="DecoType Naskh" panose="02010400000000000000" pitchFamily="2" charset="-78"/>
              </a:rPr>
              <a:t>حَدّثَنَا عِيسَى بْنُ هِشَامٍ قَالَ:</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ق</a:t>
            </a:r>
            <a:r>
              <a:rPr lang="ar-YE" sz="2800" b="1" dirty="0">
                <a:solidFill>
                  <a:srgbClr val="C00000"/>
                </a:solidFill>
                <a:latin typeface="Arabic Typesetting" panose="03020402040406030203" pitchFamily="66" charset="-78"/>
                <a:cs typeface="DecoType Naskh" panose="02010400000000000000" pitchFamily="2" charset="-78"/>
              </a:rPr>
              <a:t>َال</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قَدْ أَصَبْتُمْ </a:t>
            </a:r>
            <a:r>
              <a:rPr lang="ar-YE" sz="2800" b="1" dirty="0" err="1">
                <a:solidFill>
                  <a:schemeClr val="tx1">
                    <a:lumMod val="95000"/>
                    <a:lumOff val="5000"/>
                  </a:schemeClr>
                </a:solidFill>
                <a:latin typeface="Arabic Typesetting" panose="03020402040406030203" pitchFamily="66" charset="-78"/>
                <a:cs typeface="DecoType Naskh" panose="02010400000000000000" pitchFamily="2" charset="-78"/>
              </a:rPr>
              <a:t>عُذَيَقَهُ</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وَوَافَيتُمْ </a:t>
            </a:r>
            <a:r>
              <a:rPr lang="ar-YE" sz="2800" b="1" dirty="0" err="1">
                <a:solidFill>
                  <a:schemeClr val="tx1">
                    <a:lumMod val="95000"/>
                    <a:lumOff val="5000"/>
                  </a:schemeClr>
                </a:solidFill>
                <a:latin typeface="Arabic Typesetting" panose="03020402040406030203" pitchFamily="66" charset="-78"/>
                <a:cs typeface="DecoType Naskh" panose="02010400000000000000" pitchFamily="2" charset="-78"/>
              </a:rPr>
              <a:t>جُذَيْلَهُ</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وَلَوْ شِئْتُ لَلَفْظْتُ وَأَفَضْتُ، وَلَوْ قُلْتُ لأَصْدَرْتُ وَأَوْرَدْتُ، </a:t>
            </a:r>
            <a:r>
              <a:rPr lang="ar-YE" sz="2800" b="1" dirty="0" err="1">
                <a:solidFill>
                  <a:schemeClr val="tx1">
                    <a:lumMod val="95000"/>
                    <a:lumOff val="5000"/>
                  </a:schemeClr>
                </a:solidFill>
                <a:latin typeface="Arabic Typesetting" panose="03020402040406030203" pitchFamily="66" charset="-78"/>
                <a:cs typeface="DecoType Naskh" panose="02010400000000000000" pitchFamily="2" charset="-78"/>
              </a:rPr>
              <a:t>وَلَجَلَوْتُ</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الْحقّ في مَعْرَضِ بَيَانٍ يُسْمِعُ الصُّمَّ، وَيُنزلُ الْعُصْمَ، </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ف</a:t>
            </a:r>
            <a:r>
              <a:rPr lang="ar-YE" sz="2800" b="1" dirty="0">
                <a:solidFill>
                  <a:srgbClr val="C00000"/>
                </a:solidFill>
                <a:latin typeface="Arabic Typesetting" panose="03020402040406030203" pitchFamily="66" charset="-78"/>
                <a:cs typeface="DecoType Naskh" panose="02010400000000000000" pitchFamily="2" charset="-78"/>
              </a:rPr>
              <a:t>َقُلْتُ</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يَا فَاضِلُ أدْنُ فَقَدْ مَنَّيْتَ، وَهَاتِ فَقَدْ أَثْنَيتَ، </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فَدَنَا و</a:t>
            </a:r>
            <a:r>
              <a:rPr lang="ar-YE" sz="2800" b="1" dirty="0">
                <a:solidFill>
                  <a:srgbClr val="C00000"/>
                </a:solidFill>
                <a:latin typeface="Arabic Typesetting" panose="03020402040406030203" pitchFamily="66" charset="-78"/>
                <a:cs typeface="DecoType Naskh" panose="02010400000000000000" pitchFamily="2" charset="-78"/>
              </a:rPr>
              <a:t>َقَالَ</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سَلُونِي أُجِبْكُمْ، وَاسْمَعُوا أُعْجِبْكُمْ. فَقُلْنَا: مَا تَقُولُ فِي </a:t>
            </a:r>
            <a:r>
              <a:rPr lang="ar-YE" sz="2800" b="1" dirty="0" err="1">
                <a:solidFill>
                  <a:schemeClr val="tx1">
                    <a:lumMod val="95000"/>
                    <a:lumOff val="5000"/>
                  </a:schemeClr>
                </a:solidFill>
                <a:latin typeface="Arabic Typesetting" panose="03020402040406030203" pitchFamily="66" charset="-78"/>
                <a:cs typeface="DecoType Naskh" panose="02010400000000000000" pitchFamily="2" charset="-78"/>
              </a:rPr>
              <a:t>امْرِىءِ</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الْقَيسِ؟ </a:t>
            </a:r>
          </a:p>
          <a:p>
            <a:pPr algn="ctr"/>
            <a:r>
              <a:rPr lang="ar-YE" sz="2800" b="1" dirty="0">
                <a:solidFill>
                  <a:srgbClr val="C00000"/>
                </a:solidFill>
                <a:latin typeface="Arabic Typesetting" panose="03020402040406030203" pitchFamily="66" charset="-78"/>
                <a:cs typeface="DecoType Naskh" panose="02010400000000000000" pitchFamily="2" charset="-78"/>
              </a:rPr>
              <a:t>قَالَ: </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هُوَ أَوَّلُ مَنْ وَقَفَ بِالدِّيارِ وَعَرَصَاتِهَا، وَاغْتَدَى وَالطَّيرُ فِي وَكَنَاتِهَا، وَوَصَفَ الْخيلَ بِصِفَاِتهَا، وَلَمْ يَقُلِ الشِّعْرَ كَاسِيًا. وَلَمْ يُجِدِ القَوْلَ رَاغِبًا، فَفَضَلَ مَنْ تَفَتَّقَ للْحِيلةِ لِسَانُهُ، وَاْنتَجَعَ لِلرَّغْبَة بَنَانُهُ،</a:t>
            </a:r>
          </a:p>
        </p:txBody>
      </p:sp>
      <p:sp>
        <p:nvSpPr>
          <p:cNvPr id="24" name="مربع نص 23">
            <a:extLst>
              <a:ext uri="{FF2B5EF4-FFF2-40B4-BE49-F238E27FC236}">
                <a16:creationId xmlns:a16="http://schemas.microsoft.com/office/drawing/2014/main" id="{F79A0912-53FE-D76D-1A46-DE685D67124A}"/>
              </a:ext>
            </a:extLst>
          </p:cNvPr>
          <p:cNvSpPr txBox="1"/>
          <p:nvPr/>
        </p:nvSpPr>
        <p:spPr>
          <a:xfrm>
            <a:off x="1258133" y="935563"/>
            <a:ext cx="5477946" cy="5078313"/>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a:spAutoFit/>
          </a:bodyPr>
          <a:lstStyle/>
          <a:p>
            <a:pPr algn="ctr">
              <a:lnSpc>
                <a:spcPct val="150000"/>
              </a:lnSpc>
            </a:pPr>
            <a:r>
              <a:rPr lang="ar-YE" sz="2400" b="1" dirty="0">
                <a:solidFill>
                  <a:srgbClr val="C00000"/>
                </a:solidFill>
              </a:rPr>
              <a:t>3- تعد لحظة ظهور البطل، حدثا أساسيا بدأت به الكدية في المقامة السابقة، اكتب الجملة الدالة على ذلك من الفقرة السابقة</a:t>
            </a:r>
          </a:p>
          <a:p>
            <a:r>
              <a:rPr lang="ar-YE" sz="2400" b="1" dirty="0">
                <a:solidFill>
                  <a:srgbClr val="0070C0"/>
                </a:solidFill>
              </a:rPr>
              <a:t>    </a:t>
            </a:r>
            <a:r>
              <a:rPr lang="ar-EG" sz="2400" b="1" dirty="0">
                <a:solidFill>
                  <a:srgbClr val="0070C0"/>
                </a:solidFill>
              </a:rPr>
              <a:t>قَدْ أَصَبْتُمْ </a:t>
            </a:r>
            <a:r>
              <a:rPr lang="ar-EG" sz="2400" b="1" dirty="0" err="1">
                <a:solidFill>
                  <a:srgbClr val="0070C0"/>
                </a:solidFill>
              </a:rPr>
              <a:t>عُذَيَقَهُ</a:t>
            </a:r>
            <a:endParaRPr lang="ar-YE" sz="2400" b="1" dirty="0">
              <a:solidFill>
                <a:srgbClr val="0070C0"/>
              </a:solidFill>
            </a:endParaRPr>
          </a:p>
          <a:p>
            <a:pPr lvl="0"/>
            <a:r>
              <a:rPr lang="ar-YE" sz="2400" b="1" dirty="0">
                <a:solidFill>
                  <a:srgbClr val="0070C0"/>
                </a:solidFill>
              </a:rPr>
              <a:t>    </a:t>
            </a:r>
            <a:r>
              <a:rPr lang="ar-EG" sz="2400" b="1" dirty="0">
                <a:solidFill>
                  <a:srgbClr val="0070C0"/>
                </a:solidFill>
              </a:rPr>
              <a:t>أو تلقاءَنَا </a:t>
            </a:r>
            <a:r>
              <a:rPr lang="ar-YE" sz="2400" b="1" dirty="0">
                <a:solidFill>
                  <a:srgbClr val="0070C0"/>
                </a:solidFill>
              </a:rPr>
              <a:t>ش</a:t>
            </a:r>
            <a:r>
              <a:rPr lang="ar-EG" sz="2400" b="1" dirty="0">
                <a:solidFill>
                  <a:srgbClr val="0070C0"/>
                </a:solidFill>
              </a:rPr>
              <a:t>ابَ قَدْ جَلَسَ غَيْرَ بَعِي</a:t>
            </a:r>
            <a:r>
              <a:rPr lang="ar-YE" sz="2400" b="1" dirty="0">
                <a:solidFill>
                  <a:srgbClr val="0070C0"/>
                </a:solidFill>
              </a:rPr>
              <a:t>د</a:t>
            </a:r>
          </a:p>
          <a:p>
            <a:pPr lvl="0"/>
            <a:endParaRPr lang="ar-YE" sz="2400" b="1" dirty="0">
              <a:solidFill>
                <a:srgbClr val="C00000"/>
              </a:solidFill>
            </a:endParaRPr>
          </a:p>
          <a:p>
            <a:pPr algn="ctr"/>
            <a:r>
              <a:rPr lang="ar-YE" sz="2400" b="1" dirty="0">
                <a:solidFill>
                  <a:srgbClr val="C00000"/>
                </a:solidFill>
              </a:rPr>
              <a:t>4- ن</a:t>
            </a:r>
            <a:r>
              <a:rPr lang="ar-DZ" sz="2400" b="1" dirty="0">
                <a:solidFill>
                  <a:srgbClr val="C00000"/>
                </a:solidFill>
              </a:rPr>
              <a:t>جح</a:t>
            </a:r>
            <a:r>
              <a:rPr lang="ar-YE" sz="2400" b="1" dirty="0">
                <a:solidFill>
                  <a:srgbClr val="C00000"/>
                </a:solidFill>
              </a:rPr>
              <a:t> بطل المقامة في إقناع من كان بالمجلس الإنصات إليه بعدة وسائل اذكر اثنتين منها </a:t>
            </a:r>
          </a:p>
          <a:p>
            <a:r>
              <a:rPr lang="ar-YE" sz="2400" b="1" dirty="0">
                <a:solidFill>
                  <a:schemeClr val="tx1">
                    <a:lumMod val="95000"/>
                    <a:lumOff val="5000"/>
                  </a:schemeClr>
                </a:solidFill>
              </a:rPr>
              <a:t>     اد</a:t>
            </a:r>
            <a:r>
              <a:rPr lang="ar-DZ" sz="2400" b="1" dirty="0">
                <a:solidFill>
                  <a:schemeClr val="tx1">
                    <a:lumMod val="95000"/>
                    <a:lumOff val="5000"/>
                  </a:schemeClr>
                </a:solidFill>
              </a:rPr>
              <a:t>ّ</a:t>
            </a:r>
            <a:r>
              <a:rPr lang="ar-YE" sz="2400" b="1" dirty="0">
                <a:solidFill>
                  <a:schemeClr val="tx1">
                    <a:lumMod val="95000"/>
                    <a:lumOff val="5000"/>
                  </a:schemeClr>
                </a:solidFill>
              </a:rPr>
              <a:t>عى علمه بالشعر والشعراء</a:t>
            </a:r>
          </a:p>
          <a:p>
            <a:r>
              <a:rPr lang="ar-YE" sz="2400" b="1" dirty="0">
                <a:solidFill>
                  <a:srgbClr val="0070C0"/>
                </a:solidFill>
              </a:rPr>
              <a:t>     سَلُونِي أُجِبْكُمْ، وَاسْمَعُوا أُعْجِبْكُمْ</a:t>
            </a:r>
          </a:p>
          <a:p>
            <a:r>
              <a:rPr lang="ar-YE" sz="2400" b="1" dirty="0">
                <a:solidFill>
                  <a:schemeClr val="tx1">
                    <a:lumMod val="95000"/>
                    <a:lumOff val="5000"/>
                  </a:schemeClr>
                </a:solidFill>
              </a:rPr>
              <a:t>     استخدام الأدب وبراعته اللغوية وثقافته الأدبية</a:t>
            </a:r>
          </a:p>
          <a:p>
            <a:r>
              <a:rPr lang="ar-YE" sz="2400" b="1" dirty="0">
                <a:solidFill>
                  <a:schemeClr val="tx1">
                    <a:lumMod val="95000"/>
                    <a:lumOff val="5000"/>
                  </a:schemeClr>
                </a:solidFill>
              </a:rPr>
              <a:t> </a:t>
            </a:r>
            <a:r>
              <a:rPr lang="ar-YE" sz="2400" b="1" dirty="0">
                <a:solidFill>
                  <a:srgbClr val="0070C0"/>
                </a:solidFill>
              </a:rPr>
              <a:t>وَلَوْ شِئْتُ لَلَفْظْتُ وَأَفَضْتُ، وَلَوْ قُلْتُ لأَصْدَرْتُ وَأَوْرَدْتُ       </a:t>
            </a:r>
          </a:p>
        </p:txBody>
      </p:sp>
    </p:spTree>
    <p:extLst>
      <p:ext uri="{BB962C8B-B14F-4D97-AF65-F5344CB8AC3E}">
        <p14:creationId xmlns:p14="http://schemas.microsoft.com/office/powerpoint/2010/main" val="1588013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randombar(horizontal)">
                                      <p:cBhvr>
                                        <p:cTn id="7" dur="500"/>
                                        <p:tgtEl>
                                          <p:spTgt spid="7">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randombar(horizont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randombar(horizont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randombar(horizont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randombar(horizontal)">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randombar(horizontal)">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24">
                                            <p:txEl>
                                              <p:pRg st="0" end="0"/>
                                            </p:txEl>
                                          </p:spTgt>
                                        </p:tgtEl>
                                        <p:attrNameLst>
                                          <p:attrName>style.visibility</p:attrName>
                                        </p:attrNameLst>
                                      </p:cBhvr>
                                      <p:to>
                                        <p:strVal val="visible"/>
                                      </p:to>
                                    </p:set>
                                    <p:animEffect transition="in" filter="fade">
                                      <p:cBhvr>
                                        <p:cTn id="37" dur="1000"/>
                                        <p:tgtEl>
                                          <p:spTgt spid="24">
                                            <p:txEl>
                                              <p:pRg st="0" end="0"/>
                                            </p:txEl>
                                          </p:spTgt>
                                        </p:tgtEl>
                                      </p:cBhvr>
                                    </p:animEffect>
                                    <p:anim calcmode="lin" valueType="num">
                                      <p:cBhvr>
                                        <p:cTn id="38" dur="1000" fill="hold"/>
                                        <p:tgtEl>
                                          <p:spTgt spid="24">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2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24">
                                            <p:txEl>
                                              <p:pRg st="1" end="1"/>
                                            </p:txEl>
                                          </p:spTgt>
                                        </p:tgtEl>
                                        <p:attrNameLst>
                                          <p:attrName>style.visibility</p:attrName>
                                        </p:attrNameLst>
                                      </p:cBhvr>
                                      <p:to>
                                        <p:strVal val="visible"/>
                                      </p:to>
                                    </p:set>
                                    <p:animEffect transition="in" filter="fade">
                                      <p:cBhvr>
                                        <p:cTn id="44" dur="1000"/>
                                        <p:tgtEl>
                                          <p:spTgt spid="24">
                                            <p:txEl>
                                              <p:pRg st="1" end="1"/>
                                            </p:txEl>
                                          </p:spTgt>
                                        </p:tgtEl>
                                      </p:cBhvr>
                                    </p:animEffect>
                                    <p:anim calcmode="lin" valueType="num">
                                      <p:cBhvr>
                                        <p:cTn id="45" dur="1000" fill="hold"/>
                                        <p:tgtEl>
                                          <p:spTgt spid="24">
                                            <p:txEl>
                                              <p:pRg st="1" end="1"/>
                                            </p:txEl>
                                          </p:spTgt>
                                        </p:tgtEl>
                                        <p:attrNameLst>
                                          <p:attrName>ppt_x</p:attrName>
                                        </p:attrNameLst>
                                      </p:cBhvr>
                                      <p:tavLst>
                                        <p:tav tm="0">
                                          <p:val>
                                            <p:strVal val="#ppt_x"/>
                                          </p:val>
                                        </p:tav>
                                        <p:tav tm="100000">
                                          <p:val>
                                            <p:strVal val="#ppt_x"/>
                                          </p:val>
                                        </p:tav>
                                      </p:tavLst>
                                    </p:anim>
                                    <p:anim calcmode="lin" valueType="num">
                                      <p:cBhvr>
                                        <p:cTn id="46" dur="1000" fill="hold"/>
                                        <p:tgtEl>
                                          <p:spTgt spid="2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7" presetClass="entr" presetSubtype="0" fill="hold" grpId="0" nodeType="clickEffect">
                                  <p:stCondLst>
                                    <p:cond delay="0"/>
                                  </p:stCondLst>
                                  <p:childTnLst>
                                    <p:set>
                                      <p:cBhvr>
                                        <p:cTn id="50" dur="1" fill="hold">
                                          <p:stCondLst>
                                            <p:cond delay="0"/>
                                          </p:stCondLst>
                                        </p:cTn>
                                        <p:tgtEl>
                                          <p:spTgt spid="24">
                                            <p:txEl>
                                              <p:pRg st="2" end="2"/>
                                            </p:txEl>
                                          </p:spTgt>
                                        </p:tgtEl>
                                        <p:attrNameLst>
                                          <p:attrName>style.visibility</p:attrName>
                                        </p:attrNameLst>
                                      </p:cBhvr>
                                      <p:to>
                                        <p:strVal val="visible"/>
                                      </p:to>
                                    </p:set>
                                    <p:animEffect transition="in" filter="fade">
                                      <p:cBhvr>
                                        <p:cTn id="51" dur="1000"/>
                                        <p:tgtEl>
                                          <p:spTgt spid="24">
                                            <p:txEl>
                                              <p:pRg st="2" end="2"/>
                                            </p:txEl>
                                          </p:spTgt>
                                        </p:tgtEl>
                                      </p:cBhvr>
                                    </p:animEffect>
                                    <p:anim calcmode="lin" valueType="num">
                                      <p:cBhvr>
                                        <p:cTn id="52" dur="1000" fill="hold"/>
                                        <p:tgtEl>
                                          <p:spTgt spid="24">
                                            <p:txEl>
                                              <p:pRg st="2" end="2"/>
                                            </p:txEl>
                                          </p:spTgt>
                                        </p:tgtEl>
                                        <p:attrNameLst>
                                          <p:attrName>ppt_x</p:attrName>
                                        </p:attrNameLst>
                                      </p:cBhvr>
                                      <p:tavLst>
                                        <p:tav tm="0">
                                          <p:val>
                                            <p:strVal val="#ppt_x"/>
                                          </p:val>
                                        </p:tav>
                                        <p:tav tm="100000">
                                          <p:val>
                                            <p:strVal val="#ppt_x"/>
                                          </p:val>
                                        </p:tav>
                                      </p:tavLst>
                                    </p:anim>
                                    <p:anim calcmode="lin" valueType="num">
                                      <p:cBhvr>
                                        <p:cTn id="53" dur="1000" fill="hold"/>
                                        <p:tgtEl>
                                          <p:spTgt spid="2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7" presetClass="entr" presetSubtype="0" fill="hold" grpId="0" nodeType="clickEffect">
                                  <p:stCondLst>
                                    <p:cond delay="0"/>
                                  </p:stCondLst>
                                  <p:childTnLst>
                                    <p:set>
                                      <p:cBhvr>
                                        <p:cTn id="57" dur="1" fill="hold">
                                          <p:stCondLst>
                                            <p:cond delay="0"/>
                                          </p:stCondLst>
                                        </p:cTn>
                                        <p:tgtEl>
                                          <p:spTgt spid="24">
                                            <p:txEl>
                                              <p:pRg st="4" end="4"/>
                                            </p:txEl>
                                          </p:spTgt>
                                        </p:tgtEl>
                                        <p:attrNameLst>
                                          <p:attrName>style.visibility</p:attrName>
                                        </p:attrNameLst>
                                      </p:cBhvr>
                                      <p:to>
                                        <p:strVal val="visible"/>
                                      </p:to>
                                    </p:set>
                                    <p:animEffect transition="in" filter="fade">
                                      <p:cBhvr>
                                        <p:cTn id="58" dur="1000"/>
                                        <p:tgtEl>
                                          <p:spTgt spid="24">
                                            <p:txEl>
                                              <p:pRg st="4" end="4"/>
                                            </p:txEl>
                                          </p:spTgt>
                                        </p:tgtEl>
                                      </p:cBhvr>
                                    </p:animEffect>
                                    <p:anim calcmode="lin" valueType="num">
                                      <p:cBhvr>
                                        <p:cTn id="59" dur="1000" fill="hold"/>
                                        <p:tgtEl>
                                          <p:spTgt spid="24">
                                            <p:txEl>
                                              <p:pRg st="4" end="4"/>
                                            </p:txEl>
                                          </p:spTgt>
                                        </p:tgtEl>
                                        <p:attrNameLst>
                                          <p:attrName>ppt_x</p:attrName>
                                        </p:attrNameLst>
                                      </p:cBhvr>
                                      <p:tavLst>
                                        <p:tav tm="0">
                                          <p:val>
                                            <p:strVal val="#ppt_x"/>
                                          </p:val>
                                        </p:tav>
                                        <p:tav tm="100000">
                                          <p:val>
                                            <p:strVal val="#ppt_x"/>
                                          </p:val>
                                        </p:tav>
                                      </p:tavLst>
                                    </p:anim>
                                    <p:anim calcmode="lin" valueType="num">
                                      <p:cBhvr>
                                        <p:cTn id="60" dur="1000" fill="hold"/>
                                        <p:tgtEl>
                                          <p:spTgt spid="2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7" presetClass="entr" presetSubtype="0" fill="hold" grpId="0" nodeType="clickEffect">
                                  <p:stCondLst>
                                    <p:cond delay="0"/>
                                  </p:stCondLst>
                                  <p:childTnLst>
                                    <p:set>
                                      <p:cBhvr>
                                        <p:cTn id="64" dur="1" fill="hold">
                                          <p:stCondLst>
                                            <p:cond delay="0"/>
                                          </p:stCondLst>
                                        </p:cTn>
                                        <p:tgtEl>
                                          <p:spTgt spid="24">
                                            <p:txEl>
                                              <p:pRg st="5" end="5"/>
                                            </p:txEl>
                                          </p:spTgt>
                                        </p:tgtEl>
                                        <p:attrNameLst>
                                          <p:attrName>style.visibility</p:attrName>
                                        </p:attrNameLst>
                                      </p:cBhvr>
                                      <p:to>
                                        <p:strVal val="visible"/>
                                      </p:to>
                                    </p:set>
                                    <p:animEffect transition="in" filter="fade">
                                      <p:cBhvr>
                                        <p:cTn id="65" dur="1000"/>
                                        <p:tgtEl>
                                          <p:spTgt spid="24">
                                            <p:txEl>
                                              <p:pRg st="5" end="5"/>
                                            </p:txEl>
                                          </p:spTgt>
                                        </p:tgtEl>
                                      </p:cBhvr>
                                    </p:animEffect>
                                    <p:anim calcmode="lin" valueType="num">
                                      <p:cBhvr>
                                        <p:cTn id="66" dur="1000" fill="hold"/>
                                        <p:tgtEl>
                                          <p:spTgt spid="24">
                                            <p:txEl>
                                              <p:pRg st="5" end="5"/>
                                            </p:txEl>
                                          </p:spTgt>
                                        </p:tgtEl>
                                        <p:attrNameLst>
                                          <p:attrName>ppt_x</p:attrName>
                                        </p:attrNameLst>
                                      </p:cBhvr>
                                      <p:tavLst>
                                        <p:tav tm="0">
                                          <p:val>
                                            <p:strVal val="#ppt_x"/>
                                          </p:val>
                                        </p:tav>
                                        <p:tav tm="100000">
                                          <p:val>
                                            <p:strVal val="#ppt_x"/>
                                          </p:val>
                                        </p:tav>
                                      </p:tavLst>
                                    </p:anim>
                                    <p:anim calcmode="lin" valueType="num">
                                      <p:cBhvr>
                                        <p:cTn id="67" dur="1000" fill="hold"/>
                                        <p:tgtEl>
                                          <p:spTgt spid="2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7" presetClass="entr" presetSubtype="0" fill="hold" grpId="0" nodeType="clickEffect">
                                  <p:stCondLst>
                                    <p:cond delay="0"/>
                                  </p:stCondLst>
                                  <p:childTnLst>
                                    <p:set>
                                      <p:cBhvr>
                                        <p:cTn id="71" dur="1" fill="hold">
                                          <p:stCondLst>
                                            <p:cond delay="0"/>
                                          </p:stCondLst>
                                        </p:cTn>
                                        <p:tgtEl>
                                          <p:spTgt spid="24">
                                            <p:txEl>
                                              <p:pRg st="6" end="6"/>
                                            </p:txEl>
                                          </p:spTgt>
                                        </p:tgtEl>
                                        <p:attrNameLst>
                                          <p:attrName>style.visibility</p:attrName>
                                        </p:attrNameLst>
                                      </p:cBhvr>
                                      <p:to>
                                        <p:strVal val="visible"/>
                                      </p:to>
                                    </p:set>
                                    <p:animEffect transition="in" filter="fade">
                                      <p:cBhvr>
                                        <p:cTn id="72" dur="1000"/>
                                        <p:tgtEl>
                                          <p:spTgt spid="24">
                                            <p:txEl>
                                              <p:pRg st="6" end="6"/>
                                            </p:txEl>
                                          </p:spTgt>
                                        </p:tgtEl>
                                      </p:cBhvr>
                                    </p:animEffect>
                                    <p:anim calcmode="lin" valueType="num">
                                      <p:cBhvr>
                                        <p:cTn id="73" dur="1000" fill="hold"/>
                                        <p:tgtEl>
                                          <p:spTgt spid="24">
                                            <p:txEl>
                                              <p:pRg st="6" end="6"/>
                                            </p:txEl>
                                          </p:spTgt>
                                        </p:tgtEl>
                                        <p:attrNameLst>
                                          <p:attrName>ppt_x</p:attrName>
                                        </p:attrNameLst>
                                      </p:cBhvr>
                                      <p:tavLst>
                                        <p:tav tm="0">
                                          <p:val>
                                            <p:strVal val="#ppt_x"/>
                                          </p:val>
                                        </p:tav>
                                        <p:tav tm="100000">
                                          <p:val>
                                            <p:strVal val="#ppt_x"/>
                                          </p:val>
                                        </p:tav>
                                      </p:tavLst>
                                    </p:anim>
                                    <p:anim calcmode="lin" valueType="num">
                                      <p:cBhvr>
                                        <p:cTn id="74" dur="1000" fill="hold"/>
                                        <p:tgtEl>
                                          <p:spTgt spid="2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7" presetClass="entr" presetSubtype="0" fill="hold" grpId="0" nodeType="clickEffect">
                                  <p:stCondLst>
                                    <p:cond delay="0"/>
                                  </p:stCondLst>
                                  <p:childTnLst>
                                    <p:set>
                                      <p:cBhvr>
                                        <p:cTn id="78" dur="1" fill="hold">
                                          <p:stCondLst>
                                            <p:cond delay="0"/>
                                          </p:stCondLst>
                                        </p:cTn>
                                        <p:tgtEl>
                                          <p:spTgt spid="24">
                                            <p:txEl>
                                              <p:pRg st="7" end="7"/>
                                            </p:txEl>
                                          </p:spTgt>
                                        </p:tgtEl>
                                        <p:attrNameLst>
                                          <p:attrName>style.visibility</p:attrName>
                                        </p:attrNameLst>
                                      </p:cBhvr>
                                      <p:to>
                                        <p:strVal val="visible"/>
                                      </p:to>
                                    </p:set>
                                    <p:animEffect transition="in" filter="fade">
                                      <p:cBhvr>
                                        <p:cTn id="79" dur="1000"/>
                                        <p:tgtEl>
                                          <p:spTgt spid="24">
                                            <p:txEl>
                                              <p:pRg st="7" end="7"/>
                                            </p:txEl>
                                          </p:spTgt>
                                        </p:tgtEl>
                                      </p:cBhvr>
                                    </p:animEffect>
                                    <p:anim calcmode="lin" valueType="num">
                                      <p:cBhvr>
                                        <p:cTn id="80" dur="1000" fill="hold"/>
                                        <p:tgtEl>
                                          <p:spTgt spid="24">
                                            <p:txEl>
                                              <p:pRg st="7" end="7"/>
                                            </p:txEl>
                                          </p:spTgt>
                                        </p:tgtEl>
                                        <p:attrNameLst>
                                          <p:attrName>ppt_x</p:attrName>
                                        </p:attrNameLst>
                                      </p:cBhvr>
                                      <p:tavLst>
                                        <p:tav tm="0">
                                          <p:val>
                                            <p:strVal val="#ppt_x"/>
                                          </p:val>
                                        </p:tav>
                                        <p:tav tm="100000">
                                          <p:val>
                                            <p:strVal val="#ppt_x"/>
                                          </p:val>
                                        </p:tav>
                                      </p:tavLst>
                                    </p:anim>
                                    <p:anim calcmode="lin" valueType="num">
                                      <p:cBhvr>
                                        <p:cTn id="81" dur="1000" fill="hold"/>
                                        <p:tgtEl>
                                          <p:spTgt spid="2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7" presetClass="entr" presetSubtype="0" fill="hold" grpId="0" nodeType="clickEffect">
                                  <p:stCondLst>
                                    <p:cond delay="0"/>
                                  </p:stCondLst>
                                  <p:childTnLst>
                                    <p:set>
                                      <p:cBhvr>
                                        <p:cTn id="85" dur="1" fill="hold">
                                          <p:stCondLst>
                                            <p:cond delay="0"/>
                                          </p:stCondLst>
                                        </p:cTn>
                                        <p:tgtEl>
                                          <p:spTgt spid="24">
                                            <p:txEl>
                                              <p:pRg st="8" end="8"/>
                                            </p:txEl>
                                          </p:spTgt>
                                        </p:tgtEl>
                                        <p:attrNameLst>
                                          <p:attrName>style.visibility</p:attrName>
                                        </p:attrNameLst>
                                      </p:cBhvr>
                                      <p:to>
                                        <p:strVal val="visible"/>
                                      </p:to>
                                    </p:set>
                                    <p:animEffect transition="in" filter="fade">
                                      <p:cBhvr>
                                        <p:cTn id="86" dur="1000"/>
                                        <p:tgtEl>
                                          <p:spTgt spid="24">
                                            <p:txEl>
                                              <p:pRg st="8" end="8"/>
                                            </p:txEl>
                                          </p:spTgt>
                                        </p:tgtEl>
                                      </p:cBhvr>
                                    </p:animEffect>
                                    <p:anim calcmode="lin" valueType="num">
                                      <p:cBhvr>
                                        <p:cTn id="87" dur="1000" fill="hold"/>
                                        <p:tgtEl>
                                          <p:spTgt spid="24">
                                            <p:txEl>
                                              <p:pRg st="8" end="8"/>
                                            </p:txEl>
                                          </p:spTgt>
                                        </p:tgtEl>
                                        <p:attrNameLst>
                                          <p:attrName>ppt_x</p:attrName>
                                        </p:attrNameLst>
                                      </p:cBhvr>
                                      <p:tavLst>
                                        <p:tav tm="0">
                                          <p:val>
                                            <p:strVal val="#ppt_x"/>
                                          </p:val>
                                        </p:tav>
                                        <p:tav tm="100000">
                                          <p:val>
                                            <p:strVal val="#ppt_x"/>
                                          </p:val>
                                        </p:tav>
                                      </p:tavLst>
                                    </p:anim>
                                    <p:anim calcmode="lin" valueType="num">
                                      <p:cBhvr>
                                        <p:cTn id="88" dur="1000" fill="hold"/>
                                        <p:tgtEl>
                                          <p:spTgt spid="2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2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D6712A32-6CAC-9709-BA30-BC1CF0BDE68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Lst>
          </a:blip>
          <a:srcRect l="49907"/>
          <a:stretch/>
        </p:blipFill>
        <p:spPr>
          <a:xfrm>
            <a:off x="0" y="91440"/>
            <a:ext cx="12191999" cy="6766560"/>
          </a:xfrm>
          <a:prstGeom prst="rect">
            <a:avLst/>
          </a:prstGeom>
        </p:spPr>
      </p:pic>
      <p:sp>
        <p:nvSpPr>
          <p:cNvPr id="7" name="مربع نص 6">
            <a:extLst>
              <a:ext uri="{FF2B5EF4-FFF2-40B4-BE49-F238E27FC236}">
                <a16:creationId xmlns:a16="http://schemas.microsoft.com/office/drawing/2014/main" id="{90C0DEE2-50C4-311F-4DB5-CA5E7A03EBDB}"/>
              </a:ext>
            </a:extLst>
          </p:cNvPr>
          <p:cNvSpPr txBox="1"/>
          <p:nvPr/>
        </p:nvSpPr>
        <p:spPr>
          <a:xfrm>
            <a:off x="6735603" y="843230"/>
            <a:ext cx="4902200" cy="5262979"/>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endParaRPr lang="ar-YE" sz="2800" b="1" dirty="0">
              <a:solidFill>
                <a:srgbClr val="C00000"/>
              </a:solidFill>
              <a:latin typeface="Arabic Typesetting" panose="03020402040406030203" pitchFamily="66" charset="-78"/>
              <a:cs typeface="DecoType Naskh" panose="02010400000000000000" pitchFamily="2" charset="-78"/>
            </a:endParaRPr>
          </a:p>
          <a:p>
            <a:pPr algn="ctr"/>
            <a:r>
              <a:rPr lang="ar-YE" sz="2800" b="1" dirty="0">
                <a:solidFill>
                  <a:srgbClr val="C00000"/>
                </a:solidFill>
                <a:latin typeface="Arabic Typesetting" panose="03020402040406030203" pitchFamily="66" charset="-78"/>
                <a:cs typeface="DecoType Naskh" panose="02010400000000000000" pitchFamily="2" charset="-78"/>
              </a:rPr>
              <a:t>حَدّثَنَا عِيسَى بْنُ هِشَامٍ قَالَ:</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ق</a:t>
            </a:r>
            <a:r>
              <a:rPr lang="ar-YE" sz="2800" b="1" dirty="0">
                <a:solidFill>
                  <a:srgbClr val="C00000"/>
                </a:solidFill>
                <a:latin typeface="Arabic Typesetting" panose="03020402040406030203" pitchFamily="66" charset="-78"/>
                <a:cs typeface="DecoType Naskh" panose="02010400000000000000" pitchFamily="2" charset="-78"/>
              </a:rPr>
              <a:t>ُلْنَا</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فَما تَقُولُ فِي الْنَّابِغَةِ؟ </a:t>
            </a:r>
          </a:p>
          <a:p>
            <a:pPr algn="ctr"/>
            <a:r>
              <a:rPr lang="ar-YE" sz="2800" b="1" dirty="0">
                <a:solidFill>
                  <a:srgbClr val="C00000"/>
                </a:solidFill>
                <a:latin typeface="Arabic Typesetting" panose="03020402040406030203" pitchFamily="66" charset="-78"/>
                <a:cs typeface="DecoType Naskh" panose="02010400000000000000" pitchFamily="2" charset="-78"/>
              </a:rPr>
              <a:t>قالَ</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يَثلِبُ إِذَا حَنِقَ، وَيَمْدَحُ إِذَا رَغِبَ، وَيَعْتَذِرُ إِذَا رَهِبَ، فَلَا يَرْمي </a:t>
            </a:r>
            <a:r>
              <a:rPr lang="ar-YE" sz="2800" b="1" dirty="0" err="1">
                <a:solidFill>
                  <a:schemeClr val="tx1">
                    <a:lumMod val="95000"/>
                    <a:lumOff val="5000"/>
                  </a:schemeClr>
                </a:solidFill>
                <a:latin typeface="Arabic Typesetting" panose="03020402040406030203" pitchFamily="66" charset="-78"/>
                <a:cs typeface="DecoType Naskh" panose="02010400000000000000" pitchFamily="2" charset="-78"/>
              </a:rPr>
              <a:t>إِلَّاصَائِبًا</a:t>
            </a:r>
            <a:r>
              <a:rPr lang="ar-YE" sz="2800" b="1" dirty="0">
                <a:solidFill>
                  <a:srgbClr val="C00000"/>
                </a:solidFill>
                <a:latin typeface="Arabic Typesetting" panose="03020402040406030203" pitchFamily="66" charset="-78"/>
                <a:cs typeface="DecoType Naskh" panose="02010400000000000000" pitchFamily="2" charset="-78"/>
              </a:rPr>
              <a:t>،</a:t>
            </a:r>
          </a:p>
          <a:p>
            <a:pPr algn="ctr"/>
            <a:r>
              <a:rPr lang="ar-YE" sz="2800" b="1" dirty="0">
                <a:solidFill>
                  <a:srgbClr val="C00000"/>
                </a:solidFill>
                <a:latin typeface="Arabic Typesetting" panose="03020402040406030203" pitchFamily="66" charset="-78"/>
                <a:cs typeface="DecoType Naskh" panose="02010400000000000000" pitchFamily="2" charset="-78"/>
              </a:rPr>
              <a:t> </a:t>
            </a:r>
            <a:r>
              <a:rPr lang="ar-YE" sz="2800" b="1" dirty="0" err="1">
                <a:solidFill>
                  <a:srgbClr val="C00000"/>
                </a:solidFill>
                <a:latin typeface="Arabic Typesetting" panose="03020402040406030203" pitchFamily="66" charset="-78"/>
                <a:cs typeface="DecoType Naskh" panose="02010400000000000000" pitchFamily="2" charset="-78"/>
              </a:rPr>
              <a:t>قُلْنَا</a:t>
            </a:r>
            <a:r>
              <a:rPr lang="ar-YE" sz="2800" b="1" dirty="0" err="1">
                <a:solidFill>
                  <a:schemeClr val="tx1">
                    <a:lumMod val="95000"/>
                    <a:lumOff val="5000"/>
                  </a:schemeClr>
                </a:solidFill>
                <a:latin typeface="Arabic Typesetting" panose="03020402040406030203" pitchFamily="66" charset="-78"/>
                <a:cs typeface="DecoType Naskh" panose="02010400000000000000" pitchFamily="2" charset="-78"/>
              </a:rPr>
              <a:t>:فَمَا</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تَقُولُ فِي زُهَيرٍ؟</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a:t>
            </a:r>
            <a:r>
              <a:rPr lang="ar-YE" sz="2800" b="1" dirty="0">
                <a:solidFill>
                  <a:srgbClr val="C00000"/>
                </a:solidFill>
                <a:latin typeface="Arabic Typesetting" panose="03020402040406030203" pitchFamily="66" charset="-78"/>
                <a:cs typeface="DecoType Naskh" panose="02010400000000000000" pitchFamily="2" charset="-78"/>
              </a:rPr>
              <a:t>قَالَ</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يُذِيبُ الشِّعرَ، والشعْرُ يُذيبَهُ، وَيَدعُو القَولَ وَالسِّحْرَ يُجِيبُهُ،</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a:t>
            </a:r>
            <a:r>
              <a:rPr lang="ar-YE" sz="2800" b="1" dirty="0">
                <a:solidFill>
                  <a:srgbClr val="C00000"/>
                </a:solidFill>
                <a:latin typeface="Arabic Typesetting" panose="03020402040406030203" pitchFamily="66" charset="-78"/>
                <a:cs typeface="DecoType Naskh" panose="02010400000000000000" pitchFamily="2" charset="-78"/>
              </a:rPr>
              <a:t>قُلْنَا</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فَمَا تَقُولُ فِي طَرَفَةَ: </a:t>
            </a:r>
          </a:p>
          <a:p>
            <a:pPr algn="ctr"/>
            <a:r>
              <a:rPr lang="ar-YE" sz="2800" b="1" dirty="0">
                <a:solidFill>
                  <a:srgbClr val="C00000"/>
                </a:solidFill>
                <a:latin typeface="Arabic Typesetting" panose="03020402040406030203" pitchFamily="66" charset="-78"/>
                <a:cs typeface="DecoType Naskh" panose="02010400000000000000" pitchFamily="2" charset="-78"/>
              </a:rPr>
              <a:t>قَالَ</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هُوَ ماَءُ الأشْعَارِ وَطينَتُها، وَكَنْزُ الْقَوَافِي وَمَديِنَتُهَا، مَاتَ وَلَمْ تَظْهَرْ أَسْرَارُ دَفَائِنِهِ وَلَمْ تُفْتَحْ أَغْلَاقُ خَزَائِنِهِ، </a:t>
            </a:r>
          </a:p>
        </p:txBody>
      </p:sp>
      <p:sp>
        <p:nvSpPr>
          <p:cNvPr id="3" name="مربع نص 2">
            <a:extLst>
              <a:ext uri="{FF2B5EF4-FFF2-40B4-BE49-F238E27FC236}">
                <a16:creationId xmlns:a16="http://schemas.microsoft.com/office/drawing/2014/main" id="{764CF975-96E5-6DE3-AE84-9ECBCA33D46E}"/>
              </a:ext>
            </a:extLst>
          </p:cNvPr>
          <p:cNvSpPr txBox="1"/>
          <p:nvPr/>
        </p:nvSpPr>
        <p:spPr>
          <a:xfrm>
            <a:off x="831533" y="1520338"/>
            <a:ext cx="5349874" cy="4093428"/>
          </a:xfrm>
          <a:prstGeom prst="rect">
            <a:avLst/>
          </a:prstGeom>
          <a:noFill/>
        </p:spPr>
        <p:txBody>
          <a:bodyPr wrap="square">
            <a:spAutoFit/>
          </a:bodyPr>
          <a:lstStyle/>
          <a:p>
            <a:r>
              <a:rPr lang="ar-YE" sz="2000" b="1" dirty="0">
                <a:solidFill>
                  <a:srgbClr val="C00000"/>
                </a:solidFill>
              </a:rPr>
              <a:t>5- </a:t>
            </a:r>
            <a:r>
              <a:rPr lang="ar-EG" sz="2000" b="1" dirty="0">
                <a:solidFill>
                  <a:srgbClr val="C00000"/>
                </a:solidFill>
              </a:rPr>
              <a:t>يتصف بطل المقامة بالعقل الراجح والثقافة الواسعة وخبرته بالحياة، برهن على</a:t>
            </a:r>
            <a:r>
              <a:rPr lang="ar-DZ" sz="2000" b="1" dirty="0">
                <a:solidFill>
                  <a:srgbClr val="C00000"/>
                </a:solidFill>
              </a:rPr>
              <a:t> ذلك من </a:t>
            </a:r>
            <a:r>
              <a:rPr lang="ar-EG" sz="2000" b="1" dirty="0">
                <a:solidFill>
                  <a:srgbClr val="C00000"/>
                </a:solidFill>
              </a:rPr>
              <a:t>خلال الفقرة السابقة</a:t>
            </a:r>
            <a:r>
              <a:rPr lang="ar-YE" sz="2000" b="1" dirty="0">
                <a:solidFill>
                  <a:srgbClr val="C00000"/>
                </a:solidFill>
              </a:rPr>
              <a:t> </a:t>
            </a:r>
          </a:p>
          <a:p>
            <a:r>
              <a:rPr lang="ar-EG" sz="2000" b="1" dirty="0"/>
              <a:t>عندما تحدث عن الشعراء ووصف كل شاعر بصفاته الخاصة التي تميزه،</a:t>
            </a:r>
            <a:endParaRPr lang="ar-YE" sz="2000" b="1" dirty="0"/>
          </a:p>
          <a:p>
            <a:r>
              <a:rPr lang="ar-EG" sz="2000" b="1" dirty="0"/>
              <a:t> </a:t>
            </a:r>
            <a:r>
              <a:rPr lang="ar-EG" sz="2000" b="1" dirty="0">
                <a:solidFill>
                  <a:srgbClr val="002060"/>
                </a:solidFill>
              </a:rPr>
              <a:t>وكذلك تشبيهات </a:t>
            </a:r>
            <a:r>
              <a:rPr lang="ar-EG" sz="2000" b="1" dirty="0"/>
              <a:t>التي توحي بمقدرته الشعرية وفصاحته.</a:t>
            </a:r>
            <a:endParaRPr lang="ar-YE" sz="2000" b="1" dirty="0"/>
          </a:p>
          <a:p>
            <a:r>
              <a:rPr lang="ar-EG" sz="2000" b="1" dirty="0">
                <a:solidFill>
                  <a:srgbClr val="C00000"/>
                </a:solidFill>
              </a:rPr>
              <a:t> الاستشهاد</a:t>
            </a:r>
            <a:r>
              <a:rPr lang="ar-EG" sz="2000" b="1" dirty="0"/>
              <a:t>: هُوَ مَاءُ الْأَشْعَارِ وَطَينَتُها</a:t>
            </a:r>
            <a:endParaRPr lang="ar-YE" sz="2000" b="1" dirty="0"/>
          </a:p>
          <a:p>
            <a:endParaRPr lang="ar-YE" sz="2000" b="1" dirty="0"/>
          </a:p>
          <a:p>
            <a:r>
              <a:rPr lang="ar-YE" sz="2000" b="1" dirty="0">
                <a:solidFill>
                  <a:srgbClr val="C00000"/>
                </a:solidFill>
              </a:rPr>
              <a:t>6-</a:t>
            </a:r>
            <a:r>
              <a:rPr lang="ar-EG" sz="2000" b="1" dirty="0">
                <a:solidFill>
                  <a:srgbClr val="C00000"/>
                </a:solidFill>
              </a:rPr>
              <a:t> الاعتماد على المحسنات المعنوية وكثرة الاستعارات من سمات بناء المقامة دلل على كل سمة بمثال واحد من الفقرة السابقة.</a:t>
            </a:r>
            <a:endParaRPr lang="ar-YE" sz="2000" b="1" dirty="0">
              <a:solidFill>
                <a:srgbClr val="C00000"/>
              </a:solidFill>
            </a:endParaRPr>
          </a:p>
          <a:p>
            <a:r>
              <a:rPr lang="ar-EG" sz="2000" b="1" dirty="0">
                <a:solidFill>
                  <a:srgbClr val="4D637B"/>
                </a:solidFill>
              </a:rPr>
              <a:t>المحسنات المعنوية</a:t>
            </a:r>
            <a:r>
              <a:rPr lang="ar-EG" sz="2000" b="1" dirty="0"/>
              <a:t>: الجناس (رغب، رهب)</a:t>
            </a:r>
            <a:endParaRPr lang="ar-YE" sz="2000" b="1" dirty="0"/>
          </a:p>
          <a:p>
            <a:r>
              <a:rPr lang="ar-EG" sz="2000" b="1" dirty="0"/>
              <a:t> </a:t>
            </a:r>
            <a:r>
              <a:rPr lang="ar-EG" sz="2000" b="1" dirty="0">
                <a:solidFill>
                  <a:srgbClr val="4D637B"/>
                </a:solidFill>
              </a:rPr>
              <a:t>الطباق</a:t>
            </a:r>
            <a:r>
              <a:rPr lang="ar-EG" sz="2000" b="1" dirty="0"/>
              <a:t> (يثلب، يمدح الاستعارات: يذيب الشعر، </a:t>
            </a:r>
            <a:endParaRPr lang="ar-YE" sz="2000" b="1" dirty="0"/>
          </a:p>
          <a:p>
            <a:r>
              <a:rPr lang="ar-EG" sz="2000" b="1" dirty="0">
                <a:solidFill>
                  <a:srgbClr val="4D637B"/>
                </a:solidFill>
              </a:rPr>
              <a:t>والشعر يذيبه </a:t>
            </a:r>
            <a:r>
              <a:rPr lang="ar-EG" sz="2000" b="1" dirty="0"/>
              <a:t>(شبه الشعر بالماء) استعارة مكنية</a:t>
            </a:r>
            <a:endParaRPr lang="ar-YE" sz="2000" b="1" dirty="0"/>
          </a:p>
        </p:txBody>
      </p:sp>
    </p:spTree>
    <p:extLst>
      <p:ext uri="{BB962C8B-B14F-4D97-AF65-F5344CB8AC3E}">
        <p14:creationId xmlns:p14="http://schemas.microsoft.com/office/powerpoint/2010/main" val="2575738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randombar(horizontal)">
                                      <p:cBhvr>
                                        <p:cTn id="7" dur="500"/>
                                        <p:tgtEl>
                                          <p:spTgt spid="7">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randombar(horizont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randombar(horizont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randombar(horizont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randombar(horizontal)">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randombar(horizontal)">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randombar(horizontal)">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randombar(horizontal)">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0" end="0"/>
                                            </p:txEl>
                                          </p:spTgt>
                                        </p:tgtEl>
                                        <p:attrNameLst>
                                          <p:attrName>style.visibility</p:attrName>
                                        </p:attrNameLst>
                                      </p:cBhvr>
                                      <p:to>
                                        <p:strVal val="visible"/>
                                      </p:to>
                                    </p:set>
                                    <p:animEffect transition="in" filter="fade">
                                      <p:cBhvr>
                                        <p:cTn id="47" dur="1000"/>
                                        <p:tgtEl>
                                          <p:spTgt spid="3">
                                            <p:txEl>
                                              <p:pRg st="0" end="0"/>
                                            </p:txEl>
                                          </p:spTgt>
                                        </p:tgtEl>
                                      </p:cBhvr>
                                    </p:animEffect>
                                    <p:anim calcmode="lin" valueType="num">
                                      <p:cBhvr>
                                        <p:cTn id="4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1" end="1"/>
                                            </p:txEl>
                                          </p:spTgt>
                                        </p:tgtEl>
                                        <p:attrNameLst>
                                          <p:attrName>style.visibility</p:attrName>
                                        </p:attrNameLst>
                                      </p:cBhvr>
                                      <p:to>
                                        <p:strVal val="visible"/>
                                      </p:to>
                                    </p:set>
                                    <p:animEffect transition="in" filter="fade">
                                      <p:cBhvr>
                                        <p:cTn id="54" dur="1000"/>
                                        <p:tgtEl>
                                          <p:spTgt spid="3">
                                            <p:txEl>
                                              <p:pRg st="1" end="1"/>
                                            </p:txEl>
                                          </p:spTgt>
                                        </p:tgtEl>
                                      </p:cBhvr>
                                    </p:animEffect>
                                    <p:anim calcmode="lin" valueType="num">
                                      <p:cBhvr>
                                        <p:cTn id="5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fade">
                                      <p:cBhvr>
                                        <p:cTn id="61" dur="1000"/>
                                        <p:tgtEl>
                                          <p:spTgt spid="3">
                                            <p:txEl>
                                              <p:pRg st="2" end="2"/>
                                            </p:txEl>
                                          </p:spTgt>
                                        </p:tgtEl>
                                      </p:cBhvr>
                                    </p:animEffect>
                                    <p:anim calcmode="lin" valueType="num">
                                      <p:cBhvr>
                                        <p:cTn id="6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
                                            <p:txEl>
                                              <p:pRg st="3" end="3"/>
                                            </p:txEl>
                                          </p:spTgt>
                                        </p:tgtEl>
                                        <p:attrNameLst>
                                          <p:attrName>style.visibility</p:attrName>
                                        </p:attrNameLst>
                                      </p:cBhvr>
                                      <p:to>
                                        <p:strVal val="visible"/>
                                      </p:to>
                                    </p:set>
                                    <p:animEffect transition="in" filter="fade">
                                      <p:cBhvr>
                                        <p:cTn id="68" dur="1000"/>
                                        <p:tgtEl>
                                          <p:spTgt spid="3">
                                            <p:txEl>
                                              <p:pRg st="3" end="3"/>
                                            </p:txEl>
                                          </p:spTgt>
                                        </p:tgtEl>
                                      </p:cBhvr>
                                    </p:animEffect>
                                    <p:anim calcmode="lin" valueType="num">
                                      <p:cBhvr>
                                        <p:cTn id="6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3">
                                            <p:txEl>
                                              <p:pRg st="5" end="5"/>
                                            </p:txEl>
                                          </p:spTgt>
                                        </p:tgtEl>
                                        <p:attrNameLst>
                                          <p:attrName>style.visibility</p:attrName>
                                        </p:attrNameLst>
                                      </p:cBhvr>
                                      <p:to>
                                        <p:strVal val="visible"/>
                                      </p:to>
                                    </p:set>
                                    <p:animEffect transition="in" filter="fade">
                                      <p:cBhvr>
                                        <p:cTn id="75" dur="1000"/>
                                        <p:tgtEl>
                                          <p:spTgt spid="3">
                                            <p:txEl>
                                              <p:pRg st="5" end="5"/>
                                            </p:txEl>
                                          </p:spTgt>
                                        </p:tgtEl>
                                      </p:cBhvr>
                                    </p:animEffect>
                                    <p:anim calcmode="lin" valueType="num">
                                      <p:cBhvr>
                                        <p:cTn id="7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3">
                                            <p:txEl>
                                              <p:pRg st="6" end="6"/>
                                            </p:txEl>
                                          </p:spTgt>
                                        </p:tgtEl>
                                        <p:attrNameLst>
                                          <p:attrName>style.visibility</p:attrName>
                                        </p:attrNameLst>
                                      </p:cBhvr>
                                      <p:to>
                                        <p:strVal val="visible"/>
                                      </p:to>
                                    </p:set>
                                    <p:animEffect transition="in" filter="fade">
                                      <p:cBhvr>
                                        <p:cTn id="82" dur="1000"/>
                                        <p:tgtEl>
                                          <p:spTgt spid="3">
                                            <p:txEl>
                                              <p:pRg st="6" end="6"/>
                                            </p:txEl>
                                          </p:spTgt>
                                        </p:tgtEl>
                                      </p:cBhvr>
                                    </p:animEffect>
                                    <p:anim calcmode="lin" valueType="num">
                                      <p:cBhvr>
                                        <p:cTn id="8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8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3">
                                            <p:txEl>
                                              <p:pRg st="7" end="7"/>
                                            </p:txEl>
                                          </p:spTgt>
                                        </p:tgtEl>
                                        <p:attrNameLst>
                                          <p:attrName>style.visibility</p:attrName>
                                        </p:attrNameLst>
                                      </p:cBhvr>
                                      <p:to>
                                        <p:strVal val="visible"/>
                                      </p:to>
                                    </p:set>
                                    <p:animEffect transition="in" filter="fade">
                                      <p:cBhvr>
                                        <p:cTn id="89" dur="1000"/>
                                        <p:tgtEl>
                                          <p:spTgt spid="3">
                                            <p:txEl>
                                              <p:pRg st="7" end="7"/>
                                            </p:txEl>
                                          </p:spTgt>
                                        </p:tgtEl>
                                      </p:cBhvr>
                                    </p:animEffect>
                                    <p:anim calcmode="lin" valueType="num">
                                      <p:cBhvr>
                                        <p:cTn id="9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42" presetClass="entr" presetSubtype="0" fill="hold" grpId="0" nodeType="clickEffect">
                                  <p:stCondLst>
                                    <p:cond delay="0"/>
                                  </p:stCondLst>
                                  <p:childTnLst>
                                    <p:set>
                                      <p:cBhvr>
                                        <p:cTn id="95" dur="1" fill="hold">
                                          <p:stCondLst>
                                            <p:cond delay="0"/>
                                          </p:stCondLst>
                                        </p:cTn>
                                        <p:tgtEl>
                                          <p:spTgt spid="3">
                                            <p:txEl>
                                              <p:pRg st="8" end="8"/>
                                            </p:txEl>
                                          </p:spTgt>
                                        </p:tgtEl>
                                        <p:attrNameLst>
                                          <p:attrName>style.visibility</p:attrName>
                                        </p:attrNameLst>
                                      </p:cBhvr>
                                      <p:to>
                                        <p:strVal val="visible"/>
                                      </p:to>
                                    </p:set>
                                    <p:animEffect transition="in" filter="fade">
                                      <p:cBhvr>
                                        <p:cTn id="96" dur="1000"/>
                                        <p:tgtEl>
                                          <p:spTgt spid="3">
                                            <p:txEl>
                                              <p:pRg st="8" end="8"/>
                                            </p:txEl>
                                          </p:spTgt>
                                        </p:tgtEl>
                                      </p:cBhvr>
                                    </p:animEffect>
                                    <p:anim calcmode="lin" valueType="num">
                                      <p:cBhvr>
                                        <p:cTn id="9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D6712A32-6CAC-9709-BA30-BC1CF0BDE68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Lst>
          </a:blip>
          <a:srcRect l="49907"/>
          <a:stretch/>
        </p:blipFill>
        <p:spPr>
          <a:xfrm>
            <a:off x="0" y="91440"/>
            <a:ext cx="12191999" cy="6766560"/>
          </a:xfrm>
          <a:prstGeom prst="rect">
            <a:avLst/>
          </a:prstGeom>
        </p:spPr>
      </p:pic>
      <p:sp>
        <p:nvSpPr>
          <p:cNvPr id="7" name="مربع نص 6">
            <a:extLst>
              <a:ext uri="{FF2B5EF4-FFF2-40B4-BE49-F238E27FC236}">
                <a16:creationId xmlns:a16="http://schemas.microsoft.com/office/drawing/2014/main" id="{90C0DEE2-50C4-311F-4DB5-CA5E7A03EBDB}"/>
              </a:ext>
            </a:extLst>
          </p:cNvPr>
          <p:cNvSpPr txBox="1"/>
          <p:nvPr/>
        </p:nvSpPr>
        <p:spPr>
          <a:xfrm>
            <a:off x="6567714" y="91440"/>
            <a:ext cx="5097450" cy="6555641"/>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ar-YE" sz="2800" b="1" dirty="0">
                <a:solidFill>
                  <a:srgbClr val="C00000"/>
                </a:solidFill>
                <a:latin typeface="Arabic Typesetting" panose="03020402040406030203" pitchFamily="66" charset="-78"/>
                <a:cs typeface="DecoType Naskh" panose="02010400000000000000" pitchFamily="2" charset="-78"/>
              </a:rPr>
              <a:t>حَدّثَنَا عِيسَى بْنُ هِشَامٍ قَالَ:</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ق</a:t>
            </a:r>
            <a:r>
              <a:rPr lang="ar-YE" sz="2800" b="1" dirty="0">
                <a:solidFill>
                  <a:srgbClr val="C00000"/>
                </a:solidFill>
                <a:latin typeface="Arabic Typesetting" panose="03020402040406030203" pitchFamily="66" charset="-78"/>
                <a:cs typeface="DecoType Naskh" panose="02010400000000000000" pitchFamily="2" charset="-78"/>
              </a:rPr>
              <a:t>ُلْنَا</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فَمَا تَقُولُ فِي جَرِيرٍ وَالْفَرَزْدَقِ؟ أَيُّهُمَا أَسْبَقُ؟</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a:t>
            </a:r>
            <a:r>
              <a:rPr lang="ar-YE" sz="2800" b="1" dirty="0">
                <a:solidFill>
                  <a:srgbClr val="C00000"/>
                </a:solidFill>
                <a:latin typeface="Arabic Typesetting" panose="03020402040406030203" pitchFamily="66" charset="-78"/>
                <a:cs typeface="DecoType Naskh" panose="02010400000000000000" pitchFamily="2" charset="-78"/>
              </a:rPr>
              <a:t>فَقَالَ</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ج</a:t>
            </a:r>
            <a:r>
              <a:rPr lang="ar-YE" sz="2800" b="1" dirty="0">
                <a:solidFill>
                  <a:srgbClr val="C00000"/>
                </a:solidFill>
                <a:latin typeface="Arabic Typesetting" panose="03020402040406030203" pitchFamily="66" charset="-78"/>
                <a:cs typeface="DecoType Naskh" panose="02010400000000000000" pitchFamily="2" charset="-78"/>
              </a:rPr>
              <a:t>َرِير</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أَرَقُّ شِعْرًا، وَأَغْزَرُ غَزْرًا وَ</a:t>
            </a:r>
            <a:r>
              <a:rPr lang="ar-YE" sz="2800" b="1" dirty="0">
                <a:solidFill>
                  <a:srgbClr val="C00000"/>
                </a:solidFill>
                <a:latin typeface="Arabic Typesetting" panose="03020402040406030203" pitchFamily="66" charset="-78"/>
                <a:cs typeface="DecoType Naskh" panose="02010400000000000000" pitchFamily="2" charset="-78"/>
              </a:rPr>
              <a:t>الْفَرَزْدَقُ</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أَمْتَنُ صَخْرًا، وَأَكْثَرُ فَخْرًا وَجَرِيرٌ أَوْجَعُ هَجْوًا، وَأَشْرَفُ يَوْمًا وَالْفَرَزْدَقُ أَكَثَرُ رَوْمًا، وَأَكْرَمُ قَوْمًا، وَجَرِيرٌ إِذَا نَسَبَ أَشْجَى، وَإِذَا ثَلَبَ أَرْدَى، وَإِذَا مَدَحَ أَسْنَى، وَالْفَرزدقُ إِذَا افْتَخَرَ أَجْزَى، وَإِذَا احْتَقرَ أَزرَى، وَإِذا وصَفَ أَوفَى، </a:t>
            </a:r>
          </a:p>
          <a:p>
            <a:pPr algn="ctr"/>
            <a:r>
              <a:rPr lang="ar-YE" sz="2800" b="1" dirty="0">
                <a:solidFill>
                  <a:srgbClr val="C00000"/>
                </a:solidFill>
                <a:latin typeface="Arabic Typesetting" panose="03020402040406030203" pitchFamily="66" charset="-78"/>
                <a:cs typeface="DecoType Naskh" panose="02010400000000000000" pitchFamily="2" charset="-78"/>
              </a:rPr>
              <a:t>قُلنَا</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فَمَا تَقُولُ فِي المُحْدَثِينَ منْ الشُّعَراءِ والمُتَقَدِّمينَ مِنهُمْ؟</a:t>
            </a:r>
          </a:p>
          <a:p>
            <a:pPr algn="ct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a:t>
            </a:r>
            <a:r>
              <a:rPr lang="ar-YE" sz="2800" b="1" dirty="0">
                <a:solidFill>
                  <a:srgbClr val="C00000"/>
                </a:solidFill>
                <a:latin typeface="Arabic Typesetting" panose="03020402040406030203" pitchFamily="66" charset="-78"/>
                <a:cs typeface="DecoType Naskh" panose="02010400000000000000" pitchFamily="2" charset="-78"/>
              </a:rPr>
              <a:t>قال</a:t>
            </a:r>
            <a:r>
              <a:rPr lang="ar-YE" sz="2800" b="1" dirty="0">
                <a:solidFill>
                  <a:schemeClr val="tx1">
                    <a:lumMod val="95000"/>
                    <a:lumOff val="5000"/>
                  </a:schemeClr>
                </a:solidFill>
                <a:latin typeface="Arabic Typesetting" panose="03020402040406030203" pitchFamily="66" charset="-78"/>
                <a:cs typeface="DecoType Naskh" panose="02010400000000000000" pitchFamily="2" charset="-78"/>
              </a:rPr>
              <a:t>َ: المُتَقَدِّمونَ أَشْرفُ لَفْظًا، وَأَكثرُ منْ المَعَاني حَظًا، وَالمُتَأَخِّرونَ أَلْطَفُ صُنْعًا، وَأَرَقُّ نَسْجًا</a:t>
            </a:r>
          </a:p>
        </p:txBody>
      </p:sp>
      <p:sp>
        <p:nvSpPr>
          <p:cNvPr id="24" name="مربع نص 23">
            <a:extLst>
              <a:ext uri="{FF2B5EF4-FFF2-40B4-BE49-F238E27FC236}">
                <a16:creationId xmlns:a16="http://schemas.microsoft.com/office/drawing/2014/main" id="{F79A0912-53FE-D76D-1A46-DE685D67124A}"/>
              </a:ext>
            </a:extLst>
          </p:cNvPr>
          <p:cNvSpPr txBox="1"/>
          <p:nvPr/>
        </p:nvSpPr>
        <p:spPr>
          <a:xfrm>
            <a:off x="1045914" y="504676"/>
            <a:ext cx="5372099" cy="5693866"/>
          </a:xfrm>
          <a:prstGeom prst="rect">
            <a:avLst/>
          </a:prstGeom>
          <a:noFill/>
          <a:ln>
            <a:noFill/>
          </a:ln>
        </p:spPr>
        <p:style>
          <a:lnRef idx="0">
            <a:scrgbClr r="0" g="0" b="0"/>
          </a:lnRef>
          <a:fillRef idx="0">
            <a:scrgbClr r="0" g="0" b="0"/>
          </a:fillRef>
          <a:effectRef idx="0">
            <a:scrgbClr r="0" g="0" b="0"/>
          </a:effectRef>
          <a:fontRef idx="minor">
            <a:schemeClr val="accent6"/>
          </a:fontRef>
        </p:style>
        <p:txBody>
          <a:bodyPr wrap="square">
            <a:spAutoFit/>
          </a:bodyPr>
          <a:lstStyle/>
          <a:p>
            <a:pPr lvl="0" algn="ctr"/>
            <a:r>
              <a:rPr lang="ar-YE" sz="2400" b="1" dirty="0">
                <a:solidFill>
                  <a:srgbClr val="C00000"/>
                </a:solidFill>
              </a:rPr>
              <a:t>7- </a:t>
            </a:r>
            <a:r>
              <a:rPr lang="ar-EG" sz="2400" b="1" dirty="0">
                <a:solidFill>
                  <a:srgbClr val="C00000"/>
                </a:solidFill>
              </a:rPr>
              <a:t>من أهم سمات بطل المقامة قدرته على تصريف الكلام والتأثير في السامعين لنيل مبتغاه برهن على الفقرة السابقة</a:t>
            </a:r>
          </a:p>
          <a:p>
            <a:pPr lvl="0" algn="ctr"/>
            <a:r>
              <a:rPr lang="ar-EG" sz="2000" b="1" dirty="0">
                <a:solidFill>
                  <a:srgbClr val="C00000"/>
                </a:solidFill>
              </a:rPr>
              <a:t>  </a:t>
            </a:r>
            <a:r>
              <a:rPr lang="ar-EG" sz="2000" b="1" dirty="0">
                <a:solidFill>
                  <a:srgbClr val="002060"/>
                </a:solidFill>
              </a:rPr>
              <a:t>استخدام الزخارف والمحسنات البديعية </a:t>
            </a:r>
            <a:r>
              <a:rPr lang="ar-EG" sz="2000" b="1" dirty="0">
                <a:solidFill>
                  <a:srgbClr val="C00000"/>
                </a:solidFill>
              </a:rPr>
              <a:t>مثل:</a:t>
            </a:r>
          </a:p>
          <a:p>
            <a:pPr lvl="0" algn="ctr"/>
            <a:r>
              <a:rPr lang="ar-EG" sz="2000" b="1" dirty="0">
                <a:solidFill>
                  <a:srgbClr val="002060"/>
                </a:solidFill>
              </a:rPr>
              <a:t>السجع</a:t>
            </a:r>
            <a:r>
              <a:rPr lang="ar-EG" sz="2000" b="1" dirty="0">
                <a:solidFill>
                  <a:srgbClr val="C00000"/>
                </a:solidFill>
              </a:rPr>
              <a:t> : إِذَا افْتَخَرَ أَجْزَى، وَإِذَا احْتَقرَ أَزرَى</a:t>
            </a:r>
          </a:p>
          <a:p>
            <a:pPr lvl="0" algn="ctr"/>
            <a:r>
              <a:rPr lang="ar-EG" sz="2000" b="1" dirty="0">
                <a:solidFill>
                  <a:srgbClr val="002060"/>
                </a:solidFill>
              </a:rPr>
              <a:t> الجناس </a:t>
            </a:r>
            <a:r>
              <a:rPr lang="ar-EG" sz="2000" b="1" dirty="0">
                <a:solidFill>
                  <a:schemeClr val="tx1">
                    <a:lumMod val="95000"/>
                    <a:lumOff val="5000"/>
                  </a:schemeClr>
                </a:solidFill>
              </a:rPr>
              <a:t>(يَوْمًا, رَوْمًا, قَوْمًا)</a:t>
            </a:r>
          </a:p>
          <a:p>
            <a:pPr lvl="0" algn="ctr"/>
            <a:r>
              <a:rPr lang="ar-EG" sz="2000" b="1" dirty="0">
                <a:solidFill>
                  <a:srgbClr val="002060"/>
                </a:solidFill>
              </a:rPr>
              <a:t> المقابلة</a:t>
            </a:r>
            <a:r>
              <a:rPr lang="ar-EG" sz="2000" b="1" dirty="0">
                <a:solidFill>
                  <a:schemeClr val="tx1"/>
                </a:solidFill>
              </a:rPr>
              <a:t>:  وَإِذَا ثَلَبَ أَرْدَى، وَإِذَا مَدَحَ أَسْنَى</a:t>
            </a:r>
          </a:p>
          <a:p>
            <a:pPr lvl="0" algn="ctr"/>
            <a:endParaRPr lang="ar-EG" sz="2000" b="1" dirty="0">
              <a:solidFill>
                <a:schemeClr val="tx1"/>
              </a:solidFill>
            </a:endParaRPr>
          </a:p>
          <a:p>
            <a:pPr lvl="0" algn="ctr"/>
            <a:r>
              <a:rPr lang="ar-YE" sz="2400" b="1" dirty="0">
                <a:solidFill>
                  <a:srgbClr val="C00000"/>
                </a:solidFill>
              </a:rPr>
              <a:t>8- </a:t>
            </a:r>
            <a:r>
              <a:rPr lang="ar-OM" sz="2400" b="1" dirty="0">
                <a:solidFill>
                  <a:srgbClr val="C00000"/>
                </a:solidFill>
              </a:rPr>
              <a:t>أ</a:t>
            </a:r>
            <a:r>
              <a:rPr lang="ar-EG" sz="2400" b="1" dirty="0">
                <a:solidFill>
                  <a:srgbClr val="C00000"/>
                </a:solidFill>
              </a:rPr>
              <a:t>ثار الهمذاني قضية الشعراء المتقدمين، والشعراء المتأخرين ليطرح قضية الطبع والصنعة، فما الموقف الذي أبداه على لسان </a:t>
            </a:r>
            <a:r>
              <a:rPr lang="ar-EG" sz="2000" b="1" dirty="0">
                <a:solidFill>
                  <a:srgbClr val="C00000"/>
                </a:solidFill>
              </a:rPr>
              <a:t>أبي الفتح الإسكندري</a:t>
            </a:r>
          </a:p>
          <a:p>
            <a:pPr lvl="0" algn="ctr"/>
            <a:r>
              <a:rPr lang="ar-EG" sz="2000" b="1" dirty="0">
                <a:solidFill>
                  <a:schemeClr val="tx1"/>
                </a:solidFill>
              </a:rPr>
              <a:t>لم يمل الهمذاني إلى أحد الطرفين على الآخر، بل أعطى كل طرف حقه</a:t>
            </a:r>
          </a:p>
          <a:p>
            <a:pPr lvl="0" algn="ctr"/>
            <a:r>
              <a:rPr lang="ar-EG" sz="2000" b="1" dirty="0">
                <a:solidFill>
                  <a:srgbClr val="C00000"/>
                </a:solidFill>
              </a:rPr>
              <a:t> </a:t>
            </a:r>
            <a:r>
              <a:rPr lang="ar-EG" sz="2000" b="1" dirty="0">
                <a:solidFill>
                  <a:srgbClr val="002060"/>
                </a:solidFill>
              </a:rPr>
              <a:t>المتقدمون</a:t>
            </a:r>
            <a:r>
              <a:rPr lang="ar-EG" sz="2000" b="1" dirty="0">
                <a:solidFill>
                  <a:schemeClr val="tx1"/>
                </a:solidFill>
              </a:rPr>
              <a:t>: جاء شعرهم أصيلا شريفا، خالي من التكلف وبعيدا عن التصنع زاخرا بالمعاني</a:t>
            </a:r>
          </a:p>
          <a:p>
            <a:pPr lvl="0" algn="ctr"/>
            <a:r>
              <a:rPr lang="ar-EG" sz="2000" b="1" dirty="0">
                <a:solidFill>
                  <a:srgbClr val="C00000"/>
                </a:solidFill>
              </a:rPr>
              <a:t> </a:t>
            </a:r>
            <a:r>
              <a:rPr lang="ar-EG" sz="2000" b="1" dirty="0">
                <a:solidFill>
                  <a:srgbClr val="002060"/>
                </a:solidFill>
              </a:rPr>
              <a:t>المتأخرون</a:t>
            </a:r>
            <a:r>
              <a:rPr lang="ar-EG" sz="2000" b="1" dirty="0">
                <a:solidFill>
                  <a:srgbClr val="C00000"/>
                </a:solidFill>
              </a:rPr>
              <a:t> </a:t>
            </a:r>
            <a:r>
              <a:rPr lang="ar-YE" sz="2000" b="1" dirty="0">
                <a:solidFill>
                  <a:srgbClr val="002060"/>
                </a:solidFill>
              </a:rPr>
              <a:t>:</a:t>
            </a:r>
            <a:r>
              <a:rPr lang="ar-YE" sz="2000" b="1" dirty="0">
                <a:solidFill>
                  <a:srgbClr val="C00000"/>
                </a:solidFill>
              </a:rPr>
              <a:t> </a:t>
            </a:r>
            <a:r>
              <a:rPr lang="ar-OM" sz="2000" b="1" dirty="0">
                <a:solidFill>
                  <a:schemeClr val="tx1"/>
                </a:solidFill>
              </a:rPr>
              <a:t>أ</a:t>
            </a:r>
            <a:r>
              <a:rPr lang="ar-EG" sz="2000" b="1" dirty="0">
                <a:solidFill>
                  <a:schemeClr val="tx1"/>
                </a:solidFill>
              </a:rPr>
              <a:t>بدعوا في الصنعة وزخرفوا اللفظ </a:t>
            </a:r>
            <a:endParaRPr lang="ar-YE" sz="2000" b="1" dirty="0">
              <a:solidFill>
                <a:schemeClr val="tx1"/>
              </a:solidFill>
            </a:endParaRPr>
          </a:p>
          <a:p>
            <a:pPr lvl="0" algn="ctr"/>
            <a:r>
              <a:rPr lang="ar-EG" sz="2000" b="1" dirty="0">
                <a:solidFill>
                  <a:schemeClr val="tx1"/>
                </a:solidFill>
              </a:rPr>
              <a:t>فجاء شعرهم  لطيفا رقيقا</a:t>
            </a:r>
          </a:p>
        </p:txBody>
      </p:sp>
    </p:spTree>
    <p:extLst>
      <p:ext uri="{BB962C8B-B14F-4D97-AF65-F5344CB8AC3E}">
        <p14:creationId xmlns:p14="http://schemas.microsoft.com/office/powerpoint/2010/main" val="3609916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randombar(horizontal)">
                                      <p:cBhvr>
                                        <p:cTn id="7" dur="500"/>
                                        <p:tgtEl>
                                          <p:spTgt spid="7">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randombar(horizontal)">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randombar(horizontal)">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randombar(horizontal)">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randombar(horizontal)">
                                      <p:cBhvr>
                                        <p:cTn id="27" dur="500"/>
                                        <p:tgtEl>
                                          <p:spTgt spid="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animEffect transition="in" filter="randombar(horizontal)">
                                      <p:cBhvr>
                                        <p:cTn id="32" dur="500"/>
                                        <p:tgtEl>
                                          <p:spTgt spid="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24">
                                            <p:txEl>
                                              <p:pRg st="0" end="0"/>
                                            </p:txEl>
                                          </p:spTgt>
                                        </p:tgtEl>
                                        <p:attrNameLst>
                                          <p:attrName>style.visibility</p:attrName>
                                        </p:attrNameLst>
                                      </p:cBhvr>
                                      <p:to>
                                        <p:strVal val="visible"/>
                                      </p:to>
                                    </p:set>
                                    <p:animEffect transition="in" filter="fade">
                                      <p:cBhvr>
                                        <p:cTn id="37" dur="1000"/>
                                        <p:tgtEl>
                                          <p:spTgt spid="24">
                                            <p:txEl>
                                              <p:pRg st="0" end="0"/>
                                            </p:txEl>
                                          </p:spTgt>
                                        </p:tgtEl>
                                      </p:cBhvr>
                                    </p:animEffect>
                                    <p:anim calcmode="lin" valueType="num">
                                      <p:cBhvr>
                                        <p:cTn id="38" dur="1000" fill="hold"/>
                                        <p:tgtEl>
                                          <p:spTgt spid="24">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2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7" presetClass="entr" presetSubtype="0" fill="hold" grpId="0" nodeType="clickEffect">
                                  <p:stCondLst>
                                    <p:cond delay="0"/>
                                  </p:stCondLst>
                                  <p:childTnLst>
                                    <p:set>
                                      <p:cBhvr>
                                        <p:cTn id="43" dur="1" fill="hold">
                                          <p:stCondLst>
                                            <p:cond delay="0"/>
                                          </p:stCondLst>
                                        </p:cTn>
                                        <p:tgtEl>
                                          <p:spTgt spid="24">
                                            <p:txEl>
                                              <p:pRg st="1" end="1"/>
                                            </p:txEl>
                                          </p:spTgt>
                                        </p:tgtEl>
                                        <p:attrNameLst>
                                          <p:attrName>style.visibility</p:attrName>
                                        </p:attrNameLst>
                                      </p:cBhvr>
                                      <p:to>
                                        <p:strVal val="visible"/>
                                      </p:to>
                                    </p:set>
                                    <p:animEffect transition="in" filter="fade">
                                      <p:cBhvr>
                                        <p:cTn id="44" dur="1000"/>
                                        <p:tgtEl>
                                          <p:spTgt spid="24">
                                            <p:txEl>
                                              <p:pRg st="1" end="1"/>
                                            </p:txEl>
                                          </p:spTgt>
                                        </p:tgtEl>
                                      </p:cBhvr>
                                    </p:animEffect>
                                    <p:anim calcmode="lin" valueType="num">
                                      <p:cBhvr>
                                        <p:cTn id="45" dur="1000" fill="hold"/>
                                        <p:tgtEl>
                                          <p:spTgt spid="24">
                                            <p:txEl>
                                              <p:pRg st="1" end="1"/>
                                            </p:txEl>
                                          </p:spTgt>
                                        </p:tgtEl>
                                        <p:attrNameLst>
                                          <p:attrName>ppt_x</p:attrName>
                                        </p:attrNameLst>
                                      </p:cBhvr>
                                      <p:tavLst>
                                        <p:tav tm="0">
                                          <p:val>
                                            <p:strVal val="#ppt_x"/>
                                          </p:val>
                                        </p:tav>
                                        <p:tav tm="100000">
                                          <p:val>
                                            <p:strVal val="#ppt_x"/>
                                          </p:val>
                                        </p:tav>
                                      </p:tavLst>
                                    </p:anim>
                                    <p:anim calcmode="lin" valueType="num">
                                      <p:cBhvr>
                                        <p:cTn id="46" dur="1000" fill="hold"/>
                                        <p:tgtEl>
                                          <p:spTgt spid="2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7" presetClass="entr" presetSubtype="0" fill="hold" grpId="0" nodeType="clickEffect">
                                  <p:stCondLst>
                                    <p:cond delay="0"/>
                                  </p:stCondLst>
                                  <p:childTnLst>
                                    <p:set>
                                      <p:cBhvr>
                                        <p:cTn id="50" dur="1" fill="hold">
                                          <p:stCondLst>
                                            <p:cond delay="0"/>
                                          </p:stCondLst>
                                        </p:cTn>
                                        <p:tgtEl>
                                          <p:spTgt spid="24">
                                            <p:txEl>
                                              <p:pRg st="2" end="2"/>
                                            </p:txEl>
                                          </p:spTgt>
                                        </p:tgtEl>
                                        <p:attrNameLst>
                                          <p:attrName>style.visibility</p:attrName>
                                        </p:attrNameLst>
                                      </p:cBhvr>
                                      <p:to>
                                        <p:strVal val="visible"/>
                                      </p:to>
                                    </p:set>
                                    <p:animEffect transition="in" filter="fade">
                                      <p:cBhvr>
                                        <p:cTn id="51" dur="1000"/>
                                        <p:tgtEl>
                                          <p:spTgt spid="24">
                                            <p:txEl>
                                              <p:pRg st="2" end="2"/>
                                            </p:txEl>
                                          </p:spTgt>
                                        </p:tgtEl>
                                      </p:cBhvr>
                                    </p:animEffect>
                                    <p:anim calcmode="lin" valueType="num">
                                      <p:cBhvr>
                                        <p:cTn id="52" dur="1000" fill="hold"/>
                                        <p:tgtEl>
                                          <p:spTgt spid="24">
                                            <p:txEl>
                                              <p:pRg st="2" end="2"/>
                                            </p:txEl>
                                          </p:spTgt>
                                        </p:tgtEl>
                                        <p:attrNameLst>
                                          <p:attrName>ppt_x</p:attrName>
                                        </p:attrNameLst>
                                      </p:cBhvr>
                                      <p:tavLst>
                                        <p:tav tm="0">
                                          <p:val>
                                            <p:strVal val="#ppt_x"/>
                                          </p:val>
                                        </p:tav>
                                        <p:tav tm="100000">
                                          <p:val>
                                            <p:strVal val="#ppt_x"/>
                                          </p:val>
                                        </p:tav>
                                      </p:tavLst>
                                    </p:anim>
                                    <p:anim calcmode="lin" valueType="num">
                                      <p:cBhvr>
                                        <p:cTn id="53" dur="1000" fill="hold"/>
                                        <p:tgtEl>
                                          <p:spTgt spid="2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7" presetClass="entr" presetSubtype="0" fill="hold" grpId="0" nodeType="clickEffect">
                                  <p:stCondLst>
                                    <p:cond delay="0"/>
                                  </p:stCondLst>
                                  <p:childTnLst>
                                    <p:set>
                                      <p:cBhvr>
                                        <p:cTn id="57" dur="1" fill="hold">
                                          <p:stCondLst>
                                            <p:cond delay="0"/>
                                          </p:stCondLst>
                                        </p:cTn>
                                        <p:tgtEl>
                                          <p:spTgt spid="24">
                                            <p:txEl>
                                              <p:pRg st="3" end="3"/>
                                            </p:txEl>
                                          </p:spTgt>
                                        </p:tgtEl>
                                        <p:attrNameLst>
                                          <p:attrName>style.visibility</p:attrName>
                                        </p:attrNameLst>
                                      </p:cBhvr>
                                      <p:to>
                                        <p:strVal val="visible"/>
                                      </p:to>
                                    </p:set>
                                    <p:animEffect transition="in" filter="fade">
                                      <p:cBhvr>
                                        <p:cTn id="58" dur="1000"/>
                                        <p:tgtEl>
                                          <p:spTgt spid="24">
                                            <p:txEl>
                                              <p:pRg st="3" end="3"/>
                                            </p:txEl>
                                          </p:spTgt>
                                        </p:tgtEl>
                                      </p:cBhvr>
                                    </p:animEffect>
                                    <p:anim calcmode="lin" valueType="num">
                                      <p:cBhvr>
                                        <p:cTn id="59" dur="1000" fill="hold"/>
                                        <p:tgtEl>
                                          <p:spTgt spid="24">
                                            <p:txEl>
                                              <p:pRg st="3" end="3"/>
                                            </p:txEl>
                                          </p:spTgt>
                                        </p:tgtEl>
                                        <p:attrNameLst>
                                          <p:attrName>ppt_x</p:attrName>
                                        </p:attrNameLst>
                                      </p:cBhvr>
                                      <p:tavLst>
                                        <p:tav tm="0">
                                          <p:val>
                                            <p:strVal val="#ppt_x"/>
                                          </p:val>
                                        </p:tav>
                                        <p:tav tm="100000">
                                          <p:val>
                                            <p:strVal val="#ppt_x"/>
                                          </p:val>
                                        </p:tav>
                                      </p:tavLst>
                                    </p:anim>
                                    <p:anim calcmode="lin" valueType="num">
                                      <p:cBhvr>
                                        <p:cTn id="60" dur="1000" fill="hold"/>
                                        <p:tgtEl>
                                          <p:spTgt spid="2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7" presetClass="entr" presetSubtype="0" fill="hold" grpId="0" nodeType="clickEffect">
                                  <p:stCondLst>
                                    <p:cond delay="0"/>
                                  </p:stCondLst>
                                  <p:childTnLst>
                                    <p:set>
                                      <p:cBhvr>
                                        <p:cTn id="64" dur="1" fill="hold">
                                          <p:stCondLst>
                                            <p:cond delay="0"/>
                                          </p:stCondLst>
                                        </p:cTn>
                                        <p:tgtEl>
                                          <p:spTgt spid="24">
                                            <p:txEl>
                                              <p:pRg st="4" end="4"/>
                                            </p:txEl>
                                          </p:spTgt>
                                        </p:tgtEl>
                                        <p:attrNameLst>
                                          <p:attrName>style.visibility</p:attrName>
                                        </p:attrNameLst>
                                      </p:cBhvr>
                                      <p:to>
                                        <p:strVal val="visible"/>
                                      </p:to>
                                    </p:set>
                                    <p:animEffect transition="in" filter="fade">
                                      <p:cBhvr>
                                        <p:cTn id="65" dur="1000"/>
                                        <p:tgtEl>
                                          <p:spTgt spid="24">
                                            <p:txEl>
                                              <p:pRg st="4" end="4"/>
                                            </p:txEl>
                                          </p:spTgt>
                                        </p:tgtEl>
                                      </p:cBhvr>
                                    </p:animEffect>
                                    <p:anim calcmode="lin" valueType="num">
                                      <p:cBhvr>
                                        <p:cTn id="66" dur="1000" fill="hold"/>
                                        <p:tgtEl>
                                          <p:spTgt spid="24">
                                            <p:txEl>
                                              <p:pRg st="4" end="4"/>
                                            </p:txEl>
                                          </p:spTgt>
                                        </p:tgtEl>
                                        <p:attrNameLst>
                                          <p:attrName>ppt_x</p:attrName>
                                        </p:attrNameLst>
                                      </p:cBhvr>
                                      <p:tavLst>
                                        <p:tav tm="0">
                                          <p:val>
                                            <p:strVal val="#ppt_x"/>
                                          </p:val>
                                        </p:tav>
                                        <p:tav tm="100000">
                                          <p:val>
                                            <p:strVal val="#ppt_x"/>
                                          </p:val>
                                        </p:tav>
                                      </p:tavLst>
                                    </p:anim>
                                    <p:anim calcmode="lin" valueType="num">
                                      <p:cBhvr>
                                        <p:cTn id="67" dur="1000" fill="hold"/>
                                        <p:tgtEl>
                                          <p:spTgt spid="2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7" presetClass="entr" presetSubtype="0" fill="hold" grpId="0" nodeType="clickEffect">
                                  <p:stCondLst>
                                    <p:cond delay="0"/>
                                  </p:stCondLst>
                                  <p:childTnLst>
                                    <p:set>
                                      <p:cBhvr>
                                        <p:cTn id="71" dur="1" fill="hold">
                                          <p:stCondLst>
                                            <p:cond delay="0"/>
                                          </p:stCondLst>
                                        </p:cTn>
                                        <p:tgtEl>
                                          <p:spTgt spid="24">
                                            <p:txEl>
                                              <p:pRg st="6" end="6"/>
                                            </p:txEl>
                                          </p:spTgt>
                                        </p:tgtEl>
                                        <p:attrNameLst>
                                          <p:attrName>style.visibility</p:attrName>
                                        </p:attrNameLst>
                                      </p:cBhvr>
                                      <p:to>
                                        <p:strVal val="visible"/>
                                      </p:to>
                                    </p:set>
                                    <p:animEffect transition="in" filter="fade">
                                      <p:cBhvr>
                                        <p:cTn id="72" dur="1000"/>
                                        <p:tgtEl>
                                          <p:spTgt spid="24">
                                            <p:txEl>
                                              <p:pRg st="6" end="6"/>
                                            </p:txEl>
                                          </p:spTgt>
                                        </p:tgtEl>
                                      </p:cBhvr>
                                    </p:animEffect>
                                    <p:anim calcmode="lin" valueType="num">
                                      <p:cBhvr>
                                        <p:cTn id="73" dur="1000" fill="hold"/>
                                        <p:tgtEl>
                                          <p:spTgt spid="24">
                                            <p:txEl>
                                              <p:pRg st="6" end="6"/>
                                            </p:txEl>
                                          </p:spTgt>
                                        </p:tgtEl>
                                        <p:attrNameLst>
                                          <p:attrName>ppt_x</p:attrName>
                                        </p:attrNameLst>
                                      </p:cBhvr>
                                      <p:tavLst>
                                        <p:tav tm="0">
                                          <p:val>
                                            <p:strVal val="#ppt_x"/>
                                          </p:val>
                                        </p:tav>
                                        <p:tav tm="100000">
                                          <p:val>
                                            <p:strVal val="#ppt_x"/>
                                          </p:val>
                                        </p:tav>
                                      </p:tavLst>
                                    </p:anim>
                                    <p:anim calcmode="lin" valueType="num">
                                      <p:cBhvr>
                                        <p:cTn id="74" dur="1000" fill="hold"/>
                                        <p:tgtEl>
                                          <p:spTgt spid="2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7" presetClass="entr" presetSubtype="0" fill="hold" grpId="0" nodeType="clickEffect">
                                  <p:stCondLst>
                                    <p:cond delay="0"/>
                                  </p:stCondLst>
                                  <p:childTnLst>
                                    <p:set>
                                      <p:cBhvr>
                                        <p:cTn id="78" dur="1" fill="hold">
                                          <p:stCondLst>
                                            <p:cond delay="0"/>
                                          </p:stCondLst>
                                        </p:cTn>
                                        <p:tgtEl>
                                          <p:spTgt spid="24">
                                            <p:txEl>
                                              <p:pRg st="7" end="7"/>
                                            </p:txEl>
                                          </p:spTgt>
                                        </p:tgtEl>
                                        <p:attrNameLst>
                                          <p:attrName>style.visibility</p:attrName>
                                        </p:attrNameLst>
                                      </p:cBhvr>
                                      <p:to>
                                        <p:strVal val="visible"/>
                                      </p:to>
                                    </p:set>
                                    <p:animEffect transition="in" filter="fade">
                                      <p:cBhvr>
                                        <p:cTn id="79" dur="1000"/>
                                        <p:tgtEl>
                                          <p:spTgt spid="24">
                                            <p:txEl>
                                              <p:pRg st="7" end="7"/>
                                            </p:txEl>
                                          </p:spTgt>
                                        </p:tgtEl>
                                      </p:cBhvr>
                                    </p:animEffect>
                                    <p:anim calcmode="lin" valueType="num">
                                      <p:cBhvr>
                                        <p:cTn id="80" dur="1000" fill="hold"/>
                                        <p:tgtEl>
                                          <p:spTgt spid="24">
                                            <p:txEl>
                                              <p:pRg st="7" end="7"/>
                                            </p:txEl>
                                          </p:spTgt>
                                        </p:tgtEl>
                                        <p:attrNameLst>
                                          <p:attrName>ppt_x</p:attrName>
                                        </p:attrNameLst>
                                      </p:cBhvr>
                                      <p:tavLst>
                                        <p:tav tm="0">
                                          <p:val>
                                            <p:strVal val="#ppt_x"/>
                                          </p:val>
                                        </p:tav>
                                        <p:tav tm="100000">
                                          <p:val>
                                            <p:strVal val="#ppt_x"/>
                                          </p:val>
                                        </p:tav>
                                      </p:tavLst>
                                    </p:anim>
                                    <p:anim calcmode="lin" valueType="num">
                                      <p:cBhvr>
                                        <p:cTn id="81" dur="1000" fill="hold"/>
                                        <p:tgtEl>
                                          <p:spTgt spid="2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7" presetClass="entr" presetSubtype="0" fill="hold" grpId="0" nodeType="clickEffect">
                                  <p:stCondLst>
                                    <p:cond delay="0"/>
                                  </p:stCondLst>
                                  <p:childTnLst>
                                    <p:set>
                                      <p:cBhvr>
                                        <p:cTn id="85" dur="1" fill="hold">
                                          <p:stCondLst>
                                            <p:cond delay="0"/>
                                          </p:stCondLst>
                                        </p:cTn>
                                        <p:tgtEl>
                                          <p:spTgt spid="24">
                                            <p:txEl>
                                              <p:pRg st="8" end="8"/>
                                            </p:txEl>
                                          </p:spTgt>
                                        </p:tgtEl>
                                        <p:attrNameLst>
                                          <p:attrName>style.visibility</p:attrName>
                                        </p:attrNameLst>
                                      </p:cBhvr>
                                      <p:to>
                                        <p:strVal val="visible"/>
                                      </p:to>
                                    </p:set>
                                    <p:animEffect transition="in" filter="fade">
                                      <p:cBhvr>
                                        <p:cTn id="86" dur="1000"/>
                                        <p:tgtEl>
                                          <p:spTgt spid="24">
                                            <p:txEl>
                                              <p:pRg st="8" end="8"/>
                                            </p:txEl>
                                          </p:spTgt>
                                        </p:tgtEl>
                                      </p:cBhvr>
                                    </p:animEffect>
                                    <p:anim calcmode="lin" valueType="num">
                                      <p:cBhvr>
                                        <p:cTn id="87" dur="1000" fill="hold"/>
                                        <p:tgtEl>
                                          <p:spTgt spid="24">
                                            <p:txEl>
                                              <p:pRg st="8" end="8"/>
                                            </p:txEl>
                                          </p:spTgt>
                                        </p:tgtEl>
                                        <p:attrNameLst>
                                          <p:attrName>ppt_x</p:attrName>
                                        </p:attrNameLst>
                                      </p:cBhvr>
                                      <p:tavLst>
                                        <p:tav tm="0">
                                          <p:val>
                                            <p:strVal val="#ppt_x"/>
                                          </p:val>
                                        </p:tav>
                                        <p:tav tm="100000">
                                          <p:val>
                                            <p:strVal val="#ppt_x"/>
                                          </p:val>
                                        </p:tav>
                                      </p:tavLst>
                                    </p:anim>
                                    <p:anim calcmode="lin" valueType="num">
                                      <p:cBhvr>
                                        <p:cTn id="88" dur="1000" fill="hold"/>
                                        <p:tgtEl>
                                          <p:spTgt spid="2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47" presetClass="entr" presetSubtype="0" fill="hold" grpId="0" nodeType="clickEffect">
                                  <p:stCondLst>
                                    <p:cond delay="0"/>
                                  </p:stCondLst>
                                  <p:childTnLst>
                                    <p:set>
                                      <p:cBhvr>
                                        <p:cTn id="92" dur="1" fill="hold">
                                          <p:stCondLst>
                                            <p:cond delay="0"/>
                                          </p:stCondLst>
                                        </p:cTn>
                                        <p:tgtEl>
                                          <p:spTgt spid="24">
                                            <p:txEl>
                                              <p:pRg st="9" end="9"/>
                                            </p:txEl>
                                          </p:spTgt>
                                        </p:tgtEl>
                                        <p:attrNameLst>
                                          <p:attrName>style.visibility</p:attrName>
                                        </p:attrNameLst>
                                      </p:cBhvr>
                                      <p:to>
                                        <p:strVal val="visible"/>
                                      </p:to>
                                    </p:set>
                                    <p:animEffect transition="in" filter="fade">
                                      <p:cBhvr>
                                        <p:cTn id="93" dur="1000"/>
                                        <p:tgtEl>
                                          <p:spTgt spid="24">
                                            <p:txEl>
                                              <p:pRg st="9" end="9"/>
                                            </p:txEl>
                                          </p:spTgt>
                                        </p:tgtEl>
                                      </p:cBhvr>
                                    </p:animEffect>
                                    <p:anim calcmode="lin" valueType="num">
                                      <p:cBhvr>
                                        <p:cTn id="94" dur="1000" fill="hold"/>
                                        <p:tgtEl>
                                          <p:spTgt spid="24">
                                            <p:txEl>
                                              <p:pRg st="9" end="9"/>
                                            </p:txEl>
                                          </p:spTgt>
                                        </p:tgtEl>
                                        <p:attrNameLst>
                                          <p:attrName>ppt_x</p:attrName>
                                        </p:attrNameLst>
                                      </p:cBhvr>
                                      <p:tavLst>
                                        <p:tav tm="0">
                                          <p:val>
                                            <p:strVal val="#ppt_x"/>
                                          </p:val>
                                        </p:tav>
                                        <p:tav tm="100000">
                                          <p:val>
                                            <p:strVal val="#ppt_x"/>
                                          </p:val>
                                        </p:tav>
                                      </p:tavLst>
                                    </p:anim>
                                    <p:anim calcmode="lin" valueType="num">
                                      <p:cBhvr>
                                        <p:cTn id="95" dur="1000" fill="hold"/>
                                        <p:tgtEl>
                                          <p:spTgt spid="24">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7" presetClass="entr" presetSubtype="0" fill="hold" grpId="0" nodeType="clickEffect">
                                  <p:stCondLst>
                                    <p:cond delay="0"/>
                                  </p:stCondLst>
                                  <p:childTnLst>
                                    <p:set>
                                      <p:cBhvr>
                                        <p:cTn id="99" dur="1" fill="hold">
                                          <p:stCondLst>
                                            <p:cond delay="0"/>
                                          </p:stCondLst>
                                        </p:cTn>
                                        <p:tgtEl>
                                          <p:spTgt spid="24">
                                            <p:txEl>
                                              <p:pRg st="10" end="10"/>
                                            </p:txEl>
                                          </p:spTgt>
                                        </p:tgtEl>
                                        <p:attrNameLst>
                                          <p:attrName>style.visibility</p:attrName>
                                        </p:attrNameLst>
                                      </p:cBhvr>
                                      <p:to>
                                        <p:strVal val="visible"/>
                                      </p:to>
                                    </p:set>
                                    <p:animEffect transition="in" filter="fade">
                                      <p:cBhvr>
                                        <p:cTn id="100" dur="1000"/>
                                        <p:tgtEl>
                                          <p:spTgt spid="24">
                                            <p:txEl>
                                              <p:pRg st="10" end="10"/>
                                            </p:txEl>
                                          </p:spTgt>
                                        </p:tgtEl>
                                      </p:cBhvr>
                                    </p:animEffect>
                                    <p:anim calcmode="lin" valueType="num">
                                      <p:cBhvr>
                                        <p:cTn id="101" dur="1000" fill="hold"/>
                                        <p:tgtEl>
                                          <p:spTgt spid="24">
                                            <p:txEl>
                                              <p:pRg st="10" end="10"/>
                                            </p:txEl>
                                          </p:spTgt>
                                        </p:tgtEl>
                                        <p:attrNameLst>
                                          <p:attrName>ppt_x</p:attrName>
                                        </p:attrNameLst>
                                      </p:cBhvr>
                                      <p:tavLst>
                                        <p:tav tm="0">
                                          <p:val>
                                            <p:strVal val="#ppt_x"/>
                                          </p:val>
                                        </p:tav>
                                        <p:tav tm="100000">
                                          <p:val>
                                            <p:strVal val="#ppt_x"/>
                                          </p:val>
                                        </p:tav>
                                      </p:tavLst>
                                    </p:anim>
                                    <p:anim calcmode="lin" valueType="num">
                                      <p:cBhvr>
                                        <p:cTn id="102" dur="1000" fill="hold"/>
                                        <p:tgtEl>
                                          <p:spTgt spid="24">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2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a:extLst>
              <a:ext uri="{FF2B5EF4-FFF2-40B4-BE49-F238E27FC236}">
                <a16:creationId xmlns:a16="http://schemas.microsoft.com/office/drawing/2014/main" id="{D6712A32-6CAC-9709-BA30-BC1CF0BDE688}"/>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Lst>
          </a:blip>
          <a:srcRect l="49907"/>
          <a:stretch/>
        </p:blipFill>
        <p:spPr>
          <a:xfrm>
            <a:off x="-136971" y="0"/>
            <a:ext cx="12141971" cy="6705599"/>
          </a:xfrm>
          <a:prstGeom prst="rect">
            <a:avLst/>
          </a:prstGeom>
        </p:spPr>
      </p:pic>
      <p:sp>
        <p:nvSpPr>
          <p:cNvPr id="7" name="مربع نص 6">
            <a:extLst>
              <a:ext uri="{FF2B5EF4-FFF2-40B4-BE49-F238E27FC236}">
                <a16:creationId xmlns:a16="http://schemas.microsoft.com/office/drawing/2014/main" id="{90C0DEE2-50C4-311F-4DB5-CA5E7A03EBDB}"/>
              </a:ext>
            </a:extLst>
          </p:cNvPr>
          <p:cNvSpPr txBox="1"/>
          <p:nvPr/>
        </p:nvSpPr>
        <p:spPr>
          <a:xfrm>
            <a:off x="6463601" y="1337426"/>
            <a:ext cx="5356829" cy="3833059"/>
          </a:xfrm>
          <a:prstGeom prst="rect">
            <a:avLst/>
          </a:prstGeom>
          <a:scene3d>
            <a:camera prst="orthographicFront"/>
            <a:lightRig rig="threePt" dir="t"/>
          </a:scene3d>
          <a:sp3d>
            <a:bevelT w="165100" prst="coolSlant"/>
          </a:sp3d>
        </p:spPr>
        <p:style>
          <a:lnRef idx="2">
            <a:schemeClr val="accent1"/>
          </a:lnRef>
          <a:fillRef idx="1">
            <a:schemeClr val="lt1"/>
          </a:fillRef>
          <a:effectRef idx="0">
            <a:schemeClr val="accent1"/>
          </a:effectRef>
          <a:fontRef idx="minor">
            <a:schemeClr val="dk1"/>
          </a:fontRef>
        </p:style>
        <p:txBody>
          <a:bodyPr wrap="square">
            <a:spAutoFit/>
          </a:bodyPr>
          <a:lstStyle/>
          <a:p>
            <a:pPr algn="ctr"/>
            <a:endParaRPr lang="ar-YE" dirty="0"/>
          </a:p>
          <a:p>
            <a:pPr algn="ctr"/>
            <a:r>
              <a:rPr lang="ar-YE" sz="2000" dirty="0"/>
              <a:t>حَدّثَنَا عِيسَى بْنُ هِشَامٍ قَالَ:</a:t>
            </a:r>
          </a:p>
          <a:p>
            <a:pPr algn="ctr"/>
            <a:r>
              <a:rPr lang="ar-YE" sz="2000" dirty="0"/>
              <a:t> قُلْنا: فَلَو أَرَيْتَ مِنْ أَشْعارِكَ، وَرَوَيْتَ لَنا مِنْ أَخْبارِكَ، ‏</a:t>
            </a:r>
          </a:p>
          <a:p>
            <a:pPr algn="ctr"/>
            <a:r>
              <a:rPr lang="ar-YE" sz="2000" dirty="0"/>
              <a:t>قالَ: خُذْهَما في مَعْرِضٍ واحِدٍ، وَقالَ:‏</a:t>
            </a:r>
          </a:p>
          <a:p>
            <a:pPr algn="ctr"/>
            <a:r>
              <a:rPr lang="ar-YE" sz="2000" dirty="0"/>
              <a:t>أَما تَرَوْني أَتَغَشَّى طِمْرًا      </a:t>
            </a:r>
            <a:r>
              <a:rPr lang="ar-YE" sz="2000" dirty="0" err="1"/>
              <a:t>مُمْتَطِيًا</a:t>
            </a:r>
            <a:r>
              <a:rPr lang="ar-YE" sz="2000" dirty="0"/>
              <a:t> في الضُّرِّ أَمْرًا مُرًّا</a:t>
            </a:r>
          </a:p>
          <a:p>
            <a:pPr algn="ctr"/>
            <a:r>
              <a:rPr lang="ar-YE" sz="2000" dirty="0" err="1"/>
              <a:t>مُضْطَبنًا</a:t>
            </a:r>
            <a:r>
              <a:rPr lang="ar-YE" sz="2000" dirty="0"/>
              <a:t> عَلى اللَّيالي غِمَرًا   مُلاقِيًا مِنْها صُرُوفًا حَمْرَا</a:t>
            </a:r>
          </a:p>
          <a:p>
            <a:pPr algn="ctr"/>
            <a:r>
              <a:rPr lang="ar-YE" sz="2000" dirty="0"/>
              <a:t>وَكانَ هذَا الحُرُّ أَعْلى قَدْرًا وَماءُ هذَا الوَجْهِ أَغْلى سِعْرَا</a:t>
            </a:r>
          </a:p>
          <a:p>
            <a:pPr algn="ctr"/>
            <a:r>
              <a:rPr lang="ar-YE" sz="2000" dirty="0"/>
              <a:t>فَانْقَلَبَ الدَّهْرُ لِبَطْنٍ ظَهْرا وَعَادَ عُرْفُ العَيْشِ عِنْدي نُكْرَا</a:t>
            </a:r>
          </a:p>
          <a:p>
            <a:pPr algn="ctr"/>
            <a:r>
              <a:rPr lang="ar-YE" sz="2000" dirty="0"/>
              <a:t>لَمْ يُبْقِ مِنْ وَفْرِى </a:t>
            </a:r>
            <a:r>
              <a:rPr lang="ar-YE" sz="2000" dirty="0" err="1"/>
              <a:t>إِلَّاذِكْرَا</a:t>
            </a:r>
            <a:r>
              <a:rPr lang="ar-YE" sz="2000" dirty="0"/>
              <a:t>           ثُمَّ إِلى اليَوْمِ هَلُمَّ جَرَّا</a:t>
            </a:r>
          </a:p>
          <a:p>
            <a:pPr algn="ctr"/>
            <a:r>
              <a:rPr lang="ar-YE" sz="2000" dirty="0"/>
              <a:t>لَوْلا عَجُوزٌ لِي بِسُرَّ مَنْ رَا     وَأَفْرُخٌ دونَ جِبَالِ بُصْرَى</a:t>
            </a:r>
          </a:p>
          <a:p>
            <a:pPr algn="ctr"/>
            <a:r>
              <a:rPr lang="ar-YE" sz="2000" dirty="0"/>
              <a:t>قَدْ جَلَبَ الدَّهْرُ عَلَيْهِمْ ضُرَّا    قَتَلْتَ يَا سَادَةُ نَفْسي صَبْرَا</a:t>
            </a:r>
          </a:p>
          <a:p>
            <a:pPr algn="ctr"/>
            <a:r>
              <a:rPr lang="ar-YE" sz="2000" dirty="0"/>
              <a:t>  </a:t>
            </a:r>
          </a:p>
        </p:txBody>
      </p:sp>
      <p:graphicFrame>
        <p:nvGraphicFramePr>
          <p:cNvPr id="8" name="جدول 7">
            <a:extLst>
              <a:ext uri="{FF2B5EF4-FFF2-40B4-BE49-F238E27FC236}">
                <a16:creationId xmlns:a16="http://schemas.microsoft.com/office/drawing/2014/main" id="{9E0635DA-95B5-3C2C-E744-D53F96839318}"/>
              </a:ext>
            </a:extLst>
          </p:cNvPr>
          <p:cNvGraphicFramePr>
            <a:graphicFrameLocks noGrp="1"/>
          </p:cNvGraphicFramePr>
          <p:nvPr>
            <p:extLst>
              <p:ext uri="{D42A27DB-BD31-4B8C-83A1-F6EECF244321}">
                <p14:modId xmlns:p14="http://schemas.microsoft.com/office/powerpoint/2010/main" val="3307046614"/>
              </p:ext>
            </p:extLst>
          </p:nvPr>
        </p:nvGraphicFramePr>
        <p:xfrm>
          <a:off x="371570" y="1536215"/>
          <a:ext cx="5562445" cy="2791528"/>
        </p:xfrm>
        <a:graphic>
          <a:graphicData uri="http://schemas.openxmlformats.org/drawingml/2006/table">
            <a:tbl>
              <a:tblPr rtl="1" firstRow="1" bandRow="1">
                <a:tableStyleId>{8799B23B-EC83-4686-B30A-512413B5E67A}</a:tableStyleId>
              </a:tblPr>
              <a:tblGrid>
                <a:gridCol w="2080230">
                  <a:extLst>
                    <a:ext uri="{9D8B030D-6E8A-4147-A177-3AD203B41FA5}">
                      <a16:colId xmlns:a16="http://schemas.microsoft.com/office/drawing/2014/main" val="459587207"/>
                    </a:ext>
                  </a:extLst>
                </a:gridCol>
                <a:gridCol w="3482215">
                  <a:extLst>
                    <a:ext uri="{9D8B030D-6E8A-4147-A177-3AD203B41FA5}">
                      <a16:colId xmlns:a16="http://schemas.microsoft.com/office/drawing/2014/main" val="3880740689"/>
                    </a:ext>
                  </a:extLst>
                </a:gridCol>
              </a:tblGrid>
              <a:tr h="401764">
                <a:tc>
                  <a:txBody>
                    <a:bodyPr/>
                    <a:lstStyle/>
                    <a:p>
                      <a:pPr rtl="1"/>
                      <a:endParaRPr lang="ar-YE" sz="3200" dirty="0"/>
                    </a:p>
                  </a:txBody>
                  <a:tcPr/>
                </a:tc>
                <a:tc>
                  <a:txBody>
                    <a:bodyPr/>
                    <a:lstStyle/>
                    <a:p>
                      <a:pPr rtl="1"/>
                      <a:endParaRPr lang="ar-YE" dirty="0"/>
                    </a:p>
                  </a:txBody>
                  <a:tcPr/>
                </a:tc>
                <a:extLst>
                  <a:ext uri="{0D108BD9-81ED-4DB2-BD59-A6C34878D82A}">
                    <a16:rowId xmlns:a16="http://schemas.microsoft.com/office/drawing/2014/main" val="1184154212"/>
                  </a:ext>
                </a:extLst>
              </a:tr>
              <a:tr h="1169420">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1498156257"/>
                  </a:ext>
                </a:extLst>
              </a:tr>
              <a:tr h="1042988">
                <a:tc>
                  <a:txBody>
                    <a:bodyPr/>
                    <a:lstStyle/>
                    <a:p>
                      <a:pPr rtl="1"/>
                      <a:endParaRPr lang="ar-YE" dirty="0"/>
                    </a:p>
                  </a:txBody>
                  <a:tcPr/>
                </a:tc>
                <a:tc>
                  <a:txBody>
                    <a:bodyPr/>
                    <a:lstStyle/>
                    <a:p>
                      <a:pPr rtl="1"/>
                      <a:endParaRPr lang="ar-YE" dirty="0"/>
                    </a:p>
                  </a:txBody>
                  <a:tcPr/>
                </a:tc>
                <a:extLst>
                  <a:ext uri="{0D108BD9-81ED-4DB2-BD59-A6C34878D82A}">
                    <a16:rowId xmlns:a16="http://schemas.microsoft.com/office/drawing/2014/main" val="3628284944"/>
                  </a:ext>
                </a:extLst>
              </a:tr>
            </a:tbl>
          </a:graphicData>
        </a:graphic>
      </p:graphicFrame>
      <p:sp>
        <p:nvSpPr>
          <p:cNvPr id="6" name="مربع نص 5">
            <a:extLst>
              <a:ext uri="{FF2B5EF4-FFF2-40B4-BE49-F238E27FC236}">
                <a16:creationId xmlns:a16="http://schemas.microsoft.com/office/drawing/2014/main" id="{B0BE2B4A-15D8-F202-6169-FD7BD8E9E2A0}"/>
              </a:ext>
            </a:extLst>
          </p:cNvPr>
          <p:cNvSpPr txBox="1"/>
          <p:nvPr/>
        </p:nvSpPr>
        <p:spPr>
          <a:xfrm>
            <a:off x="577183" y="4590196"/>
            <a:ext cx="5151218" cy="40011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ar-YE" sz="2000" b="1" dirty="0">
                <a:solidFill>
                  <a:srgbClr val="C00000"/>
                </a:solidFill>
              </a:rPr>
              <a:t>10- </a:t>
            </a:r>
            <a:r>
              <a:rPr lang="ar-EG" sz="2000" b="1" dirty="0">
                <a:solidFill>
                  <a:srgbClr val="C00000"/>
                </a:solidFill>
              </a:rPr>
              <a:t>استخرج من النص تركيبا دالا على موض</a:t>
            </a:r>
            <a:r>
              <a:rPr lang="ar-OM" sz="2000" b="1" dirty="0">
                <a:solidFill>
                  <a:srgbClr val="C00000"/>
                </a:solidFill>
              </a:rPr>
              <a:t>ع</a:t>
            </a:r>
            <a:r>
              <a:rPr lang="ar-EG" sz="2000" b="1" dirty="0">
                <a:solidFill>
                  <a:srgbClr val="C00000"/>
                </a:solidFill>
              </a:rPr>
              <a:t> الكدية </a:t>
            </a:r>
          </a:p>
        </p:txBody>
      </p:sp>
      <p:sp>
        <p:nvSpPr>
          <p:cNvPr id="9" name="مربع نص 8">
            <a:extLst>
              <a:ext uri="{FF2B5EF4-FFF2-40B4-BE49-F238E27FC236}">
                <a16:creationId xmlns:a16="http://schemas.microsoft.com/office/drawing/2014/main" id="{3A0AA78F-1050-D728-4990-FA3F66B6584B}"/>
              </a:ext>
            </a:extLst>
          </p:cNvPr>
          <p:cNvSpPr txBox="1"/>
          <p:nvPr/>
        </p:nvSpPr>
        <p:spPr>
          <a:xfrm>
            <a:off x="4770770" y="1705779"/>
            <a:ext cx="1043940" cy="461665"/>
          </a:xfrm>
          <a:prstGeom prst="rect">
            <a:avLst/>
          </a:prstGeom>
          <a:noFill/>
        </p:spPr>
        <p:txBody>
          <a:bodyPr wrap="square">
            <a:spAutoFit/>
          </a:bodyPr>
          <a:lstStyle/>
          <a:p>
            <a:r>
              <a:rPr lang="ar-YE" sz="2400" b="1" dirty="0">
                <a:solidFill>
                  <a:srgbClr val="0070C0"/>
                </a:solidFill>
              </a:rPr>
              <a:t>العنصر</a:t>
            </a:r>
          </a:p>
        </p:txBody>
      </p:sp>
      <p:sp>
        <p:nvSpPr>
          <p:cNvPr id="10" name="مربع نص 9">
            <a:extLst>
              <a:ext uri="{FF2B5EF4-FFF2-40B4-BE49-F238E27FC236}">
                <a16:creationId xmlns:a16="http://schemas.microsoft.com/office/drawing/2014/main" id="{3B866C76-6EAC-FA59-8CC3-82A48942B8EF}"/>
              </a:ext>
            </a:extLst>
          </p:cNvPr>
          <p:cNvSpPr txBox="1"/>
          <p:nvPr/>
        </p:nvSpPr>
        <p:spPr>
          <a:xfrm>
            <a:off x="1938974" y="1710503"/>
            <a:ext cx="1523978" cy="461665"/>
          </a:xfrm>
          <a:prstGeom prst="rect">
            <a:avLst/>
          </a:prstGeom>
          <a:noFill/>
        </p:spPr>
        <p:txBody>
          <a:bodyPr wrap="square">
            <a:spAutoFit/>
          </a:bodyPr>
          <a:lstStyle/>
          <a:p>
            <a:pPr algn="ctr"/>
            <a:r>
              <a:rPr lang="ar-YE" sz="2400" b="1" dirty="0">
                <a:solidFill>
                  <a:srgbClr val="0070C0"/>
                </a:solidFill>
              </a:rPr>
              <a:t>القرنية</a:t>
            </a:r>
          </a:p>
        </p:txBody>
      </p:sp>
      <p:sp>
        <p:nvSpPr>
          <p:cNvPr id="11" name="مربع نص 10">
            <a:extLst>
              <a:ext uri="{FF2B5EF4-FFF2-40B4-BE49-F238E27FC236}">
                <a16:creationId xmlns:a16="http://schemas.microsoft.com/office/drawing/2014/main" id="{F52B24A4-A420-14D6-F98C-6B4DE0F450DA}"/>
              </a:ext>
            </a:extLst>
          </p:cNvPr>
          <p:cNvSpPr txBox="1"/>
          <p:nvPr/>
        </p:nvSpPr>
        <p:spPr>
          <a:xfrm>
            <a:off x="686254" y="2299229"/>
            <a:ext cx="3162336" cy="830997"/>
          </a:xfrm>
          <a:prstGeom prst="rect">
            <a:avLst/>
          </a:prstGeom>
          <a:noFill/>
        </p:spPr>
        <p:txBody>
          <a:bodyPr wrap="square">
            <a:spAutoFit/>
          </a:bodyPr>
          <a:lstStyle/>
          <a:p>
            <a:r>
              <a:rPr lang="ar-YE" sz="2400" b="1" dirty="0">
                <a:solidFill>
                  <a:srgbClr val="C00000"/>
                </a:solidFill>
              </a:rPr>
              <a:t>النثر :</a:t>
            </a:r>
            <a:r>
              <a:rPr lang="ar-YE" sz="2400" b="1" dirty="0"/>
              <a:t>  قُلْنا: فَلَو أَرَيْتَ مِنْ ...</a:t>
            </a:r>
            <a:endParaRPr lang="ar-YE" sz="2400" b="1" dirty="0">
              <a:solidFill>
                <a:srgbClr val="C00000"/>
              </a:solidFill>
            </a:endParaRPr>
          </a:p>
          <a:p>
            <a:r>
              <a:rPr lang="ar-YE" sz="2400" b="1" dirty="0">
                <a:solidFill>
                  <a:srgbClr val="C00000"/>
                </a:solidFill>
              </a:rPr>
              <a:t>الشعر :  </a:t>
            </a:r>
            <a:r>
              <a:rPr lang="ar-YE" sz="2400" b="1" dirty="0"/>
              <a:t>أَما تَرَوْني أَتَغَشَّى</a:t>
            </a:r>
          </a:p>
        </p:txBody>
      </p:sp>
      <p:sp>
        <p:nvSpPr>
          <p:cNvPr id="12" name="مربع نص 11">
            <a:extLst>
              <a:ext uri="{FF2B5EF4-FFF2-40B4-BE49-F238E27FC236}">
                <a16:creationId xmlns:a16="http://schemas.microsoft.com/office/drawing/2014/main" id="{520296CE-3AB4-BB2B-3E86-7CCBFB3E5459}"/>
              </a:ext>
            </a:extLst>
          </p:cNvPr>
          <p:cNvSpPr txBox="1"/>
          <p:nvPr/>
        </p:nvSpPr>
        <p:spPr>
          <a:xfrm>
            <a:off x="4280345" y="3430825"/>
            <a:ext cx="1405529" cy="830997"/>
          </a:xfrm>
          <a:prstGeom prst="rect">
            <a:avLst/>
          </a:prstGeom>
          <a:noFill/>
        </p:spPr>
        <p:txBody>
          <a:bodyPr wrap="square">
            <a:spAutoFit/>
          </a:bodyPr>
          <a:lstStyle/>
          <a:p>
            <a:pPr algn="ctr"/>
            <a:r>
              <a:rPr lang="ar-YE" sz="2400" b="1" dirty="0"/>
              <a:t>استخدام الصور</a:t>
            </a:r>
          </a:p>
        </p:txBody>
      </p:sp>
      <p:sp>
        <p:nvSpPr>
          <p:cNvPr id="13" name="مربع نص 12">
            <a:extLst>
              <a:ext uri="{FF2B5EF4-FFF2-40B4-BE49-F238E27FC236}">
                <a16:creationId xmlns:a16="http://schemas.microsoft.com/office/drawing/2014/main" id="{0D534993-1E8C-BD9E-C7FC-1F7D0437D431}"/>
              </a:ext>
            </a:extLst>
          </p:cNvPr>
          <p:cNvSpPr txBox="1"/>
          <p:nvPr/>
        </p:nvSpPr>
        <p:spPr>
          <a:xfrm>
            <a:off x="686254" y="3430825"/>
            <a:ext cx="3162336" cy="830997"/>
          </a:xfrm>
          <a:prstGeom prst="rect">
            <a:avLst/>
          </a:prstGeom>
          <a:noFill/>
        </p:spPr>
        <p:txBody>
          <a:bodyPr wrap="square">
            <a:spAutoFit/>
          </a:bodyPr>
          <a:lstStyle/>
          <a:p>
            <a:r>
              <a:rPr lang="ar-YE" sz="2400" b="1" dirty="0" err="1"/>
              <a:t>مُمْتَطِيًا</a:t>
            </a:r>
            <a:r>
              <a:rPr lang="ar-YE" sz="2400" b="1" dirty="0"/>
              <a:t> في الضُّرِّ أَمْرًا مُرًّا</a:t>
            </a:r>
          </a:p>
          <a:p>
            <a:r>
              <a:rPr lang="ar-YE" sz="2400" b="1" dirty="0"/>
              <a:t>استعارة مكنية</a:t>
            </a:r>
          </a:p>
        </p:txBody>
      </p:sp>
      <p:sp>
        <p:nvSpPr>
          <p:cNvPr id="15" name="مربع نص 14">
            <a:extLst>
              <a:ext uri="{FF2B5EF4-FFF2-40B4-BE49-F238E27FC236}">
                <a16:creationId xmlns:a16="http://schemas.microsoft.com/office/drawing/2014/main" id="{399D1A55-CE21-CA37-5BFC-3BE777149060}"/>
              </a:ext>
            </a:extLst>
          </p:cNvPr>
          <p:cNvSpPr txBox="1"/>
          <p:nvPr/>
        </p:nvSpPr>
        <p:spPr>
          <a:xfrm>
            <a:off x="4186135" y="2275771"/>
            <a:ext cx="1420193" cy="830997"/>
          </a:xfrm>
          <a:prstGeom prst="rect">
            <a:avLst/>
          </a:prstGeom>
          <a:noFill/>
        </p:spPr>
        <p:txBody>
          <a:bodyPr wrap="square">
            <a:spAutoFit/>
          </a:bodyPr>
          <a:lstStyle/>
          <a:p>
            <a:pPr algn="ctr"/>
            <a:r>
              <a:rPr lang="ar-YE" sz="2400" b="1" dirty="0"/>
              <a:t>ثنائية الشعر والنثر</a:t>
            </a:r>
          </a:p>
        </p:txBody>
      </p:sp>
      <p:sp>
        <p:nvSpPr>
          <p:cNvPr id="19" name="مربع نص 18">
            <a:extLst>
              <a:ext uri="{FF2B5EF4-FFF2-40B4-BE49-F238E27FC236}">
                <a16:creationId xmlns:a16="http://schemas.microsoft.com/office/drawing/2014/main" id="{848BD738-0AAD-D135-5C7B-E0E443FD3B1C}"/>
              </a:ext>
            </a:extLst>
          </p:cNvPr>
          <p:cNvSpPr txBox="1"/>
          <p:nvPr/>
        </p:nvSpPr>
        <p:spPr>
          <a:xfrm>
            <a:off x="1634587" y="5170486"/>
            <a:ext cx="2811516" cy="461665"/>
          </a:xfrm>
          <a:prstGeom prst="rect">
            <a:avLst/>
          </a:prstGeom>
          <a:noFill/>
        </p:spPr>
        <p:txBody>
          <a:bodyPr wrap="square">
            <a:spAutoFit/>
          </a:bodyPr>
          <a:lstStyle/>
          <a:p>
            <a:r>
              <a:rPr lang="ar-EG" sz="2400" b="1" dirty="0" err="1">
                <a:solidFill>
                  <a:srgbClr val="002060"/>
                </a:solidFill>
              </a:rPr>
              <a:t>فا</a:t>
            </a:r>
            <a:r>
              <a:rPr lang="ar-OM" sz="2400" b="1" dirty="0">
                <a:solidFill>
                  <a:srgbClr val="002060"/>
                </a:solidFill>
              </a:rPr>
              <a:t>ن</a:t>
            </a:r>
            <a:r>
              <a:rPr lang="ar-EG" sz="2400" b="1" dirty="0">
                <a:solidFill>
                  <a:srgbClr val="002060"/>
                </a:solidFill>
              </a:rPr>
              <a:t>قلب الدهر </a:t>
            </a:r>
            <a:r>
              <a:rPr lang="ar-YE" sz="2400" b="1" dirty="0">
                <a:solidFill>
                  <a:srgbClr val="002060"/>
                </a:solidFill>
              </a:rPr>
              <a:t>ل</a:t>
            </a:r>
            <a:r>
              <a:rPr lang="ar-OM" sz="2400" b="1" dirty="0">
                <a:solidFill>
                  <a:srgbClr val="002060"/>
                </a:solidFill>
              </a:rPr>
              <a:t>بط</a:t>
            </a:r>
            <a:r>
              <a:rPr lang="ar-EG" sz="2400" b="1" dirty="0">
                <a:solidFill>
                  <a:srgbClr val="002060"/>
                </a:solidFill>
              </a:rPr>
              <a:t>ن ظهرا</a:t>
            </a:r>
          </a:p>
        </p:txBody>
      </p:sp>
      <p:sp>
        <p:nvSpPr>
          <p:cNvPr id="24" name="مربع نص 23">
            <a:extLst>
              <a:ext uri="{FF2B5EF4-FFF2-40B4-BE49-F238E27FC236}">
                <a16:creationId xmlns:a16="http://schemas.microsoft.com/office/drawing/2014/main" id="{F79A0912-53FE-D76D-1A46-DE685D67124A}"/>
              </a:ext>
            </a:extLst>
          </p:cNvPr>
          <p:cNvSpPr txBox="1"/>
          <p:nvPr/>
        </p:nvSpPr>
        <p:spPr>
          <a:xfrm>
            <a:off x="77788" y="742078"/>
            <a:ext cx="6255262" cy="40011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ar-YE" sz="2000" b="1" dirty="0">
                <a:solidFill>
                  <a:srgbClr val="C00000"/>
                </a:solidFill>
              </a:rPr>
              <a:t>9- اكتب أمام القرينة العنصر الذي يمثلها في المقامة، وفق الجدول الآتي :</a:t>
            </a:r>
          </a:p>
        </p:txBody>
      </p:sp>
    </p:spTree>
    <p:extLst>
      <p:ext uri="{BB962C8B-B14F-4D97-AF65-F5344CB8AC3E}">
        <p14:creationId xmlns:p14="http://schemas.microsoft.com/office/powerpoint/2010/main" val="969965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randombar(horizontal)">
                                      <p:cBhvr>
                                        <p:cTn id="7" dur="500"/>
                                        <p:tgtEl>
                                          <p:spTgt spid="7">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randombar(horizontal)">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randombar(horizontal)">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randombar(horizontal)">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randombar(horizontal)">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randombar(horizontal)">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randombar(horizontal)">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randombar(horizontal)">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randombar(horizontal)">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7">
                                            <p:txEl>
                                              <p:pRg st="9" end="9"/>
                                            </p:txEl>
                                          </p:spTgt>
                                        </p:tgtEl>
                                        <p:attrNameLst>
                                          <p:attrName>style.visibility</p:attrName>
                                        </p:attrNameLst>
                                      </p:cBhvr>
                                      <p:to>
                                        <p:strVal val="visible"/>
                                      </p:to>
                                    </p:set>
                                    <p:animEffect transition="in" filter="randombar(horizontal)">
                                      <p:cBhvr>
                                        <p:cTn id="52" dur="500"/>
                                        <p:tgtEl>
                                          <p:spTgt spid="7">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7">
                                            <p:txEl>
                                              <p:pRg st="10" end="10"/>
                                            </p:txEl>
                                          </p:spTgt>
                                        </p:tgtEl>
                                        <p:attrNameLst>
                                          <p:attrName>style.visibility</p:attrName>
                                        </p:attrNameLst>
                                      </p:cBhvr>
                                      <p:to>
                                        <p:strVal val="visible"/>
                                      </p:to>
                                    </p:set>
                                    <p:animEffect transition="in" filter="randombar(horizontal)">
                                      <p:cBhvr>
                                        <p:cTn id="57" dur="500"/>
                                        <p:tgtEl>
                                          <p:spTgt spid="7">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7">
                                            <p:txEl>
                                              <p:pRg st="11" end="11"/>
                                            </p:txEl>
                                          </p:spTgt>
                                        </p:tgtEl>
                                        <p:attrNameLst>
                                          <p:attrName>style.visibility</p:attrName>
                                        </p:attrNameLst>
                                      </p:cBhvr>
                                      <p:to>
                                        <p:strVal val="visible"/>
                                      </p:to>
                                    </p:set>
                                    <p:animEffect transition="in" filter="randombar(horizontal)">
                                      <p:cBhvr>
                                        <p:cTn id="62" dur="500"/>
                                        <p:tgtEl>
                                          <p:spTgt spid="7">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1000"/>
                                        <p:tgtEl>
                                          <p:spTgt spid="24"/>
                                        </p:tgtEl>
                                      </p:cBhvr>
                                    </p:animEffect>
                                    <p:anim calcmode="lin" valueType="num">
                                      <p:cBhvr>
                                        <p:cTn id="68" dur="1000" fill="hold"/>
                                        <p:tgtEl>
                                          <p:spTgt spid="24"/>
                                        </p:tgtEl>
                                        <p:attrNameLst>
                                          <p:attrName>ppt_x</p:attrName>
                                        </p:attrNameLst>
                                      </p:cBhvr>
                                      <p:tavLst>
                                        <p:tav tm="0">
                                          <p:val>
                                            <p:strVal val="#ppt_x"/>
                                          </p:val>
                                        </p:tav>
                                        <p:tav tm="100000">
                                          <p:val>
                                            <p:strVal val="#ppt_x"/>
                                          </p:val>
                                        </p:tav>
                                      </p:tavLst>
                                    </p:anim>
                                    <p:anim calcmode="lin" valueType="num">
                                      <p:cBhvr>
                                        <p:cTn id="69"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9"/>
                                        </p:tgtEl>
                                        <p:attrNameLst>
                                          <p:attrName>style.visibility</p:attrName>
                                        </p:attrNameLst>
                                      </p:cBhvr>
                                      <p:to>
                                        <p:strVal val="visible"/>
                                      </p:to>
                                    </p:set>
                                    <p:animEffect transition="in" filter="fade">
                                      <p:cBhvr>
                                        <p:cTn id="74" dur="1000"/>
                                        <p:tgtEl>
                                          <p:spTgt spid="9"/>
                                        </p:tgtEl>
                                      </p:cBhvr>
                                    </p:animEffect>
                                    <p:anim calcmode="lin" valueType="num">
                                      <p:cBhvr>
                                        <p:cTn id="75" dur="1000" fill="hold"/>
                                        <p:tgtEl>
                                          <p:spTgt spid="9"/>
                                        </p:tgtEl>
                                        <p:attrNameLst>
                                          <p:attrName>ppt_x</p:attrName>
                                        </p:attrNameLst>
                                      </p:cBhvr>
                                      <p:tavLst>
                                        <p:tav tm="0">
                                          <p:val>
                                            <p:strVal val="#ppt_x"/>
                                          </p:val>
                                        </p:tav>
                                        <p:tav tm="100000">
                                          <p:val>
                                            <p:strVal val="#ppt_x"/>
                                          </p:val>
                                        </p:tav>
                                      </p:tavLst>
                                    </p:anim>
                                    <p:anim calcmode="lin" valueType="num">
                                      <p:cBhvr>
                                        <p:cTn id="76" dur="1000" fill="hold"/>
                                        <p:tgtEl>
                                          <p:spTgt spid="9"/>
                                        </p:tgtEl>
                                        <p:attrNameLst>
                                          <p:attrName>ppt_y</p:attrName>
                                        </p:attrNameLst>
                                      </p:cBhvr>
                                      <p:tavLst>
                                        <p:tav tm="0">
                                          <p:val>
                                            <p:strVal val="#ppt_y+.1"/>
                                          </p:val>
                                        </p:tav>
                                        <p:tav tm="100000">
                                          <p:val>
                                            <p:strVal val="#ppt_y"/>
                                          </p:val>
                                        </p:tav>
                                      </p:tavLst>
                                    </p:anim>
                                  </p:childTnLst>
                                </p:cTn>
                              </p:par>
                              <p:par>
                                <p:cTn id="77" presetID="42" presetClass="entr" presetSubtype="0" fill="hold" nodeType="withEffect">
                                  <p:stCondLst>
                                    <p:cond delay="0"/>
                                  </p:stCondLst>
                                  <p:childTnLst>
                                    <p:set>
                                      <p:cBhvr>
                                        <p:cTn id="78" dur="1" fill="hold">
                                          <p:stCondLst>
                                            <p:cond delay="0"/>
                                          </p:stCondLst>
                                        </p:cTn>
                                        <p:tgtEl>
                                          <p:spTgt spid="8"/>
                                        </p:tgtEl>
                                        <p:attrNameLst>
                                          <p:attrName>style.visibility</p:attrName>
                                        </p:attrNameLst>
                                      </p:cBhvr>
                                      <p:to>
                                        <p:strVal val="visible"/>
                                      </p:to>
                                    </p:set>
                                    <p:animEffect transition="in" filter="fade">
                                      <p:cBhvr>
                                        <p:cTn id="79" dur="1000"/>
                                        <p:tgtEl>
                                          <p:spTgt spid="8"/>
                                        </p:tgtEl>
                                      </p:cBhvr>
                                    </p:animEffect>
                                    <p:anim calcmode="lin" valueType="num">
                                      <p:cBhvr>
                                        <p:cTn id="80" dur="1000" fill="hold"/>
                                        <p:tgtEl>
                                          <p:spTgt spid="8"/>
                                        </p:tgtEl>
                                        <p:attrNameLst>
                                          <p:attrName>ppt_x</p:attrName>
                                        </p:attrNameLst>
                                      </p:cBhvr>
                                      <p:tavLst>
                                        <p:tav tm="0">
                                          <p:val>
                                            <p:strVal val="#ppt_x"/>
                                          </p:val>
                                        </p:tav>
                                        <p:tav tm="100000">
                                          <p:val>
                                            <p:strVal val="#ppt_x"/>
                                          </p:val>
                                        </p:tav>
                                      </p:tavLst>
                                    </p:anim>
                                    <p:anim calcmode="lin" valueType="num">
                                      <p:cBhvr>
                                        <p:cTn id="81"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2" presetClass="entr" presetSubtype="0" fill="hold" grpId="0" nodeType="clickEffect">
                                  <p:stCondLst>
                                    <p:cond delay="0"/>
                                  </p:stCondLst>
                                  <p:childTnLst>
                                    <p:set>
                                      <p:cBhvr>
                                        <p:cTn id="85" dur="1" fill="hold">
                                          <p:stCondLst>
                                            <p:cond delay="0"/>
                                          </p:stCondLst>
                                        </p:cTn>
                                        <p:tgtEl>
                                          <p:spTgt spid="10"/>
                                        </p:tgtEl>
                                        <p:attrNameLst>
                                          <p:attrName>style.visibility</p:attrName>
                                        </p:attrNameLst>
                                      </p:cBhvr>
                                      <p:to>
                                        <p:strVal val="visible"/>
                                      </p:to>
                                    </p:set>
                                    <p:animEffect transition="in" filter="fade">
                                      <p:cBhvr>
                                        <p:cTn id="86" dur="1000"/>
                                        <p:tgtEl>
                                          <p:spTgt spid="10"/>
                                        </p:tgtEl>
                                      </p:cBhvr>
                                    </p:animEffect>
                                    <p:anim calcmode="lin" valueType="num">
                                      <p:cBhvr>
                                        <p:cTn id="87" dur="1000" fill="hold"/>
                                        <p:tgtEl>
                                          <p:spTgt spid="10"/>
                                        </p:tgtEl>
                                        <p:attrNameLst>
                                          <p:attrName>ppt_x</p:attrName>
                                        </p:attrNameLst>
                                      </p:cBhvr>
                                      <p:tavLst>
                                        <p:tav tm="0">
                                          <p:val>
                                            <p:strVal val="#ppt_x"/>
                                          </p:val>
                                        </p:tav>
                                        <p:tav tm="100000">
                                          <p:val>
                                            <p:strVal val="#ppt_x"/>
                                          </p:val>
                                        </p:tav>
                                      </p:tavLst>
                                    </p:anim>
                                    <p:anim calcmode="lin" valueType="num">
                                      <p:cBhvr>
                                        <p:cTn id="8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42" presetClass="entr" presetSubtype="0" fill="hold" grpId="0" nodeType="clickEffect">
                                  <p:stCondLst>
                                    <p:cond delay="0"/>
                                  </p:stCondLst>
                                  <p:childTnLst>
                                    <p:set>
                                      <p:cBhvr>
                                        <p:cTn id="92" dur="1" fill="hold">
                                          <p:stCondLst>
                                            <p:cond delay="0"/>
                                          </p:stCondLst>
                                        </p:cTn>
                                        <p:tgtEl>
                                          <p:spTgt spid="15"/>
                                        </p:tgtEl>
                                        <p:attrNameLst>
                                          <p:attrName>style.visibility</p:attrName>
                                        </p:attrNameLst>
                                      </p:cBhvr>
                                      <p:to>
                                        <p:strVal val="visible"/>
                                      </p:to>
                                    </p:set>
                                    <p:animEffect transition="in" filter="fade">
                                      <p:cBhvr>
                                        <p:cTn id="93" dur="1000"/>
                                        <p:tgtEl>
                                          <p:spTgt spid="15"/>
                                        </p:tgtEl>
                                      </p:cBhvr>
                                    </p:animEffect>
                                    <p:anim calcmode="lin" valueType="num">
                                      <p:cBhvr>
                                        <p:cTn id="94" dur="1000" fill="hold"/>
                                        <p:tgtEl>
                                          <p:spTgt spid="15"/>
                                        </p:tgtEl>
                                        <p:attrNameLst>
                                          <p:attrName>ppt_x</p:attrName>
                                        </p:attrNameLst>
                                      </p:cBhvr>
                                      <p:tavLst>
                                        <p:tav tm="0">
                                          <p:val>
                                            <p:strVal val="#ppt_x"/>
                                          </p:val>
                                        </p:tav>
                                        <p:tav tm="100000">
                                          <p:val>
                                            <p:strVal val="#ppt_x"/>
                                          </p:val>
                                        </p:tav>
                                      </p:tavLst>
                                    </p:anim>
                                    <p:anim calcmode="lin" valueType="num">
                                      <p:cBhvr>
                                        <p:cTn id="95"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grpId="0" nodeType="clickEffect">
                                  <p:stCondLst>
                                    <p:cond delay="0"/>
                                  </p:stCondLst>
                                  <p:childTnLst>
                                    <p:set>
                                      <p:cBhvr>
                                        <p:cTn id="99" dur="1" fill="hold">
                                          <p:stCondLst>
                                            <p:cond delay="0"/>
                                          </p:stCondLst>
                                        </p:cTn>
                                        <p:tgtEl>
                                          <p:spTgt spid="11"/>
                                        </p:tgtEl>
                                        <p:attrNameLst>
                                          <p:attrName>style.visibility</p:attrName>
                                        </p:attrNameLst>
                                      </p:cBhvr>
                                      <p:to>
                                        <p:strVal val="visible"/>
                                      </p:to>
                                    </p:set>
                                    <p:animEffect transition="in" filter="fade">
                                      <p:cBhvr>
                                        <p:cTn id="100" dur="1000"/>
                                        <p:tgtEl>
                                          <p:spTgt spid="11"/>
                                        </p:tgtEl>
                                      </p:cBhvr>
                                    </p:animEffect>
                                    <p:anim calcmode="lin" valueType="num">
                                      <p:cBhvr>
                                        <p:cTn id="101" dur="1000" fill="hold"/>
                                        <p:tgtEl>
                                          <p:spTgt spid="11"/>
                                        </p:tgtEl>
                                        <p:attrNameLst>
                                          <p:attrName>ppt_x</p:attrName>
                                        </p:attrNameLst>
                                      </p:cBhvr>
                                      <p:tavLst>
                                        <p:tav tm="0">
                                          <p:val>
                                            <p:strVal val="#ppt_x"/>
                                          </p:val>
                                        </p:tav>
                                        <p:tav tm="100000">
                                          <p:val>
                                            <p:strVal val="#ppt_x"/>
                                          </p:val>
                                        </p:tav>
                                      </p:tavLst>
                                    </p:anim>
                                    <p:anim calcmode="lin" valueType="num">
                                      <p:cBhvr>
                                        <p:cTn id="102"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42" presetClass="entr" presetSubtype="0" fill="hold" grpId="0" nodeType="clickEffect">
                                  <p:stCondLst>
                                    <p:cond delay="0"/>
                                  </p:stCondLst>
                                  <p:childTnLst>
                                    <p:set>
                                      <p:cBhvr>
                                        <p:cTn id="106" dur="1" fill="hold">
                                          <p:stCondLst>
                                            <p:cond delay="0"/>
                                          </p:stCondLst>
                                        </p:cTn>
                                        <p:tgtEl>
                                          <p:spTgt spid="12"/>
                                        </p:tgtEl>
                                        <p:attrNameLst>
                                          <p:attrName>style.visibility</p:attrName>
                                        </p:attrNameLst>
                                      </p:cBhvr>
                                      <p:to>
                                        <p:strVal val="visible"/>
                                      </p:to>
                                    </p:set>
                                    <p:animEffect transition="in" filter="fade">
                                      <p:cBhvr>
                                        <p:cTn id="107" dur="1000"/>
                                        <p:tgtEl>
                                          <p:spTgt spid="12"/>
                                        </p:tgtEl>
                                      </p:cBhvr>
                                    </p:animEffect>
                                    <p:anim calcmode="lin" valueType="num">
                                      <p:cBhvr>
                                        <p:cTn id="108" dur="1000" fill="hold"/>
                                        <p:tgtEl>
                                          <p:spTgt spid="12"/>
                                        </p:tgtEl>
                                        <p:attrNameLst>
                                          <p:attrName>ppt_x</p:attrName>
                                        </p:attrNameLst>
                                      </p:cBhvr>
                                      <p:tavLst>
                                        <p:tav tm="0">
                                          <p:val>
                                            <p:strVal val="#ppt_x"/>
                                          </p:val>
                                        </p:tav>
                                        <p:tav tm="100000">
                                          <p:val>
                                            <p:strVal val="#ppt_x"/>
                                          </p:val>
                                        </p:tav>
                                      </p:tavLst>
                                    </p:anim>
                                    <p:anim calcmode="lin" valueType="num">
                                      <p:cBhvr>
                                        <p:cTn id="10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42" presetClass="entr" presetSubtype="0" fill="hold" grpId="0" nodeType="clickEffect">
                                  <p:stCondLst>
                                    <p:cond delay="0"/>
                                  </p:stCondLst>
                                  <p:childTnLst>
                                    <p:set>
                                      <p:cBhvr>
                                        <p:cTn id="113" dur="1" fill="hold">
                                          <p:stCondLst>
                                            <p:cond delay="0"/>
                                          </p:stCondLst>
                                        </p:cTn>
                                        <p:tgtEl>
                                          <p:spTgt spid="13"/>
                                        </p:tgtEl>
                                        <p:attrNameLst>
                                          <p:attrName>style.visibility</p:attrName>
                                        </p:attrNameLst>
                                      </p:cBhvr>
                                      <p:to>
                                        <p:strVal val="visible"/>
                                      </p:to>
                                    </p:set>
                                    <p:animEffect transition="in" filter="fade">
                                      <p:cBhvr>
                                        <p:cTn id="114" dur="1000"/>
                                        <p:tgtEl>
                                          <p:spTgt spid="13"/>
                                        </p:tgtEl>
                                      </p:cBhvr>
                                    </p:animEffect>
                                    <p:anim calcmode="lin" valueType="num">
                                      <p:cBhvr>
                                        <p:cTn id="115" dur="1000" fill="hold"/>
                                        <p:tgtEl>
                                          <p:spTgt spid="13"/>
                                        </p:tgtEl>
                                        <p:attrNameLst>
                                          <p:attrName>ppt_x</p:attrName>
                                        </p:attrNameLst>
                                      </p:cBhvr>
                                      <p:tavLst>
                                        <p:tav tm="0">
                                          <p:val>
                                            <p:strVal val="#ppt_x"/>
                                          </p:val>
                                        </p:tav>
                                        <p:tav tm="100000">
                                          <p:val>
                                            <p:strVal val="#ppt_x"/>
                                          </p:val>
                                        </p:tav>
                                      </p:tavLst>
                                    </p:anim>
                                    <p:anim calcmode="lin" valueType="num">
                                      <p:cBhvr>
                                        <p:cTn id="1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42" presetClass="entr" presetSubtype="0" fill="hold" grpId="0" nodeType="clickEffect">
                                  <p:stCondLst>
                                    <p:cond delay="0"/>
                                  </p:stCondLst>
                                  <p:childTnLst>
                                    <p:set>
                                      <p:cBhvr>
                                        <p:cTn id="120" dur="1" fill="hold">
                                          <p:stCondLst>
                                            <p:cond delay="0"/>
                                          </p:stCondLst>
                                        </p:cTn>
                                        <p:tgtEl>
                                          <p:spTgt spid="6"/>
                                        </p:tgtEl>
                                        <p:attrNameLst>
                                          <p:attrName>style.visibility</p:attrName>
                                        </p:attrNameLst>
                                      </p:cBhvr>
                                      <p:to>
                                        <p:strVal val="visible"/>
                                      </p:to>
                                    </p:set>
                                    <p:animEffect transition="in" filter="fade">
                                      <p:cBhvr>
                                        <p:cTn id="121" dur="1000"/>
                                        <p:tgtEl>
                                          <p:spTgt spid="6"/>
                                        </p:tgtEl>
                                      </p:cBhvr>
                                    </p:animEffect>
                                    <p:anim calcmode="lin" valueType="num">
                                      <p:cBhvr>
                                        <p:cTn id="122" dur="1000" fill="hold"/>
                                        <p:tgtEl>
                                          <p:spTgt spid="6"/>
                                        </p:tgtEl>
                                        <p:attrNameLst>
                                          <p:attrName>ppt_x</p:attrName>
                                        </p:attrNameLst>
                                      </p:cBhvr>
                                      <p:tavLst>
                                        <p:tav tm="0">
                                          <p:val>
                                            <p:strVal val="#ppt_x"/>
                                          </p:val>
                                        </p:tav>
                                        <p:tav tm="100000">
                                          <p:val>
                                            <p:strVal val="#ppt_x"/>
                                          </p:val>
                                        </p:tav>
                                      </p:tavLst>
                                    </p:anim>
                                    <p:anim calcmode="lin" valueType="num">
                                      <p:cBhvr>
                                        <p:cTn id="1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42" presetClass="entr" presetSubtype="0" fill="hold" grpId="0" nodeType="clickEffect">
                                  <p:stCondLst>
                                    <p:cond delay="0"/>
                                  </p:stCondLst>
                                  <p:childTnLst>
                                    <p:set>
                                      <p:cBhvr>
                                        <p:cTn id="127" dur="1" fill="hold">
                                          <p:stCondLst>
                                            <p:cond delay="0"/>
                                          </p:stCondLst>
                                        </p:cTn>
                                        <p:tgtEl>
                                          <p:spTgt spid="19"/>
                                        </p:tgtEl>
                                        <p:attrNameLst>
                                          <p:attrName>style.visibility</p:attrName>
                                        </p:attrNameLst>
                                      </p:cBhvr>
                                      <p:to>
                                        <p:strVal val="visible"/>
                                      </p:to>
                                    </p:set>
                                    <p:animEffect transition="in" filter="fade">
                                      <p:cBhvr>
                                        <p:cTn id="128" dur="1000"/>
                                        <p:tgtEl>
                                          <p:spTgt spid="19"/>
                                        </p:tgtEl>
                                      </p:cBhvr>
                                    </p:animEffect>
                                    <p:anim calcmode="lin" valueType="num">
                                      <p:cBhvr>
                                        <p:cTn id="129" dur="1000" fill="hold"/>
                                        <p:tgtEl>
                                          <p:spTgt spid="19"/>
                                        </p:tgtEl>
                                        <p:attrNameLst>
                                          <p:attrName>ppt_x</p:attrName>
                                        </p:attrNameLst>
                                      </p:cBhvr>
                                      <p:tavLst>
                                        <p:tav tm="0">
                                          <p:val>
                                            <p:strVal val="#ppt_x"/>
                                          </p:val>
                                        </p:tav>
                                        <p:tav tm="100000">
                                          <p:val>
                                            <p:strVal val="#ppt_x"/>
                                          </p:val>
                                        </p:tav>
                                      </p:tavLst>
                                    </p:anim>
                                    <p:anim calcmode="lin" valueType="num">
                                      <p:cBhvr>
                                        <p:cTn id="130"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P spid="6" grpId="0" animBg="1"/>
      <p:bldP spid="9" grpId="0"/>
      <p:bldP spid="10" grpId="0"/>
      <p:bldP spid="11" grpId="0"/>
      <p:bldP spid="12" grpId="0"/>
      <p:bldP spid="13" grpId="0"/>
      <p:bldP spid="15" grpId="0"/>
      <p:bldP spid="19" grpId="0"/>
      <p:bldP spid="24" grpId="0" animBg="1"/>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