
<file path=[Content_Types].xml><?xml version="1.0" encoding="utf-8"?>
<Types xmlns="http://schemas.openxmlformats.org/package/2006/content-types">
  <Default ContentType="image/jpeg" Extension="jpg"/>
  <Default ContentType="image/vnd.ms-photo" Extension="wdp"/>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y="6858000" cx="12192000"/>
  <p:notesSz cx="6858000" cy="9144000"/>
  <p:defaultTextStyle>
    <a:defPPr lvl="0">
      <a:defRPr lang="en-US"/>
    </a:defPPr>
    <a:lvl1pPr defTabSz="914400" eaLnBrk="1" hangingPunct="1" latinLnBrk="0" lvl="0" marL="0" rtl="1" algn="r">
      <a:defRPr kern="1200" sz="1800">
        <a:solidFill>
          <a:schemeClr val="tx1"/>
        </a:solidFill>
        <a:latin typeface="+mn-lt"/>
        <a:ea typeface="+mn-ea"/>
        <a:cs typeface="+mn-cs"/>
      </a:defRPr>
    </a:lvl1pPr>
    <a:lvl2pPr defTabSz="914400" eaLnBrk="1" hangingPunct="1" latinLnBrk="0" lvl="1" marL="457200" rtl="1" algn="r">
      <a:defRPr kern="1200" sz="1800">
        <a:solidFill>
          <a:schemeClr val="tx1"/>
        </a:solidFill>
        <a:latin typeface="+mn-lt"/>
        <a:ea typeface="+mn-ea"/>
        <a:cs typeface="+mn-cs"/>
      </a:defRPr>
    </a:lvl2pPr>
    <a:lvl3pPr defTabSz="914400" eaLnBrk="1" hangingPunct="1" latinLnBrk="0" lvl="2" marL="914400" rtl="1" algn="r">
      <a:defRPr kern="1200" sz="1800">
        <a:solidFill>
          <a:schemeClr val="tx1"/>
        </a:solidFill>
        <a:latin typeface="+mn-lt"/>
        <a:ea typeface="+mn-ea"/>
        <a:cs typeface="+mn-cs"/>
      </a:defRPr>
    </a:lvl3pPr>
    <a:lvl4pPr defTabSz="914400" eaLnBrk="1" hangingPunct="1" latinLnBrk="0" lvl="3" marL="1371600" rtl="1" algn="r">
      <a:defRPr kern="1200" sz="1800">
        <a:solidFill>
          <a:schemeClr val="tx1"/>
        </a:solidFill>
        <a:latin typeface="+mn-lt"/>
        <a:ea typeface="+mn-ea"/>
        <a:cs typeface="+mn-cs"/>
      </a:defRPr>
    </a:lvl4pPr>
    <a:lvl5pPr defTabSz="914400" eaLnBrk="1" hangingPunct="1" latinLnBrk="0" lvl="4" marL="1828800" rtl="1" algn="r">
      <a:defRPr kern="1200" sz="1800">
        <a:solidFill>
          <a:schemeClr val="tx1"/>
        </a:solidFill>
        <a:latin typeface="+mn-lt"/>
        <a:ea typeface="+mn-ea"/>
        <a:cs typeface="+mn-cs"/>
      </a:defRPr>
    </a:lvl5pPr>
    <a:lvl6pPr defTabSz="914400" eaLnBrk="1" hangingPunct="1" latinLnBrk="0" lvl="5" marL="2286000" rtl="1" algn="r">
      <a:defRPr kern="1200" sz="1800">
        <a:solidFill>
          <a:schemeClr val="tx1"/>
        </a:solidFill>
        <a:latin typeface="+mn-lt"/>
        <a:ea typeface="+mn-ea"/>
        <a:cs typeface="+mn-cs"/>
      </a:defRPr>
    </a:lvl6pPr>
    <a:lvl7pPr defTabSz="914400" eaLnBrk="1" hangingPunct="1" latinLnBrk="0" lvl="6" marL="2743200" rtl="1" algn="r">
      <a:defRPr kern="1200" sz="1800">
        <a:solidFill>
          <a:schemeClr val="tx1"/>
        </a:solidFill>
        <a:latin typeface="+mn-lt"/>
        <a:ea typeface="+mn-ea"/>
        <a:cs typeface="+mn-cs"/>
      </a:defRPr>
    </a:lvl7pPr>
    <a:lvl8pPr defTabSz="914400" eaLnBrk="1" hangingPunct="1" latinLnBrk="0" lvl="7" marL="3200400" rtl="1" algn="r">
      <a:defRPr kern="1200" sz="1800">
        <a:solidFill>
          <a:schemeClr val="tx1"/>
        </a:solidFill>
        <a:latin typeface="+mn-lt"/>
        <a:ea typeface="+mn-ea"/>
        <a:cs typeface="+mn-cs"/>
      </a:defRPr>
    </a:lvl8pPr>
    <a:lvl9pPr defTabSz="914400" eaLnBrk="1" hangingPunct="1" latinLnBrk="0" lvl="8" marL="3657600" rtl="1" algn="r">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11" Type="http://schemas.openxmlformats.org/officeDocument/2006/relationships/slide" Target="slides/slide8.xml"/><Relationship Id="rId10" Type="http://schemas.openxmlformats.org/officeDocument/2006/relationships/slide" Target="slides/slide7.xml"/><Relationship Id="rId21" Type="http://schemas.openxmlformats.org/officeDocument/2006/relationships/slide" Target="slides/slide18.xml"/><Relationship Id="rId13" Type="http://schemas.openxmlformats.org/officeDocument/2006/relationships/slide" Target="slides/slide10.xml"/><Relationship Id="rId12" Type="http://schemas.openxmlformats.org/officeDocument/2006/relationships/slide" Target="slides/slide9.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slide" Target="slides/slide1.xml"/><Relationship Id="rId9" Type="http://schemas.openxmlformats.org/officeDocument/2006/relationships/slide" Target="slides/slide6.xml"/><Relationship Id="rId15" Type="http://schemas.openxmlformats.org/officeDocument/2006/relationships/slide" Target="slides/slide12.xml"/><Relationship Id="rId14" Type="http://schemas.openxmlformats.org/officeDocument/2006/relationships/slide" Target="slides/slide11.xml"/><Relationship Id="rId17" Type="http://schemas.openxmlformats.org/officeDocument/2006/relationships/slide" Target="slides/slide14.xml"/><Relationship Id="rId16" Type="http://schemas.openxmlformats.org/officeDocument/2006/relationships/slide" Target="slides/slide13.xml"/><Relationship Id="rId5" Type="http://schemas.openxmlformats.org/officeDocument/2006/relationships/slide" Target="slides/slide2.xml"/><Relationship Id="rId19" Type="http://schemas.openxmlformats.org/officeDocument/2006/relationships/slide" Target="slides/slide16.xml"/><Relationship Id="rId6" Type="http://schemas.openxmlformats.org/officeDocument/2006/relationships/slide" Target="slides/slide3.xml"/><Relationship Id="rId18" Type="http://schemas.openxmlformats.org/officeDocument/2006/relationships/slide" Target="slides/slide15.xml"/><Relationship Id="rId7" Type="http://schemas.openxmlformats.org/officeDocument/2006/relationships/slide" Target="slides/slide4.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BC6ADFB-B331-D43B-33CB-B0AC301D734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CA01968C-B178-308C-FF0F-63651E83B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F3EA514E-97B0-1F70-7103-0CEBAC117676}"/>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5" name="عنصر نائب للتذييل 4">
            <a:extLst>
              <a:ext uri="{FF2B5EF4-FFF2-40B4-BE49-F238E27FC236}">
                <a16:creationId xmlns:a16="http://schemas.microsoft.com/office/drawing/2014/main" id="{59E65C4D-7EB2-73A3-E64B-7EF417F8C0A9}"/>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36A9C15C-2C1B-9FB9-A85D-7297D3EAF0C2}"/>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2793354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534C4F6-4B0E-D906-B0A5-B4F53F083B58}"/>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9E84D66-7AAB-1018-F524-6054F13D1D86}"/>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8A5F2473-BD57-9386-EEE7-8BD1CD27AB8A}"/>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5" name="عنصر نائب للتذييل 4">
            <a:extLst>
              <a:ext uri="{FF2B5EF4-FFF2-40B4-BE49-F238E27FC236}">
                <a16:creationId xmlns:a16="http://schemas.microsoft.com/office/drawing/2014/main" id="{74348DB3-8B3B-FDA5-DB39-A75C322E180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9B6A69F-FB0D-5292-C909-B6EE9775272B}"/>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1351352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70FB223-491E-45BE-1BD9-B14363C1C4A9}"/>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72E74280-E3EE-6329-B756-52CBE8A7F0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BADAB98-0DB0-5FD0-6E42-4C7D2AAA53D2}"/>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5" name="عنصر نائب للتذييل 4">
            <a:extLst>
              <a:ext uri="{FF2B5EF4-FFF2-40B4-BE49-F238E27FC236}">
                <a16:creationId xmlns:a16="http://schemas.microsoft.com/office/drawing/2014/main" id="{61F6966F-F0C2-7D96-3FC0-DE7E51FFEB4E}"/>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DD49F7F-E2A5-7F63-4112-E523F9ADC438}"/>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3896007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3FF12CD-3859-E769-76A8-84069FEE1C3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4250330-AB1C-9541-B2CE-524F65C6709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3507D39E-5E77-3FBC-21A6-04E9BFC635B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CAD35BE9-DF43-8448-4596-86E287510D66}"/>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6" name="عنصر نائب للتذييل 5">
            <a:extLst>
              <a:ext uri="{FF2B5EF4-FFF2-40B4-BE49-F238E27FC236}">
                <a16:creationId xmlns:a16="http://schemas.microsoft.com/office/drawing/2014/main" id="{7C269570-0741-9738-5329-3F4F770233C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92C04115-F88F-99EB-B340-553F4441E792}"/>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27685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B6EA821-E198-43EB-09DF-8965EC681ED9}"/>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173CEA9-7F99-0495-5E34-66FFD7F69E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8027A62-46F1-815A-6D2C-E6D8A100ADAD}"/>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FEAD0724-169B-386D-B820-E3A3516DFD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AB060265-CC03-E411-E1B4-3BB7AC72F34A}"/>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BE70B8EE-1A64-B411-B896-E75EBFA011D5}"/>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8" name="عنصر نائب للتذييل 7">
            <a:extLst>
              <a:ext uri="{FF2B5EF4-FFF2-40B4-BE49-F238E27FC236}">
                <a16:creationId xmlns:a16="http://schemas.microsoft.com/office/drawing/2014/main" id="{BBB170CC-E520-49A4-BA75-965DC245EFA0}"/>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71AB1514-B0D1-6D87-CDBE-22319D2F5EAE}"/>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2506598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16FD2E3-6484-5F96-886C-FF64AA922F92}"/>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EE4CF0F4-44EC-85EC-E9F2-D51A6B9555E2}"/>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4" name="عنصر نائب للتذييل 3">
            <a:extLst>
              <a:ext uri="{FF2B5EF4-FFF2-40B4-BE49-F238E27FC236}">
                <a16:creationId xmlns:a16="http://schemas.microsoft.com/office/drawing/2014/main" id="{BB468AE4-547B-7F99-5C9E-866500D4297D}"/>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09AC0C8B-7D7B-B3A9-3192-8CC0349EC414}"/>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750867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336FC38-4EBD-9366-CD3E-71300D5C1DD3}"/>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3" name="عنصر نائب للتذييل 2">
            <a:extLst>
              <a:ext uri="{FF2B5EF4-FFF2-40B4-BE49-F238E27FC236}">
                <a16:creationId xmlns:a16="http://schemas.microsoft.com/office/drawing/2014/main" id="{847005CF-D237-8AB2-0D1A-16D25155A9B0}"/>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BFBAC91D-BF5B-9CDB-ECCC-D1C13D23ED34}"/>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2445282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C61691A-F88C-1CC5-62F3-21263209547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39DDAB4-61D4-C3A1-5968-0737A530EF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49532D57-8DF6-6EC4-3E37-F7A7DB25A5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05E2B6E-9FF7-AB7D-2F37-D0F479FC652B}"/>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6" name="عنصر نائب للتذييل 5">
            <a:extLst>
              <a:ext uri="{FF2B5EF4-FFF2-40B4-BE49-F238E27FC236}">
                <a16:creationId xmlns:a16="http://schemas.microsoft.com/office/drawing/2014/main" id="{885AE7CB-3FFC-323B-03F7-580310B54D35}"/>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D3B23AF-D800-4BB6-FA6B-5102690AE8FB}"/>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207546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67C2F75-2D60-D81A-108E-5CD6F0C854F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BE5153BF-D6F3-9953-E17E-5673D11855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BB89DC1C-87FF-9DDA-FD4E-C8A821644D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4F852048-73AF-BC96-DB16-EC602F70ED66}"/>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6" name="عنصر نائب للتذييل 5">
            <a:extLst>
              <a:ext uri="{FF2B5EF4-FFF2-40B4-BE49-F238E27FC236}">
                <a16:creationId xmlns:a16="http://schemas.microsoft.com/office/drawing/2014/main" id="{902E5FB0-F0D2-F84F-DCFD-0AC833CE740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70C8A4B-9C2E-DB5C-E495-B437AAF245DA}"/>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567451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D2CBAA4-6213-0DAA-04A5-78D3C77EE7D6}"/>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6B955D59-D613-784C-E6D8-CFDE03DDC8A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0ED930B6-7081-222F-0D08-CF80553D6B70}"/>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5" name="عنصر نائب للتذييل 4">
            <a:extLst>
              <a:ext uri="{FF2B5EF4-FFF2-40B4-BE49-F238E27FC236}">
                <a16:creationId xmlns:a16="http://schemas.microsoft.com/office/drawing/2014/main" id="{59FB0E69-6EED-0BE4-BB9E-D3BD489C8C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EA73400-D68E-4F67-DCCF-1EC532AEA96A}"/>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610517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516E42A3-A66E-2765-6EEC-8893206BB38F}"/>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C8CC6323-5470-F721-5240-9B126E1CFD26}"/>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701F5749-F905-3DBA-4D36-B921D7055D17}"/>
              </a:ext>
            </a:extLst>
          </p:cNvPr>
          <p:cNvSpPr>
            <a:spLocks noGrp="1"/>
          </p:cNvSpPr>
          <p:nvPr>
            <p:ph type="dt" sz="half" idx="10"/>
          </p:nvPr>
        </p:nvSpPr>
        <p:spPr/>
        <p:txBody>
          <a:bodyPr/>
          <a:lstStyle/>
          <a:p>
            <a:fld id="{8D09994A-0FB6-44A8-94BE-2504144AC05A}" type="datetimeFigureOut">
              <a:rPr lang="en-US" smtClean="0"/>
              <a:t>11/14/2023</a:t>
            </a:fld>
            <a:endParaRPr lang="en-US"/>
          </a:p>
        </p:txBody>
      </p:sp>
      <p:sp>
        <p:nvSpPr>
          <p:cNvPr id="5" name="عنصر نائب للتذييل 4">
            <a:extLst>
              <a:ext uri="{FF2B5EF4-FFF2-40B4-BE49-F238E27FC236}">
                <a16:creationId xmlns:a16="http://schemas.microsoft.com/office/drawing/2014/main" id="{1CF67976-7F47-C3BC-2B90-39E12760AB2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1EC499D-B267-6587-D99E-0704331FE3BD}"/>
              </a:ext>
            </a:extLst>
          </p:cNvPr>
          <p:cNvSpPr>
            <a:spLocks noGrp="1"/>
          </p:cNvSpPr>
          <p:nvPr>
            <p:ph type="sldNum" sz="quarter" idx="12"/>
          </p:nvPr>
        </p:nvSpPr>
        <p:spPr/>
        <p:txBody>
          <a:bodyPr/>
          <a:lstStyle/>
          <a:p>
            <a:fld id="{256037D6-6588-418F-B09B-18A94534D507}" type="slidenum">
              <a:rPr lang="en-US" smtClean="0"/>
              <a:t>‹#›</a:t>
            </a:fld>
            <a:endParaRPr lang="en-US"/>
          </a:p>
        </p:txBody>
      </p:sp>
    </p:spTree>
    <p:extLst>
      <p:ext uri="{BB962C8B-B14F-4D97-AF65-F5344CB8AC3E}">
        <p14:creationId xmlns:p14="http://schemas.microsoft.com/office/powerpoint/2010/main" val="1163986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3B6128C0-9715-57C6-F6E0-4C53A2E4F2A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83758D54-6726-CC80-274E-784DB992830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EDA99FD5-3E2E-AF38-6F49-52BD6858175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D09994A-0FB6-44A8-94BE-2504144AC05A}" type="datetimeFigureOut">
              <a:rPr lang="en-US" smtClean="0"/>
              <a:t>11/14/2023</a:t>
            </a:fld>
            <a:endParaRPr lang="en-US"/>
          </a:p>
        </p:txBody>
      </p:sp>
      <p:sp>
        <p:nvSpPr>
          <p:cNvPr id="5" name="عنصر نائب للتذييل 4">
            <a:extLst>
              <a:ext uri="{FF2B5EF4-FFF2-40B4-BE49-F238E27FC236}">
                <a16:creationId xmlns:a16="http://schemas.microsoft.com/office/drawing/2014/main" id="{7FDB4DA6-C11A-92A6-A077-AC51F36192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B32567F9-6D53-F204-0352-0601679ABA3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56037D6-6588-418F-B09B-18A94534D507}" type="slidenum">
              <a:rPr lang="en-US" smtClean="0"/>
              <a:t>‹#›</a:t>
            </a:fld>
            <a:endParaRPr lang="en-US"/>
          </a:p>
        </p:txBody>
      </p:sp>
    </p:spTree>
    <p:extLst>
      <p:ext uri="{BB962C8B-B14F-4D97-AF65-F5344CB8AC3E}">
        <p14:creationId xmlns:p14="http://schemas.microsoft.com/office/powerpoint/2010/main" val="3210202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3.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microsoft.com/office/2007/relationships/hdphoto" Target="../media/hdphoto5.wdp"/><Relationship Id="rId3" Type="http://schemas.microsoft.com/office/2007/relationships/hdphoto" Target="../media/hdphoto4.wdp"/><Relationship Id="rId7"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6.jpeg"/><Relationship Id="rId5" Type="http://schemas.microsoft.com/office/2007/relationships/hdphoto" Target="../media/hdphoto3.wdp"/><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6.jpeg"/><Relationship Id="rId5" Type="http://schemas.microsoft.com/office/2007/relationships/hdphoto" Target="../media/hdphoto3.wdp"/><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عنوان 1">
            <a:extLst>
              <a:ext uri="{FF2B5EF4-FFF2-40B4-BE49-F238E27FC236}">
                <a16:creationId xmlns:a16="http://schemas.microsoft.com/office/drawing/2014/main" id="{F8428093-7E02-C79C-6A59-03E78D74AE2F}"/>
              </a:ext>
            </a:extLst>
          </p:cNvPr>
          <p:cNvSpPr>
            <a:spLocks noGrp="1"/>
          </p:cNvSpPr>
          <p:nvPr>
            <p:ph type="ctrTitle"/>
          </p:nvPr>
        </p:nvSpPr>
        <p:spPr>
          <a:xfrm>
            <a:off x="3315031" y="2086157"/>
            <a:ext cx="5561938" cy="2513516"/>
          </a:xfrm>
        </p:spPr>
        <p:txBody>
          <a:bodyPr>
            <a:normAutofit/>
          </a:bodyPr>
          <a:lstStyle/>
          <a:p>
            <a:r>
              <a:rPr lang="ar-OM" sz="8800" b="1" dirty="0"/>
              <a:t>طول وطاقة الرابطة</a:t>
            </a:r>
            <a:endParaRPr lang="en-US" sz="8800" b="1" dirty="0"/>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8021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عنصر نائب للمحتوى 4" descr="صورة تحتوي على قصاصة فنية, رسوم متحركة, أنيميشن&#10;&#10;تم إنشاء الوصف تلقائياً">
            <a:extLst>
              <a:ext uri="{FF2B5EF4-FFF2-40B4-BE49-F238E27FC236}">
                <a16:creationId xmlns:a16="http://schemas.microsoft.com/office/drawing/2014/main" id="{9A16198B-2B46-CD6C-B6E1-796ABDD67C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4932" y="643467"/>
            <a:ext cx="10222135" cy="5571066"/>
          </a:xfrm>
          <a:prstGeom prst="rect">
            <a:avLst/>
          </a:prstGeom>
        </p:spPr>
      </p:pic>
      <p:sp>
        <p:nvSpPr>
          <p:cNvPr id="6" name="مربع نص 5">
            <a:extLst>
              <a:ext uri="{FF2B5EF4-FFF2-40B4-BE49-F238E27FC236}">
                <a16:creationId xmlns:a16="http://schemas.microsoft.com/office/drawing/2014/main" id="{43204DFE-0303-CC9D-20E5-3A311EEBC29F}"/>
              </a:ext>
            </a:extLst>
          </p:cNvPr>
          <p:cNvSpPr txBox="1"/>
          <p:nvPr/>
        </p:nvSpPr>
        <p:spPr>
          <a:xfrm>
            <a:off x="4119246" y="913938"/>
            <a:ext cx="7341781" cy="461665"/>
          </a:xfrm>
          <a:prstGeom prst="rect">
            <a:avLst/>
          </a:prstGeom>
          <a:noFill/>
        </p:spPr>
        <p:txBody>
          <a:bodyPr wrap="square" rtlCol="0">
            <a:spAutoFit/>
          </a:bodyPr>
          <a:lstStyle/>
          <a:p>
            <a:r>
              <a:rPr lang="ar-OM" sz="2400" b="1" dirty="0">
                <a:solidFill>
                  <a:srgbClr val="FF0000"/>
                </a:solidFill>
              </a:rPr>
              <a:t>تعرفنا على أن الرابطة التساهمية أما أحادية أو ثنائية أو ثلاثية .</a:t>
            </a:r>
            <a:endParaRPr lang="en-US" sz="2400" b="1" dirty="0">
              <a:solidFill>
                <a:srgbClr val="FF0000"/>
              </a:solidFill>
            </a:endParaRPr>
          </a:p>
        </p:txBody>
      </p:sp>
      <p:sp>
        <p:nvSpPr>
          <p:cNvPr id="7" name="مربع نص 6">
            <a:extLst>
              <a:ext uri="{FF2B5EF4-FFF2-40B4-BE49-F238E27FC236}">
                <a16:creationId xmlns:a16="http://schemas.microsoft.com/office/drawing/2014/main" id="{E2F91FBB-ADC7-2CF5-162C-7CA1598BE9B1}"/>
              </a:ext>
            </a:extLst>
          </p:cNvPr>
          <p:cNvSpPr txBox="1"/>
          <p:nvPr/>
        </p:nvSpPr>
        <p:spPr>
          <a:xfrm>
            <a:off x="4183914" y="1600118"/>
            <a:ext cx="7341780" cy="400110"/>
          </a:xfrm>
          <a:prstGeom prst="rect">
            <a:avLst/>
          </a:prstGeom>
          <a:noFill/>
        </p:spPr>
        <p:txBody>
          <a:bodyPr wrap="square" rtlCol="0">
            <a:spAutoFit/>
          </a:bodyPr>
          <a:lstStyle/>
          <a:p>
            <a:r>
              <a:rPr lang="ar-OM" sz="2000" b="1" dirty="0">
                <a:solidFill>
                  <a:schemeClr val="accent6">
                    <a:lumMod val="75000"/>
                  </a:schemeClr>
                </a:solidFill>
              </a:rPr>
              <a:t>تعرفنا أيضا أن الرابطة الأحادية من نوع سيجما والرابطة الثنائية والثلاثية من نوع باي </a:t>
            </a:r>
            <a:endParaRPr lang="en-US" sz="2000" b="1" dirty="0">
              <a:solidFill>
                <a:schemeClr val="accent6">
                  <a:lumMod val="75000"/>
                </a:schemeClr>
              </a:solidFill>
            </a:endParaRPr>
          </a:p>
        </p:txBody>
      </p:sp>
      <p:sp>
        <p:nvSpPr>
          <p:cNvPr id="8" name="مربع نص 7">
            <a:extLst>
              <a:ext uri="{FF2B5EF4-FFF2-40B4-BE49-F238E27FC236}">
                <a16:creationId xmlns:a16="http://schemas.microsoft.com/office/drawing/2014/main" id="{B2DBB047-4B39-6365-DA60-F393BD1F1FDB}"/>
              </a:ext>
            </a:extLst>
          </p:cNvPr>
          <p:cNvSpPr txBox="1"/>
          <p:nvPr/>
        </p:nvSpPr>
        <p:spPr>
          <a:xfrm>
            <a:off x="8012184" y="2323214"/>
            <a:ext cx="2955851" cy="1384995"/>
          </a:xfrm>
          <a:prstGeom prst="rect">
            <a:avLst/>
          </a:prstGeom>
          <a:noFill/>
        </p:spPr>
        <p:txBody>
          <a:bodyPr wrap="square" rtlCol="0">
            <a:spAutoFit/>
          </a:bodyPr>
          <a:lstStyle/>
          <a:p>
            <a:pPr algn="ctr"/>
            <a:r>
              <a:rPr lang="ar-OM" sz="2800" b="1" dirty="0">
                <a:solidFill>
                  <a:srgbClr val="0070C0"/>
                </a:solidFill>
              </a:rPr>
              <a:t>هل يوجد فرق آخر بين الروابط غير التداخل بين أفلاكها ؟؟؟</a:t>
            </a:r>
            <a:endParaRPr lang="en-US" sz="2800" b="1" dirty="0">
              <a:solidFill>
                <a:srgbClr val="0070C0"/>
              </a:solidFill>
            </a:endParaRPr>
          </a:p>
        </p:txBody>
      </p:sp>
      <p:sp>
        <p:nvSpPr>
          <p:cNvPr id="9" name="مربع نص 8">
            <a:extLst>
              <a:ext uri="{FF2B5EF4-FFF2-40B4-BE49-F238E27FC236}">
                <a16:creationId xmlns:a16="http://schemas.microsoft.com/office/drawing/2014/main" id="{3735C539-D7D7-102B-E765-FE902CBAFC9A}"/>
              </a:ext>
            </a:extLst>
          </p:cNvPr>
          <p:cNvSpPr txBox="1"/>
          <p:nvPr/>
        </p:nvSpPr>
        <p:spPr>
          <a:xfrm>
            <a:off x="7639494" y="4007263"/>
            <a:ext cx="3455581" cy="954107"/>
          </a:xfrm>
          <a:prstGeom prst="rect">
            <a:avLst/>
          </a:prstGeom>
          <a:noFill/>
        </p:spPr>
        <p:txBody>
          <a:bodyPr wrap="square" rtlCol="0">
            <a:spAutoFit/>
          </a:bodyPr>
          <a:lstStyle/>
          <a:p>
            <a:pPr algn="ctr"/>
            <a:r>
              <a:rPr lang="ar-OM" sz="2800" b="1" dirty="0"/>
              <a:t>نعم تختلف من حيث طول الرابطة وطاقتها وقوتها </a:t>
            </a:r>
            <a:endParaRPr lang="en-US" sz="2800" b="1" dirty="0"/>
          </a:p>
        </p:txBody>
      </p:sp>
      <p:sp>
        <p:nvSpPr>
          <p:cNvPr id="2" name="مستطيل: زوايا مستديرة 1">
            <a:extLst>
              <a:ext uri="{FF2B5EF4-FFF2-40B4-BE49-F238E27FC236}">
                <a16:creationId xmlns:a16="http://schemas.microsoft.com/office/drawing/2014/main" id="{1CDBA16B-15C3-5F77-29C2-0BF37274ED5E}"/>
              </a:ext>
            </a:extLst>
          </p:cNvPr>
          <p:cNvSpPr/>
          <p:nvPr/>
        </p:nvSpPr>
        <p:spPr>
          <a:xfrm>
            <a:off x="4613110" y="5189516"/>
            <a:ext cx="6593957" cy="7545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2800" b="1" dirty="0"/>
              <a:t>1</a:t>
            </a:r>
            <a:r>
              <a:rPr lang="ar-OM" sz="2800" b="1" dirty="0"/>
              <a:t>- ما </a:t>
            </a:r>
            <a:r>
              <a:rPr lang="ar-SA" sz="2800" b="1" dirty="0"/>
              <a:t>الفرق بين </a:t>
            </a:r>
            <a:r>
              <a:rPr lang="ar-OM" sz="2800" b="1" dirty="0"/>
              <a:t>طول الرابطة </a:t>
            </a:r>
            <a:r>
              <a:rPr lang="ar-SA" sz="2800" b="1" dirty="0"/>
              <a:t>وطاقة الرابطة </a:t>
            </a:r>
            <a:r>
              <a:rPr lang="ar-OM" sz="2800" b="1" dirty="0"/>
              <a:t>؟؟؟؟؟؟</a:t>
            </a:r>
            <a:endParaRPr lang="en-US" sz="2800" b="1" dirty="0"/>
          </a:p>
        </p:txBody>
      </p:sp>
    </p:spTree>
    <p:extLst>
      <p:ext uri="{BB962C8B-B14F-4D97-AF65-F5344CB8AC3E}">
        <p14:creationId xmlns:p14="http://schemas.microsoft.com/office/powerpoint/2010/main" val="3389982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الخط, خط يد, فن الخط, نص&#10;&#10;تم إنشاء الوصف تلقائياً">
            <a:extLst>
              <a:ext uri="{FF2B5EF4-FFF2-40B4-BE49-F238E27FC236}">
                <a16:creationId xmlns:a16="http://schemas.microsoft.com/office/drawing/2014/main" id="{0542C188-D6A4-B3B9-53E1-90DBAB773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6277" y="225274"/>
            <a:ext cx="2772280" cy="1035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مستطيل: زوايا مستديرة 5">
            <a:extLst>
              <a:ext uri="{FF2B5EF4-FFF2-40B4-BE49-F238E27FC236}">
                <a16:creationId xmlns:a16="http://schemas.microsoft.com/office/drawing/2014/main" id="{543F7C30-C53E-CFC7-4C4B-41881C424405}"/>
              </a:ext>
            </a:extLst>
          </p:cNvPr>
          <p:cNvSpPr/>
          <p:nvPr/>
        </p:nvSpPr>
        <p:spPr>
          <a:xfrm>
            <a:off x="6521302" y="1504265"/>
            <a:ext cx="5357037" cy="95161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OM" sz="2800" b="1" dirty="0"/>
              <a:t>1- ما المقصود بطول الرابطة ؟؟؟؟؟؟</a:t>
            </a:r>
            <a:endParaRPr lang="en-US" sz="2800" b="1" dirty="0"/>
          </a:p>
        </p:txBody>
      </p:sp>
      <p:pic>
        <p:nvPicPr>
          <p:cNvPr id="8" name="صورة 7" descr="صورة تحتوي على دائرة, زهري, لقطة شاشة, التلون&#10;&#10;تم إنشاء الوصف تلقائياً">
            <a:extLst>
              <a:ext uri="{FF2B5EF4-FFF2-40B4-BE49-F238E27FC236}">
                <a16:creationId xmlns:a16="http://schemas.microsoft.com/office/drawing/2014/main" id="{B5367E37-48AC-CBBA-0C39-D346C78C2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779" y="2051522"/>
            <a:ext cx="4777184" cy="3041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مربع نص 8">
            <a:extLst>
              <a:ext uri="{FF2B5EF4-FFF2-40B4-BE49-F238E27FC236}">
                <a16:creationId xmlns:a16="http://schemas.microsoft.com/office/drawing/2014/main" id="{ECD848E0-1603-DDCE-FDA5-94930721E08C}"/>
              </a:ext>
            </a:extLst>
          </p:cNvPr>
          <p:cNvSpPr txBox="1"/>
          <p:nvPr/>
        </p:nvSpPr>
        <p:spPr>
          <a:xfrm>
            <a:off x="6521302" y="2695533"/>
            <a:ext cx="5146158" cy="1077218"/>
          </a:xfrm>
          <a:prstGeom prst="rect">
            <a:avLst/>
          </a:prstGeom>
          <a:noFill/>
        </p:spPr>
        <p:txBody>
          <a:bodyPr wrap="square" rtlCol="0">
            <a:spAutoFit/>
          </a:bodyPr>
          <a:lstStyle/>
          <a:p>
            <a:r>
              <a:rPr lang="ar-OM" sz="3200" b="1" dirty="0">
                <a:solidFill>
                  <a:srgbClr val="0070C0"/>
                </a:solidFill>
              </a:rPr>
              <a:t>هي المسافة التي تقع بين نواتي ذرتين مرتبطتين معا برابطة تساهمية </a:t>
            </a:r>
            <a:endParaRPr lang="en-US" sz="3200" b="1" dirty="0">
              <a:solidFill>
                <a:srgbClr val="0070C0"/>
              </a:solidFill>
            </a:endParaRPr>
          </a:p>
        </p:txBody>
      </p:sp>
      <p:sp>
        <p:nvSpPr>
          <p:cNvPr id="10" name="مربع نص 9">
            <a:extLst>
              <a:ext uri="{FF2B5EF4-FFF2-40B4-BE49-F238E27FC236}">
                <a16:creationId xmlns:a16="http://schemas.microsoft.com/office/drawing/2014/main" id="{14889BDD-CC8A-674A-EE8B-1CAC1ED98F89}"/>
              </a:ext>
            </a:extLst>
          </p:cNvPr>
          <p:cNvSpPr txBox="1"/>
          <p:nvPr/>
        </p:nvSpPr>
        <p:spPr>
          <a:xfrm>
            <a:off x="8032898" y="4029740"/>
            <a:ext cx="2333846" cy="369332"/>
          </a:xfrm>
          <a:prstGeom prst="rect">
            <a:avLst/>
          </a:prstGeom>
          <a:noFill/>
        </p:spPr>
        <p:txBody>
          <a:bodyPr wrap="square" rtlCol="0">
            <a:spAutoFit/>
          </a:bodyPr>
          <a:lstStyle/>
          <a:p>
            <a:r>
              <a:rPr lang="ar-OM" dirty="0"/>
              <a:t> </a:t>
            </a:r>
            <a:endParaRPr lang="en-US" dirty="0"/>
          </a:p>
        </p:txBody>
      </p:sp>
      <p:sp>
        <p:nvSpPr>
          <p:cNvPr id="11" name="مستطيل: زوايا مستديرة 10">
            <a:extLst>
              <a:ext uri="{FF2B5EF4-FFF2-40B4-BE49-F238E27FC236}">
                <a16:creationId xmlns:a16="http://schemas.microsoft.com/office/drawing/2014/main" id="{58045DA1-152A-AE56-9D55-9CC7FD7C2FB1}"/>
              </a:ext>
            </a:extLst>
          </p:cNvPr>
          <p:cNvSpPr/>
          <p:nvPr/>
        </p:nvSpPr>
        <p:spPr>
          <a:xfrm>
            <a:off x="6365358" y="4029740"/>
            <a:ext cx="5357037" cy="95161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OM" sz="2800" b="1" dirty="0"/>
              <a:t>2- ما وحدة قياسها ؟؟؟؟؟؟</a:t>
            </a:r>
            <a:endParaRPr lang="en-US" sz="2800" b="1" dirty="0"/>
          </a:p>
        </p:txBody>
      </p:sp>
      <p:pic>
        <p:nvPicPr>
          <p:cNvPr id="13" name="صورة 12" descr="صورة تحتوي على الخط, نص, الطباعة, أبيض&#10;&#10;تم إنشاء الوصف تلقائياً">
            <a:extLst>
              <a:ext uri="{FF2B5EF4-FFF2-40B4-BE49-F238E27FC236}">
                <a16:creationId xmlns:a16="http://schemas.microsoft.com/office/drawing/2014/main" id="{34B1274E-2561-1D36-D763-A1B533C6B5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8915" y="5353735"/>
            <a:ext cx="3785266" cy="563284"/>
          </a:xfrm>
          <a:prstGeom prst="rect">
            <a:avLst/>
          </a:prstGeom>
        </p:spPr>
      </p:pic>
    </p:spTree>
    <p:extLst>
      <p:ext uri="{BB962C8B-B14F-4D97-AF65-F5344CB8AC3E}">
        <p14:creationId xmlns:p14="http://schemas.microsoft.com/office/powerpoint/2010/main" val="66248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الخط, نص, أرجواني, خط يد&#10;&#10;تم إنشاء الوصف تلقائياً">
            <a:extLst>
              <a:ext uri="{FF2B5EF4-FFF2-40B4-BE49-F238E27FC236}">
                <a16:creationId xmlns:a16="http://schemas.microsoft.com/office/drawing/2014/main" id="{9CAD99C5-1A0A-C3B2-F5EE-C46FD80071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1447" y="120813"/>
            <a:ext cx="2386892" cy="863678"/>
          </a:xfrm>
          <a:prstGeom prst="rect">
            <a:avLst/>
          </a:prstGeom>
        </p:spPr>
      </p:pic>
      <p:sp>
        <p:nvSpPr>
          <p:cNvPr id="6" name="مستطيل: زوايا مستديرة 5">
            <a:extLst>
              <a:ext uri="{FF2B5EF4-FFF2-40B4-BE49-F238E27FC236}">
                <a16:creationId xmlns:a16="http://schemas.microsoft.com/office/drawing/2014/main" id="{441E0A75-579C-EE7F-ECBA-37B8DC147096}"/>
              </a:ext>
            </a:extLst>
          </p:cNvPr>
          <p:cNvSpPr/>
          <p:nvPr/>
        </p:nvSpPr>
        <p:spPr>
          <a:xfrm>
            <a:off x="6521302" y="1072752"/>
            <a:ext cx="5357037" cy="95161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OM" sz="2800" b="1" dirty="0"/>
              <a:t>1- ما المقصود بطاقة الرابطة ؟؟؟؟؟؟</a:t>
            </a:r>
            <a:endParaRPr lang="en-US" sz="2800" b="1" dirty="0"/>
          </a:p>
        </p:txBody>
      </p:sp>
      <p:sp>
        <p:nvSpPr>
          <p:cNvPr id="7" name="مستطيل: زوايا مستديرة 6">
            <a:extLst>
              <a:ext uri="{FF2B5EF4-FFF2-40B4-BE49-F238E27FC236}">
                <a16:creationId xmlns:a16="http://schemas.microsoft.com/office/drawing/2014/main" id="{63FE1600-8F1A-C25C-DB3F-AA52F83D54AC}"/>
              </a:ext>
            </a:extLst>
          </p:cNvPr>
          <p:cNvSpPr/>
          <p:nvPr/>
        </p:nvSpPr>
        <p:spPr>
          <a:xfrm>
            <a:off x="6521301" y="3236643"/>
            <a:ext cx="5357037" cy="95161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OM" sz="2800" b="1" dirty="0"/>
              <a:t>2- ما وحدة قياسها ؟؟؟؟؟؟</a:t>
            </a:r>
            <a:endParaRPr lang="en-US" sz="2800" b="1" dirty="0"/>
          </a:p>
        </p:txBody>
      </p:sp>
      <p:sp>
        <p:nvSpPr>
          <p:cNvPr id="8" name="مربع نص 7">
            <a:extLst>
              <a:ext uri="{FF2B5EF4-FFF2-40B4-BE49-F238E27FC236}">
                <a16:creationId xmlns:a16="http://schemas.microsoft.com/office/drawing/2014/main" id="{6F5D086E-01A5-5AEA-A63C-554F4C123657}"/>
              </a:ext>
            </a:extLst>
          </p:cNvPr>
          <p:cNvSpPr txBox="1"/>
          <p:nvPr/>
        </p:nvSpPr>
        <p:spPr>
          <a:xfrm>
            <a:off x="6150935" y="2112626"/>
            <a:ext cx="5628167" cy="1077218"/>
          </a:xfrm>
          <a:prstGeom prst="rect">
            <a:avLst/>
          </a:prstGeom>
          <a:noFill/>
        </p:spPr>
        <p:txBody>
          <a:bodyPr wrap="square" rtlCol="0">
            <a:spAutoFit/>
          </a:bodyPr>
          <a:lstStyle/>
          <a:p>
            <a:r>
              <a:rPr lang="ar-OM" sz="3200" b="1" dirty="0">
                <a:solidFill>
                  <a:srgbClr val="0070C0"/>
                </a:solidFill>
              </a:rPr>
              <a:t>هي الطاقة اللازمة لكسر مول واحد من رابطة تساهمية معينة في الحالة الغازية .</a:t>
            </a:r>
            <a:endParaRPr lang="en-US" sz="3200" b="1" dirty="0">
              <a:solidFill>
                <a:srgbClr val="0070C0"/>
              </a:solidFill>
            </a:endParaRPr>
          </a:p>
        </p:txBody>
      </p:sp>
      <p:pic>
        <p:nvPicPr>
          <p:cNvPr id="11" name="صورة 10" descr="صورة تحتوي على الخط, نص, أبيض, فن الخط&#10;&#10;تم إنشاء الوصف تلقائياً">
            <a:extLst>
              <a:ext uri="{FF2B5EF4-FFF2-40B4-BE49-F238E27FC236}">
                <a16:creationId xmlns:a16="http://schemas.microsoft.com/office/drawing/2014/main" id="{C34AC5CB-58B6-CDA3-5AF5-C046A0E9E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406" y="4290480"/>
            <a:ext cx="2419073" cy="738962"/>
          </a:xfrm>
          <a:prstGeom prst="rect">
            <a:avLst/>
          </a:prstGeom>
        </p:spPr>
      </p:pic>
      <p:pic>
        <p:nvPicPr>
          <p:cNvPr id="12" name="صورة 11" descr="صورة تحتوي على دائرة, التلون, قرص مدمج, تصميم الجرافيك&#10;&#10;تم إنشاء الوصف تلقائياً">
            <a:extLst>
              <a:ext uri="{FF2B5EF4-FFF2-40B4-BE49-F238E27FC236}">
                <a16:creationId xmlns:a16="http://schemas.microsoft.com/office/drawing/2014/main" id="{E150AD3F-6DC9-43EC-C70C-6DE628DD34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684" y="613853"/>
            <a:ext cx="4653474" cy="3405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مستطيل: زوايا مستديرة 12">
            <a:extLst>
              <a:ext uri="{FF2B5EF4-FFF2-40B4-BE49-F238E27FC236}">
                <a16:creationId xmlns:a16="http://schemas.microsoft.com/office/drawing/2014/main" id="{876BC001-BB0C-3C09-090B-17F40E6144F0}"/>
              </a:ext>
            </a:extLst>
          </p:cNvPr>
          <p:cNvSpPr/>
          <p:nvPr/>
        </p:nvSpPr>
        <p:spPr>
          <a:xfrm>
            <a:off x="6453961" y="5131666"/>
            <a:ext cx="5424377" cy="7711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OM" sz="2800" b="1" dirty="0"/>
              <a:t>3- كيف تقاس قوة الرابطة؟؟؟؟؟؟</a:t>
            </a:r>
            <a:endParaRPr lang="en-US" sz="2800" b="1" dirty="0"/>
          </a:p>
        </p:txBody>
      </p:sp>
      <p:sp>
        <p:nvSpPr>
          <p:cNvPr id="14" name="مربع نص 13">
            <a:extLst>
              <a:ext uri="{FF2B5EF4-FFF2-40B4-BE49-F238E27FC236}">
                <a16:creationId xmlns:a16="http://schemas.microsoft.com/office/drawing/2014/main" id="{D07E445D-350E-1473-1728-76D26410B07C}"/>
              </a:ext>
            </a:extLst>
          </p:cNvPr>
          <p:cNvSpPr txBox="1"/>
          <p:nvPr/>
        </p:nvSpPr>
        <p:spPr>
          <a:xfrm>
            <a:off x="425302" y="4784651"/>
            <a:ext cx="5800061" cy="1815882"/>
          </a:xfrm>
          <a:prstGeom prst="rect">
            <a:avLst/>
          </a:prstGeom>
          <a:noFill/>
        </p:spPr>
        <p:txBody>
          <a:bodyPr wrap="square" rtlCol="0">
            <a:spAutoFit/>
          </a:bodyPr>
          <a:lstStyle/>
          <a:p>
            <a:pPr algn="ctr"/>
            <a:r>
              <a:rPr lang="ar-OM" sz="2800" b="1" dirty="0">
                <a:solidFill>
                  <a:srgbClr val="C00000"/>
                </a:solidFill>
              </a:rPr>
              <a:t>بالطاقة اللازمة لتحطيم وتكسير هذه الرابطة تعرف </a:t>
            </a:r>
            <a:r>
              <a:rPr lang="ar-OM" sz="2800" b="1" u="sng" dirty="0">
                <a:solidFill>
                  <a:schemeClr val="accent6">
                    <a:lumMod val="50000"/>
                  </a:schemeClr>
                </a:solidFill>
              </a:rPr>
              <a:t>بالطاقة الرابطة</a:t>
            </a:r>
          </a:p>
          <a:p>
            <a:pPr algn="ctr"/>
            <a:r>
              <a:rPr lang="ar-OM" sz="2800" b="1" dirty="0">
                <a:solidFill>
                  <a:srgbClr val="0070C0"/>
                </a:solidFill>
              </a:rPr>
              <a:t>كلما كانت الرابطة أقوى ازدادت الطاقة اللازمة لكسرها . </a:t>
            </a:r>
            <a:r>
              <a:rPr lang="ar-OM" dirty="0">
                <a:solidFill>
                  <a:srgbClr val="0070C0"/>
                </a:solidFill>
              </a:rPr>
              <a:t>.</a:t>
            </a:r>
            <a:endParaRPr lang="en-US" dirty="0">
              <a:solidFill>
                <a:srgbClr val="0070C0"/>
              </a:solidFill>
            </a:endParaRPr>
          </a:p>
        </p:txBody>
      </p:sp>
    </p:spTree>
    <p:extLst>
      <p:ext uri="{BB962C8B-B14F-4D97-AF65-F5344CB8AC3E}">
        <p14:creationId xmlns:p14="http://schemas.microsoft.com/office/powerpoint/2010/main" val="401830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زوايا مستديرة 4">
            <a:extLst>
              <a:ext uri="{FF2B5EF4-FFF2-40B4-BE49-F238E27FC236}">
                <a16:creationId xmlns:a16="http://schemas.microsoft.com/office/drawing/2014/main" id="{08F14548-A6E4-A513-E639-E64E569B1C41}"/>
              </a:ext>
            </a:extLst>
          </p:cNvPr>
          <p:cNvSpPr/>
          <p:nvPr/>
        </p:nvSpPr>
        <p:spPr>
          <a:xfrm>
            <a:off x="5438553" y="123504"/>
            <a:ext cx="6593957" cy="7545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2800" b="1" dirty="0"/>
              <a:t>2</a:t>
            </a:r>
            <a:r>
              <a:rPr lang="ar-OM" sz="2800" b="1" dirty="0"/>
              <a:t>- ما العوامل تؤثر على طول الرابطة ؟؟؟؟؟؟</a:t>
            </a:r>
            <a:endParaRPr lang="en-US" sz="2800" b="1" dirty="0"/>
          </a:p>
        </p:txBody>
      </p:sp>
      <p:pic>
        <p:nvPicPr>
          <p:cNvPr id="7" name="صورة 6" descr="صورة تحتوي على دائرة, التلون, زهري, الرسومات&#10;&#10;تم إنشاء الوصف تلقائياً">
            <a:extLst>
              <a:ext uri="{FF2B5EF4-FFF2-40B4-BE49-F238E27FC236}">
                <a16:creationId xmlns:a16="http://schemas.microsoft.com/office/drawing/2014/main" id="{8E7A6077-8348-D92E-1926-1065FE334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7115" y="3833436"/>
            <a:ext cx="7306572" cy="2125781"/>
          </a:xfrm>
          <a:prstGeom prst="rect">
            <a:avLst/>
          </a:prstGeom>
        </p:spPr>
      </p:pic>
      <p:pic>
        <p:nvPicPr>
          <p:cNvPr id="9" name="صورة 8" descr="صورة تحتوي على نص, الخط, لقطة شاشة, شعار&#10;&#10;تم إنشاء الوصف تلقائياً">
            <a:extLst>
              <a:ext uri="{FF2B5EF4-FFF2-40B4-BE49-F238E27FC236}">
                <a16:creationId xmlns:a16="http://schemas.microsoft.com/office/drawing/2014/main" id="{0123CA12-AA85-F001-D4E3-594537F64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2822" y="1728252"/>
            <a:ext cx="6875158" cy="1695494"/>
          </a:xfrm>
          <a:prstGeom prst="rect">
            <a:avLst/>
          </a:prstGeom>
        </p:spPr>
      </p:pic>
      <p:pic>
        <p:nvPicPr>
          <p:cNvPr id="13" name="صورة 12" descr="صورة تحتوي على الخط, أرجواني, خط يد, زهري&#10;&#10;تم إنشاء الوصف تلقائياً">
            <a:extLst>
              <a:ext uri="{FF2B5EF4-FFF2-40B4-BE49-F238E27FC236}">
                <a16:creationId xmlns:a16="http://schemas.microsoft.com/office/drawing/2014/main" id="{3BDF1974-0BCA-EE58-01B5-4378848703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00" y="106950"/>
            <a:ext cx="2071175" cy="965378"/>
          </a:xfrm>
          <a:prstGeom prst="rect">
            <a:avLst/>
          </a:prstGeom>
        </p:spPr>
      </p:pic>
      <p:sp>
        <p:nvSpPr>
          <p:cNvPr id="2" name="مربع نص 1">
            <a:extLst>
              <a:ext uri="{FF2B5EF4-FFF2-40B4-BE49-F238E27FC236}">
                <a16:creationId xmlns:a16="http://schemas.microsoft.com/office/drawing/2014/main" id="{8AD25CFF-E05F-301A-438C-6405C683C444}"/>
              </a:ext>
            </a:extLst>
          </p:cNvPr>
          <p:cNvSpPr txBox="1"/>
          <p:nvPr/>
        </p:nvSpPr>
        <p:spPr>
          <a:xfrm>
            <a:off x="10621635" y="2078863"/>
            <a:ext cx="1493875" cy="461665"/>
          </a:xfrm>
          <a:prstGeom prst="rect">
            <a:avLst/>
          </a:prstGeom>
          <a:noFill/>
        </p:spPr>
        <p:txBody>
          <a:bodyPr wrap="square" rtlCol="0">
            <a:spAutoFit/>
          </a:bodyPr>
          <a:lstStyle/>
          <a:p>
            <a:r>
              <a:rPr lang="ar-OM" sz="2400" b="1" dirty="0">
                <a:solidFill>
                  <a:srgbClr val="C00000"/>
                </a:solidFill>
              </a:rPr>
              <a:t>عدد الروابط </a:t>
            </a:r>
            <a:endParaRPr lang="en-US" sz="2400" b="1" dirty="0">
              <a:solidFill>
                <a:srgbClr val="C00000"/>
              </a:solidFill>
            </a:endParaRPr>
          </a:p>
        </p:txBody>
      </p:sp>
      <p:sp>
        <p:nvSpPr>
          <p:cNvPr id="3" name="مربع نص 2">
            <a:extLst>
              <a:ext uri="{FF2B5EF4-FFF2-40B4-BE49-F238E27FC236}">
                <a16:creationId xmlns:a16="http://schemas.microsoft.com/office/drawing/2014/main" id="{9722D3BC-87FC-9D65-FB31-0904980B7163}"/>
              </a:ext>
            </a:extLst>
          </p:cNvPr>
          <p:cNvSpPr txBox="1"/>
          <p:nvPr/>
        </p:nvSpPr>
        <p:spPr>
          <a:xfrm>
            <a:off x="10621635" y="2474866"/>
            <a:ext cx="1493875" cy="461665"/>
          </a:xfrm>
          <a:prstGeom prst="rect">
            <a:avLst/>
          </a:prstGeom>
          <a:noFill/>
        </p:spPr>
        <p:txBody>
          <a:bodyPr wrap="square" rtlCol="0">
            <a:spAutoFit/>
          </a:bodyPr>
          <a:lstStyle/>
          <a:p>
            <a:r>
              <a:rPr lang="ar-OM" sz="2400" b="1" dirty="0">
                <a:solidFill>
                  <a:srgbClr val="C00000"/>
                </a:solidFill>
              </a:rPr>
              <a:t>طول الرابطة </a:t>
            </a:r>
            <a:endParaRPr lang="en-US" sz="2400" b="1" dirty="0">
              <a:solidFill>
                <a:srgbClr val="C00000"/>
              </a:solidFill>
            </a:endParaRPr>
          </a:p>
        </p:txBody>
      </p:sp>
      <p:sp>
        <p:nvSpPr>
          <p:cNvPr id="4" name="مربع نص 3">
            <a:extLst>
              <a:ext uri="{FF2B5EF4-FFF2-40B4-BE49-F238E27FC236}">
                <a16:creationId xmlns:a16="http://schemas.microsoft.com/office/drawing/2014/main" id="{15AD1915-3EBA-B2FF-4E7D-ACC4AC1A79E7}"/>
              </a:ext>
            </a:extLst>
          </p:cNvPr>
          <p:cNvSpPr txBox="1"/>
          <p:nvPr/>
        </p:nvSpPr>
        <p:spPr>
          <a:xfrm>
            <a:off x="10621635" y="2884556"/>
            <a:ext cx="1493875" cy="461665"/>
          </a:xfrm>
          <a:prstGeom prst="rect">
            <a:avLst/>
          </a:prstGeom>
          <a:noFill/>
        </p:spPr>
        <p:txBody>
          <a:bodyPr wrap="square" rtlCol="0">
            <a:spAutoFit/>
          </a:bodyPr>
          <a:lstStyle/>
          <a:p>
            <a:r>
              <a:rPr lang="ar-OM" sz="2400" b="1" dirty="0">
                <a:solidFill>
                  <a:srgbClr val="C00000"/>
                </a:solidFill>
              </a:rPr>
              <a:t>طاقة الرابطة</a:t>
            </a:r>
            <a:endParaRPr lang="en-US" sz="2400" b="1" dirty="0">
              <a:solidFill>
                <a:srgbClr val="C00000"/>
              </a:solidFill>
            </a:endParaRPr>
          </a:p>
        </p:txBody>
      </p:sp>
      <p:sp>
        <p:nvSpPr>
          <p:cNvPr id="6" name="مربع نص 5">
            <a:extLst>
              <a:ext uri="{FF2B5EF4-FFF2-40B4-BE49-F238E27FC236}">
                <a16:creationId xmlns:a16="http://schemas.microsoft.com/office/drawing/2014/main" id="{04578D77-3DC1-AE39-7064-EBC692C06A8A}"/>
              </a:ext>
            </a:extLst>
          </p:cNvPr>
          <p:cNvSpPr txBox="1"/>
          <p:nvPr/>
        </p:nvSpPr>
        <p:spPr>
          <a:xfrm>
            <a:off x="0" y="4296163"/>
            <a:ext cx="3953022" cy="1200329"/>
          </a:xfrm>
          <a:prstGeom prst="rect">
            <a:avLst/>
          </a:prstGeom>
          <a:noFill/>
        </p:spPr>
        <p:txBody>
          <a:bodyPr wrap="square" rtlCol="0">
            <a:spAutoFit/>
          </a:bodyPr>
          <a:lstStyle/>
          <a:p>
            <a:pPr algn="ctr"/>
            <a:r>
              <a:rPr lang="ar-OM" sz="2400" b="1" dirty="0">
                <a:solidFill>
                  <a:schemeClr val="accent5">
                    <a:lumMod val="75000"/>
                  </a:schemeClr>
                </a:solidFill>
              </a:rPr>
              <a:t>الروابط الأحادية أقل طاقة من الروابط الثنائية ، والروابط الثنائية أقل طاقة من الثلاثية </a:t>
            </a:r>
            <a:endParaRPr lang="en-US" sz="2400" b="1" dirty="0">
              <a:solidFill>
                <a:schemeClr val="accent5">
                  <a:lumMod val="75000"/>
                </a:schemeClr>
              </a:solidFill>
            </a:endParaRPr>
          </a:p>
        </p:txBody>
      </p:sp>
      <p:sp>
        <p:nvSpPr>
          <p:cNvPr id="8" name="مربع نص 7">
            <a:extLst>
              <a:ext uri="{FF2B5EF4-FFF2-40B4-BE49-F238E27FC236}">
                <a16:creationId xmlns:a16="http://schemas.microsoft.com/office/drawing/2014/main" id="{E3A43A43-7DF0-CC58-F780-4A59C90BBE9D}"/>
              </a:ext>
            </a:extLst>
          </p:cNvPr>
          <p:cNvSpPr txBox="1"/>
          <p:nvPr/>
        </p:nvSpPr>
        <p:spPr>
          <a:xfrm>
            <a:off x="-51649" y="2223417"/>
            <a:ext cx="4056320" cy="1200329"/>
          </a:xfrm>
          <a:prstGeom prst="rect">
            <a:avLst/>
          </a:prstGeom>
          <a:noFill/>
        </p:spPr>
        <p:txBody>
          <a:bodyPr wrap="square" rtlCol="0">
            <a:spAutoFit/>
          </a:bodyPr>
          <a:lstStyle/>
          <a:p>
            <a:pPr algn="ctr"/>
            <a:r>
              <a:rPr lang="ar-OM" sz="2400" b="1" dirty="0">
                <a:solidFill>
                  <a:schemeClr val="accent2">
                    <a:lumMod val="75000"/>
                  </a:schemeClr>
                </a:solidFill>
              </a:rPr>
              <a:t>الروابط الأحادية أطول من الروابط الثنائية ، والروابط الثنائية أطول من الثلاثية </a:t>
            </a:r>
            <a:endParaRPr lang="en-US" sz="2400" b="1" dirty="0">
              <a:solidFill>
                <a:schemeClr val="accent2">
                  <a:lumMod val="75000"/>
                </a:schemeClr>
              </a:solidFill>
            </a:endParaRPr>
          </a:p>
        </p:txBody>
      </p:sp>
    </p:spTree>
    <p:extLst>
      <p:ext uri="{BB962C8B-B14F-4D97-AF65-F5344CB8AC3E}">
        <p14:creationId xmlns:p14="http://schemas.microsoft.com/office/powerpoint/2010/main" val="3223953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نص, لقطة شاشة, رقم, خط&#10;&#10;تم إنشاء الوصف تلقائياً">
            <a:extLst>
              <a:ext uri="{FF2B5EF4-FFF2-40B4-BE49-F238E27FC236}">
                <a16:creationId xmlns:a16="http://schemas.microsoft.com/office/drawing/2014/main" id="{726E6B90-26A4-CD2B-A348-7C069672B1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3790" y="269446"/>
            <a:ext cx="7971091" cy="2840577"/>
          </a:xfrm>
          <a:prstGeom prst="rect">
            <a:avLst/>
          </a:prstGeom>
        </p:spPr>
      </p:pic>
      <p:pic>
        <p:nvPicPr>
          <p:cNvPr id="5" name="صورة 4" descr="صورة تحتوي على الخط, خط يد, قرمزي, الطباعة&#10;&#10;تم إنشاء الوصف تلقائياً">
            <a:extLst>
              <a:ext uri="{FF2B5EF4-FFF2-40B4-BE49-F238E27FC236}">
                <a16:creationId xmlns:a16="http://schemas.microsoft.com/office/drawing/2014/main" id="{51558978-2726-08F7-5791-373E5E2ED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040" y="2818860"/>
            <a:ext cx="1773423" cy="582325"/>
          </a:xfrm>
          <a:prstGeom prst="rect">
            <a:avLst/>
          </a:prstGeom>
        </p:spPr>
      </p:pic>
      <p:pic>
        <p:nvPicPr>
          <p:cNvPr id="6" name="صورة 5" descr="صورة تحتوي على قرمزي, الخط, اللون الأحمر, الرسومات&#10;&#10;تم إنشاء الوصف تلقائياً">
            <a:extLst>
              <a:ext uri="{FF2B5EF4-FFF2-40B4-BE49-F238E27FC236}">
                <a16:creationId xmlns:a16="http://schemas.microsoft.com/office/drawing/2014/main" id="{6973F0FC-4B36-0530-2F35-06DF72053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360" y="6073656"/>
            <a:ext cx="1729103" cy="582325"/>
          </a:xfrm>
          <a:prstGeom prst="rect">
            <a:avLst/>
          </a:prstGeom>
        </p:spPr>
      </p:pic>
      <p:pic>
        <p:nvPicPr>
          <p:cNvPr id="7" name="صورة 6" descr="صورة تحتوي على دائرة, التلون, تصميم الجرافيك, الرسومات&#10;&#10;تم إنشاء الوصف تلقائياً">
            <a:extLst>
              <a:ext uri="{FF2B5EF4-FFF2-40B4-BE49-F238E27FC236}">
                <a16:creationId xmlns:a16="http://schemas.microsoft.com/office/drawing/2014/main" id="{04A77C7E-3633-BD89-BE8F-15C55F1F27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577" y="438823"/>
            <a:ext cx="2973005" cy="2191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صورة 7" descr="صورة تحتوي على دائرة, التلون, الرسومات, تصميم الجرافيك&#10;&#10;تم إنشاء الوصف تلقائياً">
            <a:extLst>
              <a:ext uri="{FF2B5EF4-FFF2-40B4-BE49-F238E27FC236}">
                <a16:creationId xmlns:a16="http://schemas.microsoft.com/office/drawing/2014/main" id="{4CE30A86-FF54-A57E-5B20-082A481C4D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577" y="3742467"/>
            <a:ext cx="3069991" cy="21424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مستطيل 8">
            <a:extLst>
              <a:ext uri="{FF2B5EF4-FFF2-40B4-BE49-F238E27FC236}">
                <a16:creationId xmlns:a16="http://schemas.microsoft.com/office/drawing/2014/main" id="{918DC522-D2C5-4FCE-C95E-61BD0249FDF5}"/>
              </a:ext>
            </a:extLst>
          </p:cNvPr>
          <p:cNvSpPr/>
          <p:nvPr/>
        </p:nvSpPr>
        <p:spPr>
          <a:xfrm>
            <a:off x="4517037" y="3204482"/>
            <a:ext cx="6663097" cy="94753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OM" sz="2400" b="1" dirty="0">
                <a:solidFill>
                  <a:srgbClr val="C00000"/>
                </a:solidFill>
              </a:rPr>
              <a:t>كلما زاد عدد الروابط بين الذرتين قل طول الرابطة ( قصر )</a:t>
            </a:r>
          </a:p>
          <a:p>
            <a:pPr algn="ctr"/>
            <a:r>
              <a:rPr lang="ar-OM" sz="2400" b="1" dirty="0">
                <a:solidFill>
                  <a:srgbClr val="C00000"/>
                </a:solidFill>
              </a:rPr>
              <a:t>وزادت طاقة الرابطة ( قوة الرابطة)</a:t>
            </a:r>
            <a:endParaRPr lang="en-US" sz="2400" b="1" dirty="0">
              <a:solidFill>
                <a:srgbClr val="C00000"/>
              </a:solidFill>
            </a:endParaRPr>
          </a:p>
        </p:txBody>
      </p:sp>
      <p:sp>
        <p:nvSpPr>
          <p:cNvPr id="10" name="مربع نص 9">
            <a:extLst>
              <a:ext uri="{FF2B5EF4-FFF2-40B4-BE49-F238E27FC236}">
                <a16:creationId xmlns:a16="http://schemas.microsoft.com/office/drawing/2014/main" id="{55E26243-C562-4550-16FB-FEFA763C17FB}"/>
              </a:ext>
            </a:extLst>
          </p:cNvPr>
          <p:cNvSpPr txBox="1"/>
          <p:nvPr/>
        </p:nvSpPr>
        <p:spPr>
          <a:xfrm>
            <a:off x="3657600" y="4813698"/>
            <a:ext cx="7785021" cy="1569660"/>
          </a:xfrm>
          <a:prstGeom prst="rect">
            <a:avLst/>
          </a:prstGeom>
          <a:noFill/>
        </p:spPr>
        <p:txBody>
          <a:bodyPr wrap="square" rtlCol="0">
            <a:spAutoFit/>
          </a:bodyPr>
          <a:lstStyle/>
          <a:p>
            <a:pPr algn="ctr"/>
            <a:r>
              <a:rPr lang="ar-OM" sz="2400" b="1" dirty="0"/>
              <a:t>لأنه الرابطة الثنائية والثلاثية تزيد حولها السحابة الالكترونية ( الشحنة السالبة)  بالتالي تزيد قوة جذب الانوية لهذه السحابة الالكترونية مما يؤدي اقتراب الذرات وشدها وتقاربها لحد الالتصاق  من بعضها البعض بالتالي يقصر طول الرابطة وتزداد قوة الرابطة ومن ثم تزداد الطاقة اللازمة لكسرها .</a:t>
            </a:r>
            <a:endParaRPr lang="en-US" sz="2400" b="1" dirty="0"/>
          </a:p>
        </p:txBody>
      </p:sp>
      <p:sp>
        <p:nvSpPr>
          <p:cNvPr id="11" name="مربع نص 10">
            <a:extLst>
              <a:ext uri="{FF2B5EF4-FFF2-40B4-BE49-F238E27FC236}">
                <a16:creationId xmlns:a16="http://schemas.microsoft.com/office/drawing/2014/main" id="{F255A48C-260C-F6A8-AAA7-58030052C956}"/>
              </a:ext>
            </a:extLst>
          </p:cNvPr>
          <p:cNvSpPr txBox="1"/>
          <p:nvPr/>
        </p:nvSpPr>
        <p:spPr>
          <a:xfrm>
            <a:off x="10591359" y="4246472"/>
            <a:ext cx="1533176" cy="584775"/>
          </a:xfrm>
          <a:prstGeom prst="rect">
            <a:avLst/>
          </a:prstGeom>
          <a:noFill/>
        </p:spPr>
        <p:txBody>
          <a:bodyPr wrap="square" rtlCol="0">
            <a:spAutoFit/>
          </a:bodyPr>
          <a:lstStyle/>
          <a:p>
            <a:r>
              <a:rPr lang="ar-OM" sz="3200" b="1" dirty="0">
                <a:solidFill>
                  <a:srgbClr val="0070C0"/>
                </a:solidFill>
                <a:highlight>
                  <a:srgbClr val="C0C0C0"/>
                </a:highlight>
              </a:rPr>
              <a:t>التفسير :</a:t>
            </a:r>
            <a:endParaRPr lang="en-US" sz="3200" b="1" dirty="0">
              <a:solidFill>
                <a:srgbClr val="0070C0"/>
              </a:solidFill>
              <a:highlight>
                <a:srgbClr val="C0C0C0"/>
              </a:highlight>
            </a:endParaRPr>
          </a:p>
        </p:txBody>
      </p:sp>
    </p:spTree>
    <p:extLst>
      <p:ext uri="{BB962C8B-B14F-4D97-AF65-F5344CB8AC3E}">
        <p14:creationId xmlns:p14="http://schemas.microsoft.com/office/powerpoint/2010/main" val="350680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FE5E42F1-F0B0-DD53-4744-53D61E82AE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202" y="0"/>
            <a:ext cx="12059798" cy="6858000"/>
          </a:xfrm>
          <a:prstGeom prst="rect">
            <a:avLst/>
          </a:prstGeom>
        </p:spPr>
      </p:pic>
      <p:sp>
        <p:nvSpPr>
          <p:cNvPr id="3" name="سهم: لليسار 2">
            <a:extLst>
              <a:ext uri="{FF2B5EF4-FFF2-40B4-BE49-F238E27FC236}">
                <a16:creationId xmlns:a16="http://schemas.microsoft.com/office/drawing/2014/main" id="{844C7ED0-4068-23E7-A973-0E20F22B7A44}"/>
              </a:ext>
            </a:extLst>
          </p:cNvPr>
          <p:cNvSpPr/>
          <p:nvPr/>
        </p:nvSpPr>
        <p:spPr>
          <a:xfrm>
            <a:off x="5565353" y="5221995"/>
            <a:ext cx="517793" cy="5067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سهم: لليسار 3">
            <a:extLst>
              <a:ext uri="{FF2B5EF4-FFF2-40B4-BE49-F238E27FC236}">
                <a16:creationId xmlns:a16="http://schemas.microsoft.com/office/drawing/2014/main" id="{A780AC7F-4173-2E2F-E9FF-77F5F61687A2}"/>
              </a:ext>
            </a:extLst>
          </p:cNvPr>
          <p:cNvSpPr/>
          <p:nvPr/>
        </p:nvSpPr>
        <p:spPr>
          <a:xfrm rot="10800000">
            <a:off x="4540785" y="5221995"/>
            <a:ext cx="517793" cy="5067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سهم: لليسار 4">
            <a:extLst>
              <a:ext uri="{FF2B5EF4-FFF2-40B4-BE49-F238E27FC236}">
                <a16:creationId xmlns:a16="http://schemas.microsoft.com/office/drawing/2014/main" id="{A1E8D0BE-9469-9014-C527-8F9ECB9700D1}"/>
              </a:ext>
            </a:extLst>
          </p:cNvPr>
          <p:cNvSpPr/>
          <p:nvPr/>
        </p:nvSpPr>
        <p:spPr>
          <a:xfrm>
            <a:off x="9320270" y="5143041"/>
            <a:ext cx="664683" cy="506776"/>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سهم: لليسار 5">
            <a:extLst>
              <a:ext uri="{FF2B5EF4-FFF2-40B4-BE49-F238E27FC236}">
                <a16:creationId xmlns:a16="http://schemas.microsoft.com/office/drawing/2014/main" id="{2D57961E-7725-FEDD-89CE-2B5D109B762A}"/>
              </a:ext>
            </a:extLst>
          </p:cNvPr>
          <p:cNvSpPr/>
          <p:nvPr/>
        </p:nvSpPr>
        <p:spPr>
          <a:xfrm rot="10800000">
            <a:off x="8317735" y="5143041"/>
            <a:ext cx="664683" cy="506776"/>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ستطيل 9">
            <a:extLst>
              <a:ext uri="{FF2B5EF4-FFF2-40B4-BE49-F238E27FC236}">
                <a16:creationId xmlns:a16="http://schemas.microsoft.com/office/drawing/2014/main" id="{AA93A9A8-B9B6-1EA5-5694-A52D2C4F603A}"/>
              </a:ext>
            </a:extLst>
          </p:cNvPr>
          <p:cNvSpPr/>
          <p:nvPr/>
        </p:nvSpPr>
        <p:spPr>
          <a:xfrm>
            <a:off x="2548569" y="1526092"/>
            <a:ext cx="7271133" cy="870331"/>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صورة 11">
            <a:extLst>
              <a:ext uri="{FF2B5EF4-FFF2-40B4-BE49-F238E27FC236}">
                <a16:creationId xmlns:a16="http://schemas.microsoft.com/office/drawing/2014/main" id="{AD4C61F5-0AE7-BF80-79C2-F1C62640F68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72978" r="52644" b="7752"/>
          <a:stretch/>
        </p:blipFill>
        <p:spPr>
          <a:xfrm>
            <a:off x="-1" y="2344757"/>
            <a:ext cx="9984954" cy="1190180"/>
          </a:xfrm>
          <a:prstGeom prst="rect">
            <a:avLst/>
          </a:prstGeom>
        </p:spPr>
      </p:pic>
      <p:sp>
        <p:nvSpPr>
          <p:cNvPr id="7" name="مستطيل 6">
            <a:extLst>
              <a:ext uri="{FF2B5EF4-FFF2-40B4-BE49-F238E27FC236}">
                <a16:creationId xmlns:a16="http://schemas.microsoft.com/office/drawing/2014/main" id="{C4E00203-B1C4-D924-921D-947CA52F2114}"/>
              </a:ext>
            </a:extLst>
          </p:cNvPr>
          <p:cNvSpPr/>
          <p:nvPr/>
        </p:nvSpPr>
        <p:spPr>
          <a:xfrm>
            <a:off x="4344316" y="4028500"/>
            <a:ext cx="1738830" cy="10796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400" b="1" dirty="0"/>
              <a:t>جذب</a:t>
            </a:r>
          </a:p>
          <a:p>
            <a:pPr algn="ctr"/>
            <a:r>
              <a:rPr lang="ar-OM" sz="2400" b="1" dirty="0"/>
              <a:t>تقارب </a:t>
            </a:r>
          </a:p>
          <a:p>
            <a:pPr algn="ctr"/>
            <a:r>
              <a:rPr lang="ar-OM" sz="2400" b="1" dirty="0">
                <a:solidFill>
                  <a:schemeClr val="tx1"/>
                </a:solidFill>
                <a:highlight>
                  <a:srgbClr val="FFFF00"/>
                </a:highlight>
              </a:rPr>
              <a:t>تقصر</a:t>
            </a:r>
            <a:endParaRPr lang="en-US" sz="2400" b="1" dirty="0">
              <a:solidFill>
                <a:schemeClr val="tx1"/>
              </a:solidFill>
              <a:highlight>
                <a:srgbClr val="FFFF00"/>
              </a:highlight>
            </a:endParaRPr>
          </a:p>
        </p:txBody>
      </p:sp>
      <p:sp>
        <p:nvSpPr>
          <p:cNvPr id="8" name="مستطيل 7">
            <a:extLst>
              <a:ext uri="{FF2B5EF4-FFF2-40B4-BE49-F238E27FC236}">
                <a16:creationId xmlns:a16="http://schemas.microsoft.com/office/drawing/2014/main" id="{E1C6EBDE-54C2-D637-8C41-9F8CF1DC0B96}"/>
              </a:ext>
            </a:extLst>
          </p:cNvPr>
          <p:cNvSpPr/>
          <p:nvPr/>
        </p:nvSpPr>
        <p:spPr>
          <a:xfrm>
            <a:off x="8246123" y="3776949"/>
            <a:ext cx="1738830" cy="107965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400" b="1" dirty="0"/>
              <a:t>جذب أكبر</a:t>
            </a:r>
          </a:p>
          <a:p>
            <a:pPr algn="ctr"/>
            <a:r>
              <a:rPr lang="ar-OM" sz="2400" b="1" dirty="0"/>
              <a:t>تقارب أكبر</a:t>
            </a:r>
          </a:p>
          <a:p>
            <a:pPr algn="ctr"/>
            <a:r>
              <a:rPr lang="ar-OM" sz="2400" b="1" dirty="0">
                <a:solidFill>
                  <a:schemeClr val="tx1"/>
                </a:solidFill>
                <a:highlight>
                  <a:srgbClr val="FFFF00"/>
                </a:highlight>
              </a:rPr>
              <a:t>أٌقصر</a:t>
            </a:r>
            <a:endParaRPr lang="en-US" sz="2400" b="1" dirty="0">
              <a:solidFill>
                <a:schemeClr val="tx1"/>
              </a:solidFill>
              <a:highlight>
                <a:srgbClr val="FFFF00"/>
              </a:highlight>
            </a:endParaRPr>
          </a:p>
        </p:txBody>
      </p:sp>
      <p:sp>
        <p:nvSpPr>
          <p:cNvPr id="9" name="مربع نص 8">
            <a:extLst>
              <a:ext uri="{FF2B5EF4-FFF2-40B4-BE49-F238E27FC236}">
                <a16:creationId xmlns:a16="http://schemas.microsoft.com/office/drawing/2014/main" id="{D5B633BC-74ED-F231-D56E-D99FCF1C954B}"/>
              </a:ext>
            </a:extLst>
          </p:cNvPr>
          <p:cNvSpPr txBox="1"/>
          <p:nvPr/>
        </p:nvSpPr>
        <p:spPr>
          <a:xfrm>
            <a:off x="2140944" y="2174247"/>
            <a:ext cx="5317473" cy="923330"/>
          </a:xfrm>
          <a:prstGeom prst="rect">
            <a:avLst/>
          </a:prstGeom>
          <a:noFill/>
        </p:spPr>
        <p:txBody>
          <a:bodyPr wrap="square" rtlCol="0">
            <a:spAutoFit/>
          </a:bodyPr>
          <a:lstStyle/>
          <a:p>
            <a:r>
              <a:rPr lang="ar-OM" sz="5400" b="1" dirty="0">
                <a:solidFill>
                  <a:srgbClr val="C00000"/>
                </a:solidFill>
              </a:rPr>
              <a:t>&lt;                  &lt;</a:t>
            </a:r>
            <a:endParaRPr lang="en-US" sz="5400" b="1" dirty="0">
              <a:solidFill>
                <a:srgbClr val="C00000"/>
              </a:solidFill>
            </a:endParaRPr>
          </a:p>
        </p:txBody>
      </p:sp>
    </p:spTree>
    <p:extLst>
      <p:ext uri="{BB962C8B-B14F-4D97-AF65-F5344CB8AC3E}">
        <p14:creationId xmlns:p14="http://schemas.microsoft.com/office/powerpoint/2010/main" val="378921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0" grpId="0" animBg="1"/>
      <p:bldP spid="7" grpId="0" animBg="1"/>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صورة تحتوي على الخط, نص, لقطة شاشة, أبيض&#10;&#10;تم إنشاء الوصف تلقائياً">
            <a:extLst>
              <a:ext uri="{FF2B5EF4-FFF2-40B4-BE49-F238E27FC236}">
                <a16:creationId xmlns:a16="http://schemas.microsoft.com/office/drawing/2014/main" id="{382FFF60-920D-F60B-108A-50E3E85CB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0237" y="1362391"/>
            <a:ext cx="5247167" cy="1280183"/>
          </a:xfrm>
          <a:prstGeom prst="rect">
            <a:avLst/>
          </a:prstGeom>
        </p:spPr>
      </p:pic>
      <p:pic>
        <p:nvPicPr>
          <p:cNvPr id="11" name="صورة 10" descr="صورة تحتوي على دائرة, رسم بياني, التلون, ساعة حائط&#10;&#10;تم إنشاء الوصف تلقائياً">
            <a:extLst>
              <a:ext uri="{FF2B5EF4-FFF2-40B4-BE49-F238E27FC236}">
                <a16:creationId xmlns:a16="http://schemas.microsoft.com/office/drawing/2014/main" id="{E151F2A5-A430-C956-AD5A-68E27D8FD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987" y="2506121"/>
            <a:ext cx="6135758" cy="2128168"/>
          </a:xfrm>
          <a:prstGeom prst="rect">
            <a:avLst/>
          </a:prstGeom>
        </p:spPr>
      </p:pic>
      <p:pic>
        <p:nvPicPr>
          <p:cNvPr id="13" name="صورة 12" descr="صورة تحتوي على الخط, الرسومات, أرجواني, زهري&#10;&#10;تم إنشاء الوصف تلقائياً">
            <a:extLst>
              <a:ext uri="{FF2B5EF4-FFF2-40B4-BE49-F238E27FC236}">
                <a16:creationId xmlns:a16="http://schemas.microsoft.com/office/drawing/2014/main" id="{D2A50E2A-F6E9-5740-4D36-D6F317857D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515" y="330655"/>
            <a:ext cx="2275540" cy="926326"/>
          </a:xfrm>
          <a:prstGeom prst="rect">
            <a:avLst/>
          </a:prstGeom>
        </p:spPr>
      </p:pic>
      <p:sp>
        <p:nvSpPr>
          <p:cNvPr id="2" name="مربع نص 1">
            <a:extLst>
              <a:ext uri="{FF2B5EF4-FFF2-40B4-BE49-F238E27FC236}">
                <a16:creationId xmlns:a16="http://schemas.microsoft.com/office/drawing/2014/main" id="{6A1BE068-FCC7-CB4D-7A26-47AB0521621C}"/>
              </a:ext>
            </a:extLst>
          </p:cNvPr>
          <p:cNvSpPr txBox="1"/>
          <p:nvPr/>
        </p:nvSpPr>
        <p:spPr>
          <a:xfrm>
            <a:off x="4981354" y="581567"/>
            <a:ext cx="1190846" cy="461665"/>
          </a:xfrm>
          <a:prstGeom prst="rect">
            <a:avLst/>
          </a:prstGeom>
          <a:noFill/>
        </p:spPr>
        <p:txBody>
          <a:bodyPr wrap="square" rtlCol="0">
            <a:spAutoFit/>
          </a:bodyPr>
          <a:lstStyle/>
          <a:p>
            <a:r>
              <a:rPr lang="ar-OM" sz="2400" b="1" dirty="0">
                <a:solidFill>
                  <a:srgbClr val="C00000"/>
                </a:solidFill>
              </a:rPr>
              <a:t>حجم أكبر </a:t>
            </a:r>
            <a:endParaRPr lang="en-US" sz="2400" b="1" dirty="0">
              <a:solidFill>
                <a:srgbClr val="C00000"/>
              </a:solidFill>
            </a:endParaRPr>
          </a:p>
        </p:txBody>
      </p:sp>
      <p:sp>
        <p:nvSpPr>
          <p:cNvPr id="3" name="مربع نص 2">
            <a:extLst>
              <a:ext uri="{FF2B5EF4-FFF2-40B4-BE49-F238E27FC236}">
                <a16:creationId xmlns:a16="http://schemas.microsoft.com/office/drawing/2014/main" id="{FA4B0BA2-A4C0-0480-BEDB-A16D473D0A1E}"/>
              </a:ext>
            </a:extLst>
          </p:cNvPr>
          <p:cNvSpPr txBox="1"/>
          <p:nvPr/>
        </p:nvSpPr>
        <p:spPr>
          <a:xfrm>
            <a:off x="7224653" y="581567"/>
            <a:ext cx="1190846" cy="461665"/>
          </a:xfrm>
          <a:prstGeom prst="rect">
            <a:avLst/>
          </a:prstGeom>
          <a:noFill/>
        </p:spPr>
        <p:txBody>
          <a:bodyPr wrap="square" rtlCol="0">
            <a:spAutoFit/>
          </a:bodyPr>
          <a:lstStyle/>
          <a:p>
            <a:r>
              <a:rPr lang="ar-OM" sz="2400" b="1" dirty="0">
                <a:solidFill>
                  <a:srgbClr val="C00000"/>
                </a:solidFill>
              </a:rPr>
              <a:t>حجم أقل </a:t>
            </a:r>
            <a:endParaRPr lang="en-US" sz="2400" b="1" dirty="0">
              <a:solidFill>
                <a:srgbClr val="C00000"/>
              </a:solidFill>
            </a:endParaRPr>
          </a:p>
        </p:txBody>
      </p:sp>
      <p:pic>
        <p:nvPicPr>
          <p:cNvPr id="8" name="صورة 7" descr="صورة تحتوي على نص, لقطة شاشة, الخط, رقم&#10;&#10;تم إنشاء الوصف تلقائياً">
            <a:extLst>
              <a:ext uri="{FF2B5EF4-FFF2-40B4-BE49-F238E27FC236}">
                <a16:creationId xmlns:a16="http://schemas.microsoft.com/office/drawing/2014/main" id="{F5640672-2FA3-6579-1732-1C9735C7B6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113" y="5237969"/>
            <a:ext cx="8165805" cy="1218569"/>
          </a:xfrm>
          <a:prstGeom prst="rect">
            <a:avLst/>
          </a:prstGeom>
        </p:spPr>
      </p:pic>
      <p:pic>
        <p:nvPicPr>
          <p:cNvPr id="6" name="صورة 5">
            <a:extLst>
              <a:ext uri="{FF2B5EF4-FFF2-40B4-BE49-F238E27FC236}">
                <a16:creationId xmlns:a16="http://schemas.microsoft.com/office/drawing/2014/main" id="{BE3A3CC0-038B-02DD-5B8F-222065D85C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0673" y="5675828"/>
            <a:ext cx="8048684" cy="457203"/>
          </a:xfrm>
          <a:prstGeom prst="rect">
            <a:avLst/>
          </a:prstGeom>
        </p:spPr>
      </p:pic>
      <p:pic>
        <p:nvPicPr>
          <p:cNvPr id="12" name="صورة 11">
            <a:extLst>
              <a:ext uri="{FF2B5EF4-FFF2-40B4-BE49-F238E27FC236}">
                <a16:creationId xmlns:a16="http://schemas.microsoft.com/office/drawing/2014/main" id="{35FC6F11-6044-71D5-9F59-EE48E5E3F8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7255" y="4518837"/>
            <a:ext cx="8610663" cy="719132"/>
          </a:xfrm>
          <a:prstGeom prst="rect">
            <a:avLst/>
          </a:prstGeom>
        </p:spPr>
      </p:pic>
    </p:spTree>
    <p:extLst>
      <p:ext uri="{BB962C8B-B14F-4D97-AF65-F5344CB8AC3E}">
        <p14:creationId xmlns:p14="http://schemas.microsoft.com/office/powerpoint/2010/main" val="3578945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صورة تحتوي على دائرة, التلون, تصميم الجرافيك, الرسومات&#10;&#10;تم إنشاء الوصف تلقائياً">
            <a:extLst>
              <a:ext uri="{FF2B5EF4-FFF2-40B4-BE49-F238E27FC236}">
                <a16:creationId xmlns:a16="http://schemas.microsoft.com/office/drawing/2014/main" id="{31E229C6-B4AD-65BB-E264-AFD464BDA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73" y="3936882"/>
            <a:ext cx="2751801" cy="1818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صورة 10" descr="صورة تحتوي على نص, لقطة شاشة, خط, رقم&#10;&#10;تم إنشاء الوصف تلقائياً">
            <a:extLst>
              <a:ext uri="{FF2B5EF4-FFF2-40B4-BE49-F238E27FC236}">
                <a16:creationId xmlns:a16="http://schemas.microsoft.com/office/drawing/2014/main" id="{1D58175B-B067-8E58-E3EF-02A9CC19D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2394" y="1076444"/>
            <a:ext cx="8251575" cy="2278128"/>
          </a:xfrm>
          <a:prstGeom prst="rect">
            <a:avLst/>
          </a:prstGeom>
        </p:spPr>
      </p:pic>
      <p:pic>
        <p:nvPicPr>
          <p:cNvPr id="13" name="صورة 12" descr="صورة تحتوي على دائرة, التلون, قرص مدمج, تصميم الجرافيك&#10;&#10;تم إنشاء الوصف تلقائياً">
            <a:extLst>
              <a:ext uri="{FF2B5EF4-FFF2-40B4-BE49-F238E27FC236}">
                <a16:creationId xmlns:a16="http://schemas.microsoft.com/office/drawing/2014/main" id="{8F51FC85-71DB-B319-A4FE-19AB65676B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86" y="640434"/>
            <a:ext cx="2738710" cy="2004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descr="صورة تحتوي على الخط, خط يد, قرمزي, الطباعة&#10;&#10;تم إنشاء الوصف تلقائياً">
            <a:extLst>
              <a:ext uri="{FF2B5EF4-FFF2-40B4-BE49-F238E27FC236}">
                <a16:creationId xmlns:a16="http://schemas.microsoft.com/office/drawing/2014/main" id="{50C69E0E-709B-EBA5-F50A-A2557D767C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193" y="3175051"/>
            <a:ext cx="1546762" cy="507898"/>
          </a:xfrm>
          <a:prstGeom prst="rect">
            <a:avLst/>
          </a:prstGeom>
        </p:spPr>
      </p:pic>
      <p:pic>
        <p:nvPicPr>
          <p:cNvPr id="19" name="صورة 18" descr="صورة تحتوي على قرمزي, الخط, اللون الأحمر, الرسومات&#10;&#10;تم إنشاء الوصف تلقائياً">
            <a:extLst>
              <a:ext uri="{FF2B5EF4-FFF2-40B4-BE49-F238E27FC236}">
                <a16:creationId xmlns:a16="http://schemas.microsoft.com/office/drawing/2014/main" id="{65CC90F9-FD8D-B8D1-A1FD-AFDB667971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7193" y="6132506"/>
            <a:ext cx="1508106" cy="507898"/>
          </a:xfrm>
          <a:prstGeom prst="rect">
            <a:avLst/>
          </a:prstGeom>
        </p:spPr>
      </p:pic>
      <p:sp>
        <p:nvSpPr>
          <p:cNvPr id="2" name="مستطيل 1">
            <a:extLst>
              <a:ext uri="{FF2B5EF4-FFF2-40B4-BE49-F238E27FC236}">
                <a16:creationId xmlns:a16="http://schemas.microsoft.com/office/drawing/2014/main" id="{A58704AD-DF63-76EC-E32A-27003CE962F6}"/>
              </a:ext>
            </a:extLst>
          </p:cNvPr>
          <p:cNvSpPr/>
          <p:nvPr/>
        </p:nvSpPr>
        <p:spPr>
          <a:xfrm>
            <a:off x="4357548" y="3898536"/>
            <a:ext cx="6663097" cy="94753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OM" sz="2400" b="1" dirty="0">
                <a:solidFill>
                  <a:srgbClr val="C00000"/>
                </a:solidFill>
              </a:rPr>
              <a:t>كلما زاد حجم الذرات المرتبطة زاد طول الرابطة ( أطول )</a:t>
            </a:r>
          </a:p>
          <a:p>
            <a:pPr algn="ctr"/>
            <a:r>
              <a:rPr lang="ar-OM" sz="2400" b="1" dirty="0">
                <a:solidFill>
                  <a:srgbClr val="C00000"/>
                </a:solidFill>
              </a:rPr>
              <a:t>وقلت طاقة الرابطة ( قوة الرابطة)</a:t>
            </a:r>
            <a:endParaRPr lang="en-US" sz="2400" b="1" dirty="0">
              <a:solidFill>
                <a:srgbClr val="C00000"/>
              </a:solidFill>
            </a:endParaRPr>
          </a:p>
        </p:txBody>
      </p:sp>
    </p:spTree>
    <p:extLst>
      <p:ext uri="{BB962C8B-B14F-4D97-AF65-F5344CB8AC3E}">
        <p14:creationId xmlns:p14="http://schemas.microsoft.com/office/powerpoint/2010/main" val="366405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EA50E330-4C06-FFB8-4776-8A1F2DA7F880}"/>
              </a:ext>
            </a:extLst>
          </p:cNvPr>
          <p:cNvSpPr>
            <a:spLocks noGrp="1"/>
          </p:cNvSpPr>
          <p:nvPr>
            <p:ph type="title"/>
          </p:nvPr>
        </p:nvSpPr>
        <p:spPr>
          <a:xfrm>
            <a:off x="638881" y="390525"/>
            <a:ext cx="10909640" cy="1510301"/>
          </a:xfrm>
        </p:spPr>
        <p:txBody>
          <a:bodyPr vert="horz" lIns="91440" tIns="45720" rIns="91440" bIns="45720" rtlCol="0" anchor="ctr">
            <a:normAutofit/>
          </a:bodyPr>
          <a:lstStyle/>
          <a:p>
            <a:pPr algn="ctr" rtl="0"/>
            <a:r>
              <a:rPr lang="en-US" sz="6600" u="sng" kern="1200">
                <a:solidFill>
                  <a:srgbClr val="FFFFFF"/>
                </a:solidFill>
                <a:latin typeface="+mj-lt"/>
                <a:ea typeface="+mj-ea"/>
                <a:cs typeface="+mj-cs"/>
              </a:rPr>
              <a:t>الخلاصة :</a:t>
            </a:r>
          </a:p>
        </p:txBody>
      </p:sp>
      <p:sp>
        <p:nvSpPr>
          <p:cNvPr id="14"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مستطيل: زوايا مستديرة 2">
            <a:extLst>
              <a:ext uri="{FF2B5EF4-FFF2-40B4-BE49-F238E27FC236}">
                <a16:creationId xmlns:a16="http://schemas.microsoft.com/office/drawing/2014/main" id="{673EF191-5411-E63A-16C9-FE8E7BC05FCE}"/>
              </a:ext>
            </a:extLst>
          </p:cNvPr>
          <p:cNvSpPr/>
          <p:nvPr/>
        </p:nvSpPr>
        <p:spPr>
          <a:xfrm>
            <a:off x="4566475" y="2410407"/>
            <a:ext cx="6982046" cy="63831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OM" sz="2800" b="1" dirty="0"/>
              <a:t>4- ما علاقة طول الرابطة بطاقة الرابطة؟؟؟</a:t>
            </a:r>
            <a:endParaRPr lang="en-US" sz="2800" b="1" dirty="0"/>
          </a:p>
        </p:txBody>
      </p:sp>
      <p:sp>
        <p:nvSpPr>
          <p:cNvPr id="4" name="مربع نص 3">
            <a:extLst>
              <a:ext uri="{FF2B5EF4-FFF2-40B4-BE49-F238E27FC236}">
                <a16:creationId xmlns:a16="http://schemas.microsoft.com/office/drawing/2014/main" id="{C99BBA18-FE86-2AAF-C95B-E9E160104ADC}"/>
              </a:ext>
            </a:extLst>
          </p:cNvPr>
          <p:cNvSpPr txBox="1"/>
          <p:nvPr/>
        </p:nvSpPr>
        <p:spPr>
          <a:xfrm>
            <a:off x="1339028" y="3374662"/>
            <a:ext cx="10310502" cy="1384995"/>
          </a:xfrm>
          <a:prstGeom prst="rect">
            <a:avLst/>
          </a:prstGeom>
          <a:noFill/>
        </p:spPr>
        <p:txBody>
          <a:bodyPr wrap="square" rtlCol="0">
            <a:spAutoFit/>
          </a:bodyPr>
          <a:lstStyle/>
          <a:p>
            <a:pPr algn="ctr"/>
            <a:r>
              <a:rPr lang="ar-OM" sz="2400" b="1" dirty="0">
                <a:solidFill>
                  <a:srgbClr val="0070C0"/>
                </a:solidFill>
              </a:rPr>
              <a:t>نعم</a:t>
            </a:r>
            <a:r>
              <a:rPr lang="ar-OM" dirty="0"/>
              <a:t> ،</a:t>
            </a:r>
            <a:r>
              <a:rPr lang="ar-OM" sz="2800" b="1" dirty="0"/>
              <a:t>العلاقة بين طول الرابطة وقوتها علاقة عكسية </a:t>
            </a:r>
            <a:r>
              <a:rPr lang="ar-OM" sz="2800" b="1" u="sng" dirty="0">
                <a:solidFill>
                  <a:schemeClr val="accent2">
                    <a:lumMod val="50000"/>
                  </a:schemeClr>
                </a:solidFill>
              </a:rPr>
              <a:t>( الأطول رابطة الأضعف ، والأقصر رابطة الأقوى ) </a:t>
            </a:r>
            <a:r>
              <a:rPr lang="ar-OM" sz="2800" b="1" dirty="0"/>
              <a:t>حيث الرابطة الأحادية هي الأطول والاضعف والرابطة الثلاثية الأقصر والاقوى .</a:t>
            </a:r>
            <a:endParaRPr lang="en-US" sz="2800" b="1" dirty="0"/>
          </a:p>
        </p:txBody>
      </p:sp>
      <p:pic>
        <p:nvPicPr>
          <p:cNvPr id="7" name="صورة 6" descr="صورة تحتوي على نص, الخط, أبيض, الجبر&#10;&#10;تم إنشاء الوصف تلقائياً">
            <a:extLst>
              <a:ext uri="{FF2B5EF4-FFF2-40B4-BE49-F238E27FC236}">
                <a16:creationId xmlns:a16="http://schemas.microsoft.com/office/drawing/2014/main" id="{A034E754-29A7-2671-8C7F-40B923859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67" y="4759657"/>
            <a:ext cx="11019788" cy="1996527"/>
          </a:xfrm>
          <a:prstGeom prst="rect">
            <a:avLst/>
          </a:prstGeom>
        </p:spPr>
      </p:pic>
      <p:sp>
        <p:nvSpPr>
          <p:cNvPr id="8" name="مستطيل 7">
            <a:extLst>
              <a:ext uri="{FF2B5EF4-FFF2-40B4-BE49-F238E27FC236}">
                <a16:creationId xmlns:a16="http://schemas.microsoft.com/office/drawing/2014/main" id="{352AF3E2-AB8E-0856-8A27-048A63E2AF69}"/>
              </a:ext>
            </a:extLst>
          </p:cNvPr>
          <p:cNvSpPr/>
          <p:nvPr/>
        </p:nvSpPr>
        <p:spPr>
          <a:xfrm>
            <a:off x="6096000" y="5172740"/>
            <a:ext cx="2590800" cy="3721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15795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وايا مستديرة 3">
            <a:extLst>
              <a:ext uri="{FF2B5EF4-FFF2-40B4-BE49-F238E27FC236}">
                <a16:creationId xmlns:a16="http://schemas.microsoft.com/office/drawing/2014/main" id="{4BF849C8-6E84-CBAA-4475-D47E36DDFCF5}"/>
              </a:ext>
            </a:extLst>
          </p:cNvPr>
          <p:cNvSpPr/>
          <p:nvPr/>
        </p:nvSpPr>
        <p:spPr>
          <a:xfrm>
            <a:off x="3912781" y="123504"/>
            <a:ext cx="8119730" cy="97164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3600" b="1" dirty="0"/>
              <a:t>3</a:t>
            </a:r>
            <a:r>
              <a:rPr lang="ar-OM" sz="3600" b="1" dirty="0"/>
              <a:t>- تأثير طول وطاقة الرابطة على نشاطها الكيميائي؟</a:t>
            </a:r>
            <a:endParaRPr lang="en-US" sz="3600" b="1" dirty="0"/>
          </a:p>
        </p:txBody>
      </p:sp>
      <p:sp>
        <p:nvSpPr>
          <p:cNvPr id="2" name="مستطيل 1">
            <a:extLst>
              <a:ext uri="{FF2B5EF4-FFF2-40B4-BE49-F238E27FC236}">
                <a16:creationId xmlns:a16="http://schemas.microsoft.com/office/drawing/2014/main" id="{4116A630-4D5E-4472-FD65-E7276120A04E}"/>
              </a:ext>
            </a:extLst>
          </p:cNvPr>
          <p:cNvSpPr/>
          <p:nvPr/>
        </p:nvSpPr>
        <p:spPr>
          <a:xfrm>
            <a:off x="616688" y="1446028"/>
            <a:ext cx="11126972" cy="12333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sz="2800" b="1" dirty="0">
                <a:solidFill>
                  <a:schemeClr val="accent5">
                    <a:lumMod val="75000"/>
                  </a:schemeClr>
                </a:solidFill>
              </a:rPr>
              <a:t>جزيئات السوائل والغازات تكون في حركة عشوائية ، وهي تتصادم بعضها مع بعض بشكل مستمر . ويحدث التفاعل بين الجزيئات فقط </a:t>
            </a:r>
            <a:r>
              <a:rPr lang="ar-SA" sz="2800" b="1" u="sng" dirty="0">
                <a:solidFill>
                  <a:schemeClr val="accent2">
                    <a:lumMod val="75000"/>
                  </a:schemeClr>
                </a:solidFill>
              </a:rPr>
              <a:t>عندما يحدث تصادم فعال بطاقة كافية لكسر الروابط في أحد الجزيئين أو في كليهما معا .</a:t>
            </a:r>
            <a:endParaRPr lang="en-US" sz="2800" b="1" u="sng" dirty="0">
              <a:solidFill>
                <a:schemeClr val="accent2">
                  <a:lumMod val="75000"/>
                </a:schemeClr>
              </a:solidFill>
            </a:endParaRPr>
          </a:p>
        </p:txBody>
      </p:sp>
      <p:sp>
        <p:nvSpPr>
          <p:cNvPr id="5" name="مربع نص 4">
            <a:extLst>
              <a:ext uri="{FF2B5EF4-FFF2-40B4-BE49-F238E27FC236}">
                <a16:creationId xmlns:a16="http://schemas.microsoft.com/office/drawing/2014/main" id="{05F0BE5B-B37A-C2A0-53F8-D091B96B453D}"/>
              </a:ext>
            </a:extLst>
          </p:cNvPr>
          <p:cNvSpPr txBox="1"/>
          <p:nvPr/>
        </p:nvSpPr>
        <p:spPr>
          <a:xfrm>
            <a:off x="10749516" y="2971800"/>
            <a:ext cx="925033" cy="523220"/>
          </a:xfrm>
          <a:prstGeom prst="rect">
            <a:avLst/>
          </a:prstGeom>
          <a:noFill/>
        </p:spPr>
        <p:txBody>
          <a:bodyPr wrap="square" rtlCol="0">
            <a:spAutoFit/>
          </a:bodyPr>
          <a:lstStyle/>
          <a:p>
            <a:r>
              <a:rPr lang="ar-SA" sz="2800" b="1" dirty="0">
                <a:solidFill>
                  <a:srgbClr val="C00000"/>
                </a:solidFill>
              </a:rPr>
              <a:t>مثال :</a:t>
            </a:r>
            <a:endParaRPr lang="en-US" sz="2800" b="1" dirty="0">
              <a:solidFill>
                <a:srgbClr val="C00000"/>
              </a:solidFill>
            </a:endParaRPr>
          </a:p>
        </p:txBody>
      </p:sp>
      <p:sp>
        <p:nvSpPr>
          <p:cNvPr id="6" name="مستطيل 5">
            <a:extLst>
              <a:ext uri="{FF2B5EF4-FFF2-40B4-BE49-F238E27FC236}">
                <a16:creationId xmlns:a16="http://schemas.microsoft.com/office/drawing/2014/main" id="{B73C7F8F-802A-F02A-6B3C-DBDFC3E1F64F}"/>
              </a:ext>
            </a:extLst>
          </p:cNvPr>
          <p:cNvSpPr/>
          <p:nvPr/>
        </p:nvSpPr>
        <p:spPr>
          <a:xfrm>
            <a:off x="5853223" y="2881422"/>
            <a:ext cx="4976037" cy="27591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800" b="1" dirty="0">
                <a:solidFill>
                  <a:schemeClr val="accent6">
                    <a:lumMod val="75000"/>
                  </a:schemeClr>
                </a:solidFill>
              </a:rPr>
              <a:t>جزيء النيتروجين</a:t>
            </a:r>
            <a:r>
              <a:rPr lang="en-US" sz="2800" b="1" dirty="0">
                <a:solidFill>
                  <a:schemeClr val="accent6">
                    <a:lumMod val="75000"/>
                  </a:schemeClr>
                </a:solidFill>
              </a:rPr>
              <a:t> N2</a:t>
            </a:r>
            <a:r>
              <a:rPr lang="ar-SA" sz="2800" b="1" dirty="0">
                <a:solidFill>
                  <a:schemeClr val="accent6">
                    <a:lumMod val="75000"/>
                  </a:schemeClr>
                </a:solidFill>
              </a:rPr>
              <a:t>غير نشط كيميائيا.</a:t>
            </a:r>
          </a:p>
          <a:p>
            <a:r>
              <a:rPr lang="ar-SA" sz="2800" b="1" dirty="0">
                <a:solidFill>
                  <a:schemeClr val="accent4">
                    <a:lumMod val="50000"/>
                  </a:schemeClr>
                </a:solidFill>
              </a:rPr>
              <a:t>لأنه يمتلك رابطة ثلاثية بسبب طول الرابطة أقصر يحتاج طاقة عالية</a:t>
            </a:r>
            <a:r>
              <a:rPr lang="en-US" sz="2800" b="1" dirty="0">
                <a:solidFill>
                  <a:schemeClr val="accent4">
                    <a:lumMod val="50000"/>
                  </a:schemeClr>
                </a:solidFill>
              </a:rPr>
              <a:t> </a:t>
            </a:r>
            <a:r>
              <a:rPr lang="en-US" sz="2800" b="1" dirty="0">
                <a:solidFill>
                  <a:srgbClr val="7030A0"/>
                </a:solidFill>
              </a:rPr>
              <a:t>994KJ/mol</a:t>
            </a:r>
            <a:r>
              <a:rPr lang="ar-SA" sz="2800" b="1" dirty="0">
                <a:solidFill>
                  <a:srgbClr val="7030A0"/>
                </a:solidFill>
              </a:rPr>
              <a:t> </a:t>
            </a:r>
            <a:r>
              <a:rPr lang="ar-SA" sz="2800" b="1" dirty="0">
                <a:solidFill>
                  <a:schemeClr val="accent4">
                    <a:lumMod val="50000"/>
                  </a:schemeClr>
                </a:solidFill>
              </a:rPr>
              <a:t>لكسر هذه الرابطة وفصل ذرات النيتروجين عن بعضها البعض .</a:t>
            </a:r>
            <a:endParaRPr lang="en-US" dirty="0"/>
          </a:p>
        </p:txBody>
      </p:sp>
      <p:sp>
        <p:nvSpPr>
          <p:cNvPr id="7" name="مستطيل 6">
            <a:extLst>
              <a:ext uri="{FF2B5EF4-FFF2-40B4-BE49-F238E27FC236}">
                <a16:creationId xmlns:a16="http://schemas.microsoft.com/office/drawing/2014/main" id="{7AD72376-F31B-3B5B-1A75-35AD902E08F5}"/>
              </a:ext>
            </a:extLst>
          </p:cNvPr>
          <p:cNvSpPr/>
          <p:nvPr/>
        </p:nvSpPr>
        <p:spPr>
          <a:xfrm>
            <a:off x="1045535" y="2902684"/>
            <a:ext cx="4502888" cy="27591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800" b="1" dirty="0">
                <a:solidFill>
                  <a:schemeClr val="accent6">
                    <a:lumMod val="75000"/>
                  </a:schemeClr>
                </a:solidFill>
              </a:rPr>
              <a:t>جزيء الاكسجين </a:t>
            </a:r>
            <a:r>
              <a:rPr lang="en-US" sz="2800" b="1" dirty="0">
                <a:solidFill>
                  <a:schemeClr val="accent6">
                    <a:lumMod val="75000"/>
                  </a:schemeClr>
                </a:solidFill>
              </a:rPr>
              <a:t> O2</a:t>
            </a:r>
            <a:r>
              <a:rPr lang="ar-SA" sz="2800" b="1" dirty="0">
                <a:solidFill>
                  <a:schemeClr val="accent6">
                    <a:lumMod val="75000"/>
                  </a:schemeClr>
                </a:solidFill>
              </a:rPr>
              <a:t>نشط كيميائيا.</a:t>
            </a:r>
          </a:p>
          <a:p>
            <a:r>
              <a:rPr lang="ar-SA" sz="2800" b="1" dirty="0">
                <a:solidFill>
                  <a:schemeClr val="accent4">
                    <a:lumMod val="50000"/>
                  </a:schemeClr>
                </a:solidFill>
              </a:rPr>
              <a:t>لأنه يمتلك رابطة ثنائية بسبب طول الرابطة أطول يحتاج طاقة أقل</a:t>
            </a:r>
            <a:r>
              <a:rPr lang="en-US" sz="2800" b="1" dirty="0">
                <a:solidFill>
                  <a:schemeClr val="accent4">
                    <a:lumMod val="50000"/>
                  </a:schemeClr>
                </a:solidFill>
              </a:rPr>
              <a:t> </a:t>
            </a:r>
            <a:r>
              <a:rPr lang="en-US" sz="2800" b="1" dirty="0">
                <a:solidFill>
                  <a:srgbClr val="7030A0"/>
                </a:solidFill>
              </a:rPr>
              <a:t>469KJ/mol</a:t>
            </a:r>
            <a:r>
              <a:rPr lang="ar-SA" sz="2800" b="1" dirty="0">
                <a:solidFill>
                  <a:schemeClr val="accent4">
                    <a:lumMod val="50000"/>
                  </a:schemeClr>
                </a:solidFill>
              </a:rPr>
              <a:t> لكسر هذه الرابطة وفصل ذرات الاكسجين عن بعضها البعض .</a:t>
            </a:r>
            <a:r>
              <a:rPr lang="ar-SA" dirty="0"/>
              <a:t>.</a:t>
            </a:r>
            <a:endParaRPr lang="en-US" dirty="0"/>
          </a:p>
        </p:txBody>
      </p:sp>
    </p:spTree>
    <p:extLst>
      <p:ext uri="{BB962C8B-B14F-4D97-AF65-F5344CB8AC3E}">
        <p14:creationId xmlns:p14="http://schemas.microsoft.com/office/powerpoint/2010/main" val="2118233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صورة 10" descr="صورة تحتوي على نص, لقطة شاشة, الخط, رقم&#10;&#10;تم إنشاء الوصف تلقائياً">
            <a:extLst>
              <a:ext uri="{FF2B5EF4-FFF2-40B4-BE49-F238E27FC236}">
                <a16:creationId xmlns:a16="http://schemas.microsoft.com/office/drawing/2014/main" id="{ED0DD9BB-9DED-1841-4B9E-B15CC2326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889" y="-64498"/>
            <a:ext cx="9712842" cy="6794907"/>
          </a:xfrm>
          <a:prstGeom prst="rect">
            <a:avLst/>
          </a:prstGeom>
        </p:spPr>
      </p:pic>
      <p:pic>
        <p:nvPicPr>
          <p:cNvPr id="3" name="صورة 2" descr="صورة تحتوي على نص, الخط, لقطة شاشة, رقم&#10;&#10;تم إنشاء الوصف تلقائياً">
            <a:extLst>
              <a:ext uri="{FF2B5EF4-FFF2-40B4-BE49-F238E27FC236}">
                <a16:creationId xmlns:a16="http://schemas.microsoft.com/office/drawing/2014/main" id="{DF0A4654-4C08-D0E7-AF29-619E0C38FA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611" y="412098"/>
            <a:ext cx="3952904" cy="3708017"/>
          </a:xfrm>
          <a:prstGeom prst="rect">
            <a:avLst/>
          </a:prstGeom>
        </p:spPr>
      </p:pic>
      <p:sp>
        <p:nvSpPr>
          <p:cNvPr id="2" name="مستطيل 1">
            <a:extLst>
              <a:ext uri="{FF2B5EF4-FFF2-40B4-BE49-F238E27FC236}">
                <a16:creationId xmlns:a16="http://schemas.microsoft.com/office/drawing/2014/main" id="{EF508D3B-DFC4-BD7B-B78F-73E0FEF98C5A}"/>
              </a:ext>
            </a:extLst>
          </p:cNvPr>
          <p:cNvSpPr/>
          <p:nvPr/>
        </p:nvSpPr>
        <p:spPr>
          <a:xfrm>
            <a:off x="2849526" y="3205716"/>
            <a:ext cx="8995144" cy="34957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مستطيل 3">
            <a:extLst>
              <a:ext uri="{FF2B5EF4-FFF2-40B4-BE49-F238E27FC236}">
                <a16:creationId xmlns:a16="http://schemas.microsoft.com/office/drawing/2014/main" id="{4152E56E-50D5-B522-CC98-196F12036E21}"/>
              </a:ext>
            </a:extLst>
          </p:cNvPr>
          <p:cNvSpPr/>
          <p:nvPr/>
        </p:nvSpPr>
        <p:spPr>
          <a:xfrm>
            <a:off x="138223" y="212651"/>
            <a:ext cx="4369982" cy="43197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6026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صورة تحتوي على نص, الخط, لقطة شاشة, خط يد&#10;&#10;تم إنشاء الوصف تلقائياً">
            <a:extLst>
              <a:ext uri="{FF2B5EF4-FFF2-40B4-BE49-F238E27FC236}">
                <a16:creationId xmlns:a16="http://schemas.microsoft.com/office/drawing/2014/main" id="{87332EA2-D7D7-33CC-4F16-B98F8CCD2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988" y="2615944"/>
            <a:ext cx="4756068" cy="3672127"/>
          </a:xfrm>
          <a:prstGeom prst="rect">
            <a:avLst/>
          </a:prstGeom>
        </p:spPr>
      </p:pic>
      <p:pic>
        <p:nvPicPr>
          <p:cNvPr id="13" name="صورة 12" descr="صورة تحتوي على نص, لقطة شاشة, الخط, رقم&#10;&#10;تم إنشاء الوصف تلقائياً">
            <a:extLst>
              <a:ext uri="{FF2B5EF4-FFF2-40B4-BE49-F238E27FC236}">
                <a16:creationId xmlns:a16="http://schemas.microsoft.com/office/drawing/2014/main" id="{313A0496-6982-A37E-8771-309765817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0056" y="569929"/>
            <a:ext cx="6948479" cy="4927104"/>
          </a:xfrm>
          <a:prstGeom prst="rect">
            <a:avLst/>
          </a:prstGeom>
        </p:spPr>
      </p:pic>
    </p:spTree>
    <p:extLst>
      <p:ext uri="{BB962C8B-B14F-4D97-AF65-F5344CB8AC3E}">
        <p14:creationId xmlns:p14="http://schemas.microsoft.com/office/powerpoint/2010/main" val="396417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صورة 4" descr="صورة تحتوي على نص, الخط, لقطة شاشة, رقم&#10;&#10;تم إنشاء الوصف تلقائياً">
            <a:extLst>
              <a:ext uri="{FF2B5EF4-FFF2-40B4-BE49-F238E27FC236}">
                <a16:creationId xmlns:a16="http://schemas.microsoft.com/office/drawing/2014/main" id="{8DF3EED9-B277-C021-486B-4440535254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919" y="1381569"/>
            <a:ext cx="5291666" cy="4286248"/>
          </a:xfrm>
          <a:prstGeom prst="rect">
            <a:avLst/>
          </a:prstGeom>
        </p:spPr>
      </p:pic>
      <p:pic>
        <p:nvPicPr>
          <p:cNvPr id="4" name="صورة 3" descr="صورة تحتوي على نص, الخط, لقطة شاشة, إيصال&#10;&#10;تم إنشاء الوصف تلقائياً">
            <a:extLst>
              <a:ext uri="{FF2B5EF4-FFF2-40B4-BE49-F238E27FC236}">
                <a16:creationId xmlns:a16="http://schemas.microsoft.com/office/drawing/2014/main" id="{DED94080-FF2C-B535-0A52-F127F39B7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148" y="1789156"/>
            <a:ext cx="6572900" cy="2251217"/>
          </a:xfrm>
          <a:prstGeom prst="rect">
            <a:avLst/>
          </a:prstGeom>
        </p:spPr>
      </p:pic>
    </p:spTree>
    <p:extLst>
      <p:ext uri="{BB962C8B-B14F-4D97-AF65-F5344CB8AC3E}">
        <p14:creationId xmlns:p14="http://schemas.microsoft.com/office/powerpoint/2010/main" val="182686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4272B29-6D61-938B-7E4A-E5A25EAB9E0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1447" b="9397"/>
          <a:stretch/>
        </p:blipFill>
        <p:spPr>
          <a:xfrm>
            <a:off x="2407184" y="0"/>
            <a:ext cx="9784816" cy="6899731"/>
          </a:xfrm>
          <a:prstGeom prst="rect">
            <a:avLst/>
          </a:prstGeom>
        </p:spPr>
      </p:pic>
      <p:sp>
        <p:nvSpPr>
          <p:cNvPr id="6" name="مستطيل 5">
            <a:extLst>
              <a:ext uri="{FF2B5EF4-FFF2-40B4-BE49-F238E27FC236}">
                <a16:creationId xmlns:a16="http://schemas.microsoft.com/office/drawing/2014/main" id="{7FEFD65D-E362-EC98-416B-007ABE5215D6}"/>
              </a:ext>
            </a:extLst>
          </p:cNvPr>
          <p:cNvSpPr/>
          <p:nvPr/>
        </p:nvSpPr>
        <p:spPr>
          <a:xfrm>
            <a:off x="0" y="0"/>
            <a:ext cx="2285999" cy="451692"/>
          </a:xfrm>
          <a:prstGeom prst="rect">
            <a:avLst/>
          </a:prstGeom>
          <a:solidFill>
            <a:schemeClr val="accent6">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1219170" rtl="0">
              <a:buClr>
                <a:srgbClr val="000000"/>
              </a:buClr>
            </a:pPr>
            <a:r>
              <a:rPr lang="ar-OM" sz="2400" b="1" kern="0" dirty="0">
                <a:solidFill>
                  <a:srgbClr val="002060"/>
                </a:solidFill>
                <a:latin typeface="Arial"/>
                <a:cs typeface="Arial" panose="020B0604020202020204" pitchFamily="34" charset="0"/>
                <a:sym typeface="Arial"/>
              </a:rPr>
              <a:t>كتاب النشاط : 57</a:t>
            </a:r>
            <a:endParaRPr lang="en-US" sz="2400" b="1" kern="0" dirty="0">
              <a:solidFill>
                <a:srgbClr val="002060"/>
              </a:solidFill>
              <a:latin typeface="Arial"/>
              <a:sym typeface="Arial"/>
            </a:endParaRPr>
          </a:p>
        </p:txBody>
      </p:sp>
      <p:pic>
        <p:nvPicPr>
          <p:cNvPr id="2" name="صورة 1">
            <a:extLst>
              <a:ext uri="{FF2B5EF4-FFF2-40B4-BE49-F238E27FC236}">
                <a16:creationId xmlns:a16="http://schemas.microsoft.com/office/drawing/2014/main" id="{0846E600-3D50-F38E-1C93-C65C4A39200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0582" t="61163" r="2043" b="7071"/>
          <a:stretch/>
        </p:blipFill>
        <p:spPr>
          <a:xfrm>
            <a:off x="0" y="451692"/>
            <a:ext cx="4963309" cy="6406309"/>
          </a:xfrm>
          <a:prstGeom prst="rect">
            <a:avLst/>
          </a:prstGeom>
          <a:ln w="19050">
            <a:solidFill>
              <a:srgbClr val="FF0000"/>
            </a:solidFill>
          </a:ln>
        </p:spPr>
      </p:pic>
      <p:sp>
        <p:nvSpPr>
          <p:cNvPr id="4" name="سهم: لليسار 3">
            <a:extLst>
              <a:ext uri="{FF2B5EF4-FFF2-40B4-BE49-F238E27FC236}">
                <a16:creationId xmlns:a16="http://schemas.microsoft.com/office/drawing/2014/main" id="{AEEBF005-1813-D783-1FEA-572E62353F08}"/>
              </a:ext>
            </a:extLst>
          </p:cNvPr>
          <p:cNvSpPr/>
          <p:nvPr/>
        </p:nvSpPr>
        <p:spPr>
          <a:xfrm>
            <a:off x="4810842" y="1996179"/>
            <a:ext cx="852488" cy="5738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b="1" dirty="0"/>
              <a:t>الحل</a:t>
            </a:r>
            <a:endParaRPr lang="en-US" b="1" dirty="0"/>
          </a:p>
        </p:txBody>
      </p:sp>
    </p:spTree>
    <p:extLst>
      <p:ext uri="{BB962C8B-B14F-4D97-AF65-F5344CB8AC3E}">
        <p14:creationId xmlns:p14="http://schemas.microsoft.com/office/powerpoint/2010/main" val="63517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19C2C2D8-C63B-4DEF-1065-09C82285A92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29238" t="19119" r="38208" b="50708"/>
          <a:stretch/>
        </p:blipFill>
        <p:spPr>
          <a:xfrm>
            <a:off x="4279089" y="537726"/>
            <a:ext cx="7861499" cy="4811807"/>
          </a:xfrm>
          <a:prstGeom prst="rect">
            <a:avLst/>
          </a:prstGeom>
        </p:spPr>
      </p:pic>
      <p:sp>
        <p:nvSpPr>
          <p:cNvPr id="6" name="مستطيل 5">
            <a:extLst>
              <a:ext uri="{FF2B5EF4-FFF2-40B4-BE49-F238E27FC236}">
                <a16:creationId xmlns:a16="http://schemas.microsoft.com/office/drawing/2014/main" id="{7FEFD65D-E362-EC98-416B-007ABE5215D6}"/>
              </a:ext>
            </a:extLst>
          </p:cNvPr>
          <p:cNvSpPr/>
          <p:nvPr/>
        </p:nvSpPr>
        <p:spPr>
          <a:xfrm>
            <a:off x="9702188" y="1"/>
            <a:ext cx="2489812" cy="520018"/>
          </a:xfrm>
          <a:prstGeom prst="rect">
            <a:avLst/>
          </a:prstGeom>
          <a:solidFill>
            <a:schemeClr val="accent6">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1219170" rtl="0">
              <a:buClr>
                <a:srgbClr val="000000"/>
              </a:buClr>
            </a:pPr>
            <a:r>
              <a:rPr lang="ar-OM" sz="2400" b="1" kern="0" dirty="0">
                <a:solidFill>
                  <a:srgbClr val="002060"/>
                </a:solidFill>
                <a:latin typeface="Arial"/>
                <a:cs typeface="Arial" panose="020B0604020202020204" pitchFamily="34" charset="0"/>
                <a:sym typeface="Arial"/>
              </a:rPr>
              <a:t>كتاب النشاط : 58</a:t>
            </a:r>
            <a:endParaRPr lang="en-US" sz="2400" b="1" kern="0" dirty="0">
              <a:solidFill>
                <a:srgbClr val="002060"/>
              </a:solidFill>
              <a:latin typeface="Arial"/>
              <a:sym typeface="Arial"/>
            </a:endParaRPr>
          </a:p>
        </p:txBody>
      </p:sp>
      <p:grpSp>
        <p:nvGrpSpPr>
          <p:cNvPr id="10" name="مجموعة 9">
            <a:extLst>
              <a:ext uri="{FF2B5EF4-FFF2-40B4-BE49-F238E27FC236}">
                <a16:creationId xmlns:a16="http://schemas.microsoft.com/office/drawing/2014/main" id="{9D4AA41D-38FA-9C6C-F362-78B4C3CA5068}"/>
              </a:ext>
            </a:extLst>
          </p:cNvPr>
          <p:cNvGrpSpPr/>
          <p:nvPr/>
        </p:nvGrpSpPr>
        <p:grpSpPr>
          <a:xfrm>
            <a:off x="-1" y="0"/>
            <a:ext cx="4527933" cy="6858000"/>
            <a:chOff x="694009" y="52984"/>
            <a:chExt cx="4197496" cy="4703317"/>
          </a:xfrm>
        </p:grpSpPr>
        <p:pic>
          <p:nvPicPr>
            <p:cNvPr id="2" name="صورة 1">
              <a:extLst>
                <a:ext uri="{FF2B5EF4-FFF2-40B4-BE49-F238E27FC236}">
                  <a16:creationId xmlns:a16="http://schemas.microsoft.com/office/drawing/2014/main" id="{0846E600-3D50-F38E-1C93-C65C4A39200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0582" t="86823" r="7471" b="7071"/>
            <a:stretch/>
          </p:blipFill>
          <p:spPr>
            <a:xfrm>
              <a:off x="694009" y="52984"/>
              <a:ext cx="4197495" cy="760165"/>
            </a:xfrm>
            <a:prstGeom prst="rect">
              <a:avLst/>
            </a:prstGeom>
            <a:ln w="19050">
              <a:solidFill>
                <a:srgbClr val="FF0000"/>
              </a:solidFill>
            </a:ln>
          </p:spPr>
        </p:pic>
        <p:pic>
          <p:nvPicPr>
            <p:cNvPr id="9" name="صورة 8">
              <a:extLst>
                <a:ext uri="{FF2B5EF4-FFF2-40B4-BE49-F238E27FC236}">
                  <a16:creationId xmlns:a16="http://schemas.microsoft.com/office/drawing/2014/main" id="{16A4B833-C841-E1C3-B20C-FE3A2923672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850" t="3201" r="55071" b="65046"/>
            <a:stretch/>
          </p:blipFill>
          <p:spPr>
            <a:xfrm>
              <a:off x="694010" y="803182"/>
              <a:ext cx="4197495" cy="3953119"/>
            </a:xfrm>
            <a:prstGeom prst="rect">
              <a:avLst/>
            </a:prstGeom>
            <a:ln w="19050">
              <a:solidFill>
                <a:srgbClr val="FF0000"/>
              </a:solidFill>
            </a:ln>
          </p:spPr>
        </p:pic>
      </p:grpSp>
      <p:sp>
        <p:nvSpPr>
          <p:cNvPr id="4" name="سهم: لليسار 3">
            <a:extLst>
              <a:ext uri="{FF2B5EF4-FFF2-40B4-BE49-F238E27FC236}">
                <a16:creationId xmlns:a16="http://schemas.microsoft.com/office/drawing/2014/main" id="{AEEBF005-1813-D783-1FEA-572E62353F08}"/>
              </a:ext>
            </a:extLst>
          </p:cNvPr>
          <p:cNvSpPr/>
          <p:nvPr/>
        </p:nvSpPr>
        <p:spPr>
          <a:xfrm>
            <a:off x="4348603" y="520019"/>
            <a:ext cx="852488" cy="5738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b="1" dirty="0"/>
              <a:t>الحل</a:t>
            </a:r>
            <a:endParaRPr lang="en-US" b="1" dirty="0"/>
          </a:p>
        </p:txBody>
      </p:sp>
      <p:pic>
        <p:nvPicPr>
          <p:cNvPr id="1026" name="Picture 2" descr="ما هي مادة الجرافين واستخداماتها واكتشافها . - Abo ElD7i7">
            <a:extLst>
              <a:ext uri="{FF2B5EF4-FFF2-40B4-BE49-F238E27FC236}">
                <a16:creationId xmlns:a16="http://schemas.microsoft.com/office/drawing/2014/main" id="{1B4DD689-1CFB-D95B-1EFB-B42374849C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423" y="2412694"/>
            <a:ext cx="1399074" cy="736846"/>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a:extLst>
              <a:ext uri="{FF2B5EF4-FFF2-40B4-BE49-F238E27FC236}">
                <a16:creationId xmlns:a16="http://schemas.microsoft.com/office/drawing/2014/main" id="{0EA36E07-5073-DB8E-DCCB-6CB8304AD9A1}"/>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brightnessContrast bright="40000" contrast="-40000"/>
                    </a14:imgEffect>
                  </a14:imgLayer>
                </a14:imgProps>
              </a:ext>
              <a:ext uri="{28A0092B-C50C-407E-A947-70E740481C1C}">
                <a14:useLocalDpi xmlns:a14="http://schemas.microsoft.com/office/drawing/2010/main" val="0"/>
              </a:ext>
            </a:extLst>
          </a:blip>
          <a:srcRect l="6175" t="46345" r="6604" b="17751"/>
          <a:stretch/>
        </p:blipFill>
        <p:spPr>
          <a:xfrm>
            <a:off x="4836404" y="4453115"/>
            <a:ext cx="4699659" cy="2363117"/>
          </a:xfrm>
          <a:prstGeom prst="rect">
            <a:avLst/>
          </a:prstGeom>
          <a:ln>
            <a:solidFill>
              <a:schemeClr val="accent1"/>
            </a:solidFill>
          </a:ln>
        </p:spPr>
      </p:pic>
      <p:sp>
        <p:nvSpPr>
          <p:cNvPr id="13" name="مربع نص 12">
            <a:extLst>
              <a:ext uri="{FF2B5EF4-FFF2-40B4-BE49-F238E27FC236}">
                <a16:creationId xmlns:a16="http://schemas.microsoft.com/office/drawing/2014/main" id="{65A6E307-7EAC-EA34-E66F-C8C5CA6B791C}"/>
              </a:ext>
            </a:extLst>
          </p:cNvPr>
          <p:cNvSpPr txBox="1"/>
          <p:nvPr/>
        </p:nvSpPr>
        <p:spPr>
          <a:xfrm>
            <a:off x="308472" y="4974209"/>
            <a:ext cx="672029" cy="375324"/>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ar-OM" b="1" i="0" u="none" strike="noStrike" baseline="0" dirty="0">
                <a:latin typeface="Muna"/>
              </a:rPr>
              <a:t>التاسع</a:t>
            </a:r>
            <a:endParaRPr lang="en-US" sz="2300" b="1" i="0" u="none" strike="noStrike" baseline="0" dirty="0">
              <a:latin typeface="Muna"/>
            </a:endParaRPr>
          </a:p>
        </p:txBody>
      </p:sp>
      <p:sp>
        <p:nvSpPr>
          <p:cNvPr id="3" name="مستطيل 2">
            <a:extLst>
              <a:ext uri="{FF2B5EF4-FFF2-40B4-BE49-F238E27FC236}">
                <a16:creationId xmlns:a16="http://schemas.microsoft.com/office/drawing/2014/main" id="{3B0D61F0-A2ED-6FC7-2752-32775C52CCB9}"/>
              </a:ext>
            </a:extLst>
          </p:cNvPr>
          <p:cNvSpPr/>
          <p:nvPr/>
        </p:nvSpPr>
        <p:spPr>
          <a:xfrm>
            <a:off x="-1" y="3950321"/>
            <a:ext cx="1674565" cy="502793"/>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8504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79A7DE7C-F11F-07D9-9C0A-8947E7FF1EF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3323" t="59885" r="28234" b="24004"/>
          <a:stretch/>
        </p:blipFill>
        <p:spPr>
          <a:xfrm>
            <a:off x="5242675" y="-9390"/>
            <a:ext cx="6069330" cy="3042672"/>
          </a:xfrm>
          <a:prstGeom prst="rect">
            <a:avLst/>
          </a:prstGeom>
          <a:ln>
            <a:solidFill>
              <a:srgbClr val="FF0000"/>
            </a:solidFill>
          </a:ln>
        </p:spPr>
      </p:pic>
      <p:pic>
        <p:nvPicPr>
          <p:cNvPr id="4" name="صورة 3">
            <a:extLst>
              <a:ext uri="{FF2B5EF4-FFF2-40B4-BE49-F238E27FC236}">
                <a16:creationId xmlns:a16="http://schemas.microsoft.com/office/drawing/2014/main" id="{7CEEA8B1-AB7A-0398-E17B-1D059E4AF21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0582" t="72018" r="2043" b="7071"/>
          <a:stretch/>
        </p:blipFill>
        <p:spPr>
          <a:xfrm>
            <a:off x="-444" y="0"/>
            <a:ext cx="4839707" cy="4217670"/>
          </a:xfrm>
          <a:prstGeom prst="rect">
            <a:avLst/>
          </a:prstGeom>
          <a:ln w="19050">
            <a:solidFill>
              <a:srgbClr val="FF0000"/>
            </a:solidFill>
          </a:ln>
        </p:spPr>
      </p:pic>
      <p:pic>
        <p:nvPicPr>
          <p:cNvPr id="5" name="صورة 4">
            <a:extLst>
              <a:ext uri="{FF2B5EF4-FFF2-40B4-BE49-F238E27FC236}">
                <a16:creationId xmlns:a16="http://schemas.microsoft.com/office/drawing/2014/main" id="{4EBC2294-F37C-9BB6-377D-C46AFB731B6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850" t="3201" r="55071" b="86035"/>
          <a:stretch/>
        </p:blipFill>
        <p:spPr>
          <a:xfrm>
            <a:off x="-444" y="4217670"/>
            <a:ext cx="4839706" cy="1642521"/>
          </a:xfrm>
          <a:prstGeom prst="rect">
            <a:avLst/>
          </a:prstGeom>
          <a:ln w="19050">
            <a:solidFill>
              <a:srgbClr val="FF0000"/>
            </a:solidFill>
          </a:ln>
        </p:spPr>
      </p:pic>
      <p:pic>
        <p:nvPicPr>
          <p:cNvPr id="6" name="صورة 5">
            <a:extLst>
              <a:ext uri="{FF2B5EF4-FFF2-40B4-BE49-F238E27FC236}">
                <a16:creationId xmlns:a16="http://schemas.microsoft.com/office/drawing/2014/main" id="{22CC73CD-1AEF-1579-5ABF-AE669521542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850" t="13357" r="55071" b="65046"/>
          <a:stretch/>
        </p:blipFill>
        <p:spPr>
          <a:xfrm>
            <a:off x="4394503" y="3033282"/>
            <a:ext cx="4327597" cy="3747031"/>
          </a:xfrm>
          <a:prstGeom prst="rect">
            <a:avLst/>
          </a:prstGeom>
          <a:ln w="19050">
            <a:solidFill>
              <a:schemeClr val="accent1"/>
            </a:solidFill>
          </a:ln>
        </p:spPr>
      </p:pic>
      <p:pic>
        <p:nvPicPr>
          <p:cNvPr id="2" name="Picture 2" descr="ما هي مادة الجرافين واستخداماتها واكتشافها . - Abo ElD7i7">
            <a:extLst>
              <a:ext uri="{FF2B5EF4-FFF2-40B4-BE49-F238E27FC236}">
                <a16:creationId xmlns:a16="http://schemas.microsoft.com/office/drawing/2014/main" id="{73C1BB73-B0AD-FB74-73DF-3FF67689DE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7340" y="3443863"/>
            <a:ext cx="3998050" cy="341413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سهم: لليسار 6">
            <a:extLst>
              <a:ext uri="{FF2B5EF4-FFF2-40B4-BE49-F238E27FC236}">
                <a16:creationId xmlns:a16="http://schemas.microsoft.com/office/drawing/2014/main" id="{0123EDC9-3482-23F4-B85D-AC65EF716D9F}"/>
              </a:ext>
            </a:extLst>
          </p:cNvPr>
          <p:cNvSpPr/>
          <p:nvPr/>
        </p:nvSpPr>
        <p:spPr>
          <a:xfrm>
            <a:off x="4394502" y="800100"/>
            <a:ext cx="1114757" cy="590661"/>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سهم: لليسار 7">
            <a:extLst>
              <a:ext uri="{FF2B5EF4-FFF2-40B4-BE49-F238E27FC236}">
                <a16:creationId xmlns:a16="http://schemas.microsoft.com/office/drawing/2014/main" id="{25CEF4FF-4740-7246-86D5-3B78CC50A472}"/>
              </a:ext>
            </a:extLst>
          </p:cNvPr>
          <p:cNvSpPr/>
          <p:nvPr/>
        </p:nvSpPr>
        <p:spPr>
          <a:xfrm>
            <a:off x="8277340" y="3600450"/>
            <a:ext cx="1097280" cy="61722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5">
            <a:extLst>
              <a:ext uri="{FF2B5EF4-FFF2-40B4-BE49-F238E27FC236}">
                <a16:creationId xmlns:a16="http://schemas.microsoft.com/office/drawing/2014/main" id="{721FE6C6-7860-8989-1895-25BC56BC38BE}"/>
              </a:ext>
            </a:extLst>
          </p:cNvPr>
          <p:cNvSpPr/>
          <p:nvPr/>
        </p:nvSpPr>
        <p:spPr>
          <a:xfrm>
            <a:off x="5509258" y="-1"/>
            <a:ext cx="759339" cy="7224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
        <p:nvSpPr>
          <p:cNvPr id="10" name="Oval 5">
            <a:extLst>
              <a:ext uri="{FF2B5EF4-FFF2-40B4-BE49-F238E27FC236}">
                <a16:creationId xmlns:a16="http://schemas.microsoft.com/office/drawing/2014/main" id="{BB8610E2-FC60-093F-A60B-B817271B3D60}"/>
              </a:ext>
            </a:extLst>
          </p:cNvPr>
          <p:cNvSpPr/>
          <p:nvPr/>
        </p:nvSpPr>
        <p:spPr>
          <a:xfrm>
            <a:off x="7921129" y="583894"/>
            <a:ext cx="3503364" cy="26736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
        <p:nvSpPr>
          <p:cNvPr id="11" name="Oval 5">
            <a:extLst>
              <a:ext uri="{FF2B5EF4-FFF2-40B4-BE49-F238E27FC236}">
                <a16:creationId xmlns:a16="http://schemas.microsoft.com/office/drawing/2014/main" id="{05047CEC-2308-C1D5-4203-22E0476EEC39}"/>
              </a:ext>
            </a:extLst>
          </p:cNvPr>
          <p:cNvSpPr/>
          <p:nvPr/>
        </p:nvSpPr>
        <p:spPr>
          <a:xfrm>
            <a:off x="99152" y="4862899"/>
            <a:ext cx="958467" cy="576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a:p>
        </p:txBody>
      </p:sp>
    </p:spTree>
    <p:extLst>
      <p:ext uri="{BB962C8B-B14F-4D97-AF65-F5344CB8AC3E}">
        <p14:creationId xmlns:p14="http://schemas.microsoft.com/office/powerpoint/2010/main" val="210510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89634"/>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صورة 6" descr="صورة تحتوي على نص, خط يد, الخط&#10;&#10;تم إنشاء الوصف تلقائياً">
            <a:extLst>
              <a:ext uri="{FF2B5EF4-FFF2-40B4-BE49-F238E27FC236}">
                <a16:creationId xmlns:a16="http://schemas.microsoft.com/office/drawing/2014/main" id="{023574C5-2B0B-F559-63C3-4C89E7FEBA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95" y="1679944"/>
            <a:ext cx="5046706" cy="3514061"/>
          </a:xfrm>
          <a:prstGeom prst="rect">
            <a:avLst/>
          </a:prstGeom>
          <a:ln>
            <a:noFill/>
          </a:ln>
          <a:effectLst>
            <a:outerShdw blurRad="292100" dist="139700" dir="2700000" algn="tl" rotWithShape="0">
              <a:srgbClr val="333333">
                <a:alpha val="65000"/>
              </a:srgbClr>
            </a:outerShdw>
          </a:effectLst>
        </p:spPr>
      </p:pic>
      <p:cxnSp>
        <p:nvCxnSpPr>
          <p:cNvPr id="16" name="Straight Connector 15">
            <a:extLst>
              <a:ext uri="{FF2B5EF4-FFF2-40B4-BE49-F238E27FC236}">
                <a16:creationId xmlns:a16="http://schemas.microsoft.com/office/drawing/2014/main" id="{5D1CEE39-A6DC-4DE0-9789-206F1A9888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26744" y="889634"/>
            <a:ext cx="0" cy="507492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5" name="صورة 4" descr="صورة تحتوي على نص, لقطة شاشة, الخط, خط يد&#10;&#10;تم إنشاء الوصف تلقائياً">
            <a:extLst>
              <a:ext uri="{FF2B5EF4-FFF2-40B4-BE49-F238E27FC236}">
                <a16:creationId xmlns:a16="http://schemas.microsoft.com/office/drawing/2014/main" id="{2800A95C-2A39-778A-4130-63B579386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5363" y="1127051"/>
            <a:ext cx="5608673" cy="4572000"/>
          </a:xfrm>
          <a:prstGeom prst="rect">
            <a:avLst/>
          </a:prstGeom>
          <a:ln>
            <a:noFill/>
          </a:ln>
          <a:effectLst>
            <a:outerShdw blurRad="292100" dist="139700" dir="2700000" algn="tl" rotWithShape="0">
              <a:srgbClr val="333333">
                <a:alpha val="65000"/>
              </a:srgbClr>
            </a:outerShdw>
          </a:effectLst>
        </p:spPr>
      </p:pic>
      <p:sp>
        <p:nvSpPr>
          <p:cNvPr id="2" name="مستطيل 1">
            <a:extLst>
              <a:ext uri="{FF2B5EF4-FFF2-40B4-BE49-F238E27FC236}">
                <a16:creationId xmlns:a16="http://schemas.microsoft.com/office/drawing/2014/main" id="{2778FBCF-83EE-BD92-CD0B-2661F63D3F0E}"/>
              </a:ext>
            </a:extLst>
          </p:cNvPr>
          <p:cNvSpPr/>
          <p:nvPr/>
        </p:nvSpPr>
        <p:spPr>
          <a:xfrm>
            <a:off x="6225363" y="2158409"/>
            <a:ext cx="4045688" cy="7602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مستطيل 3">
            <a:extLst>
              <a:ext uri="{FF2B5EF4-FFF2-40B4-BE49-F238E27FC236}">
                <a16:creationId xmlns:a16="http://schemas.microsoft.com/office/drawing/2014/main" id="{F7ED3024-7986-F27A-F19C-3D8011CAEE2F}"/>
              </a:ext>
            </a:extLst>
          </p:cNvPr>
          <p:cNvSpPr/>
          <p:nvPr/>
        </p:nvSpPr>
        <p:spPr>
          <a:xfrm>
            <a:off x="903767" y="3535326"/>
            <a:ext cx="3981893" cy="15098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8152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