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656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8889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2111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6613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3998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91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6637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1021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3130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316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7197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8016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9455E-3F6C-46C7-B6A0-560F34D090FC}" type="datetimeFigureOut">
              <a:rPr lang="ar-OM" smtClean="0"/>
              <a:t>01/03/1446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0794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96944" cy="61926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OM" sz="9600" b="1" dirty="0">
                <a:solidFill>
                  <a:srgbClr val="FF0000"/>
                </a:solidFill>
              </a:rPr>
              <a:t>النظم البيئية</a:t>
            </a:r>
            <a:r>
              <a:rPr lang="ar-OM" sz="9600" b="1" dirty="0" smtClean="0">
                <a:solidFill>
                  <a:srgbClr val="FF0000"/>
                </a:solidFill>
              </a:rPr>
              <a:t> </a:t>
            </a:r>
            <a:r>
              <a:rPr lang="ar-OM" sz="9600" b="1" dirty="0" smtClean="0">
                <a:solidFill>
                  <a:srgbClr val="FF0000"/>
                </a:solidFill>
              </a:rPr>
              <a:t>: </a:t>
            </a:r>
            <a:endParaRPr lang="ar-OM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TextBox 5"/>
          <p:cNvSpPr txBox="1"/>
          <p:nvPr/>
        </p:nvSpPr>
        <p:spPr>
          <a:xfrm>
            <a:off x="683568" y="2217058"/>
            <a:ext cx="7848872" cy="23083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OM" sz="3600" b="1" dirty="0" smtClean="0">
                <a:solidFill>
                  <a:srgbClr val="FF0000"/>
                </a:solidFill>
              </a:rPr>
              <a:t>1- 5 </a:t>
            </a:r>
            <a:r>
              <a:rPr lang="ar-OM" sz="3600" b="1" dirty="0">
                <a:solidFill>
                  <a:srgbClr val="FF0000"/>
                </a:solidFill>
              </a:rPr>
              <a:t>يعرف المصطلحات الآتية: المنطقة </a:t>
            </a:r>
            <a:r>
              <a:rPr lang="ar-OM" sz="3600" b="1" dirty="0" smtClean="0">
                <a:solidFill>
                  <a:srgbClr val="FF0000"/>
                </a:solidFill>
              </a:rPr>
              <a:t>الأحيائية، والنظام </a:t>
            </a:r>
            <a:r>
              <a:rPr lang="ar-OM" sz="3600" b="1" dirty="0">
                <a:solidFill>
                  <a:srgbClr val="FF0000"/>
                </a:solidFill>
              </a:rPr>
              <a:t>البيئي، والموطن البيئي.</a:t>
            </a:r>
          </a:p>
          <a:p>
            <a:r>
              <a:rPr lang="ar-OM" sz="3600" b="1" dirty="0" smtClean="0">
                <a:solidFill>
                  <a:srgbClr val="FF0000"/>
                </a:solidFill>
              </a:rPr>
              <a:t>1- 6 </a:t>
            </a:r>
            <a:r>
              <a:rPr lang="ar-OM" sz="3600" b="1" dirty="0">
                <a:solidFill>
                  <a:srgbClr val="FF0000"/>
                </a:solidFill>
              </a:rPr>
              <a:t>يذكر العوامل الحيوية وغير الحيوية لنظام بيئي.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268760"/>
            <a:ext cx="7848872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OM" sz="3600" b="1" dirty="0" smtClean="0">
                <a:solidFill>
                  <a:srgbClr val="FF0000"/>
                </a:solidFill>
              </a:rPr>
              <a:t>الأهداف :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OM" dirty="0" smtClean="0">
                <a:solidFill>
                  <a:srgbClr val="FF0000"/>
                </a:solidFill>
              </a:rPr>
              <a:t>ما هي النظم البيئية 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المنطقة الأحيائية </a:t>
            </a:r>
            <a:r>
              <a:rPr lang="fr-FR" b="1" dirty="0">
                <a:solidFill>
                  <a:srgbClr val="00B050"/>
                </a:solidFill>
              </a:rPr>
              <a:t>Biome :</a:t>
            </a:r>
            <a:r>
              <a:rPr lang="fr-FR" b="1" dirty="0"/>
              <a:t> </a:t>
            </a:r>
            <a:r>
              <a:rPr lang="ar-OM" b="1" dirty="0" smtClean="0"/>
              <a:t> مجموعة </a:t>
            </a:r>
            <a:r>
              <a:rPr lang="ar-OM" b="1" dirty="0"/>
              <a:t>من النظم </a:t>
            </a:r>
            <a:r>
              <a:rPr lang="ar-OM" b="1" dirty="0" smtClean="0"/>
              <a:t>البيئية المختلفة </a:t>
            </a:r>
            <a:r>
              <a:rPr lang="ar-OM" b="1" dirty="0"/>
              <a:t>في نطاق جغرافي واسع له مناخ مماثل </a:t>
            </a:r>
            <a:r>
              <a:rPr lang="ar-OM" b="1" dirty="0" smtClean="0"/>
              <a:t>وغطاء نباتي سائد.</a:t>
            </a:r>
            <a:endParaRPr lang="ar-OM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5646" y="3429000"/>
            <a:ext cx="8229600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b="1" dirty="0">
                <a:solidFill>
                  <a:srgbClr val="00B050"/>
                </a:solidFill>
              </a:rPr>
              <a:t>الحيوية </a:t>
            </a:r>
            <a:r>
              <a:rPr lang="fr-FR" b="1" dirty="0" err="1">
                <a:solidFill>
                  <a:srgbClr val="00B050"/>
                </a:solidFill>
              </a:rPr>
              <a:t>Biotic</a:t>
            </a:r>
            <a:r>
              <a:rPr lang="fr-FR" b="1" dirty="0"/>
              <a:t> </a:t>
            </a:r>
            <a:r>
              <a:rPr lang="fr-FR" b="1" dirty="0">
                <a:solidFill>
                  <a:srgbClr val="00B050"/>
                </a:solidFill>
              </a:rPr>
              <a:t>:</a:t>
            </a:r>
            <a:r>
              <a:rPr lang="fr-FR" b="1" dirty="0"/>
              <a:t> </a:t>
            </a:r>
            <a:r>
              <a:rPr lang="ar-OM" b="1" dirty="0" smtClean="0"/>
              <a:t> الكائنات </a:t>
            </a:r>
            <a:r>
              <a:rPr lang="ar-OM" b="1" dirty="0"/>
              <a:t>الحية </a:t>
            </a:r>
            <a:r>
              <a:rPr lang="ar-OM" b="1" dirty="0"/>
              <a:t>(</a:t>
            </a:r>
            <a:r>
              <a:rPr lang="ar-OM" b="1" dirty="0" smtClean="0"/>
              <a:t>مثل النباتات).</a:t>
            </a:r>
            <a:endParaRPr lang="ar-OM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2237" y="5085184"/>
            <a:ext cx="8229600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b="1" dirty="0">
                <a:solidFill>
                  <a:srgbClr val="00B050"/>
                </a:solidFill>
              </a:rPr>
              <a:t>غير الحيوية </a:t>
            </a:r>
            <a:r>
              <a:rPr lang="fr-FR" b="1" dirty="0" err="1">
                <a:solidFill>
                  <a:srgbClr val="00B050"/>
                </a:solidFill>
              </a:rPr>
              <a:t>Abiotic</a:t>
            </a:r>
            <a:r>
              <a:rPr lang="fr-FR" b="1" dirty="0">
                <a:solidFill>
                  <a:srgbClr val="00B050"/>
                </a:solidFill>
              </a:rPr>
              <a:t> :</a:t>
            </a:r>
            <a:r>
              <a:rPr lang="fr-FR" b="1" dirty="0"/>
              <a:t> </a:t>
            </a:r>
            <a:r>
              <a:rPr lang="ar-OM" b="1" dirty="0" smtClean="0"/>
              <a:t> الأشياء </a:t>
            </a:r>
            <a:r>
              <a:rPr lang="ar-OM" b="1" dirty="0"/>
              <a:t>غير الحية التي تؤثر</a:t>
            </a:r>
          </a:p>
          <a:p>
            <a:pPr marL="0" indent="0">
              <a:buNone/>
            </a:pPr>
            <a:r>
              <a:rPr lang="ar-OM" b="1" dirty="0"/>
              <a:t>على تركيب النظام البيئي مثل المناخ ونوع التربة وزاوية</a:t>
            </a:r>
          </a:p>
          <a:p>
            <a:pPr marL="0" indent="0">
              <a:buNone/>
            </a:pPr>
            <a:r>
              <a:rPr lang="ar-OM" b="1" dirty="0"/>
              <a:t>الانحدار.</a:t>
            </a:r>
            <a:endParaRPr lang="ar-OM" b="1" dirty="0"/>
          </a:p>
        </p:txBody>
      </p:sp>
    </p:spTree>
    <p:extLst>
      <p:ext uri="{BB962C8B-B14F-4D97-AF65-F5344CB8AC3E}">
        <p14:creationId xmlns:p14="http://schemas.microsoft.com/office/powerpoint/2010/main" val="22071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7920879" cy="4578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332656"/>
            <a:ext cx="75608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 smtClean="0">
                <a:solidFill>
                  <a:srgbClr val="FF0000"/>
                </a:solidFill>
              </a:rPr>
              <a:t>من خلال الشكل 1-4 حدد المصطلحات العلمية المذكورة ؟</a:t>
            </a:r>
            <a:endParaRPr lang="ar-OM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15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32792" y="4437112"/>
            <a:ext cx="8659688" cy="1080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dirty="0"/>
              <a:t>*</a:t>
            </a:r>
            <a:r>
              <a:rPr lang="ar-OM" sz="2800" b="1" dirty="0">
                <a:solidFill>
                  <a:srgbClr val="00B050"/>
                </a:solidFill>
              </a:rPr>
              <a:t>الجماعة الأحيائية </a:t>
            </a:r>
            <a:r>
              <a:rPr lang="fr-FR" sz="2800" b="1" dirty="0" smtClean="0">
                <a:solidFill>
                  <a:srgbClr val="00B050"/>
                </a:solidFill>
              </a:rPr>
              <a:t> Population</a:t>
            </a:r>
            <a:r>
              <a:rPr lang="fr-FR" sz="2800" b="1" dirty="0" smtClean="0"/>
              <a:t> </a:t>
            </a:r>
            <a:r>
              <a:rPr lang="fr-FR" sz="2800" dirty="0">
                <a:solidFill>
                  <a:srgbClr val="00B050"/>
                </a:solidFill>
              </a:rPr>
              <a:t>:</a:t>
            </a:r>
            <a:r>
              <a:rPr lang="fr-FR" sz="2800" dirty="0"/>
              <a:t> </a:t>
            </a:r>
            <a:r>
              <a:rPr lang="ar-OM" sz="2800" dirty="0"/>
              <a:t>مجموعة </a:t>
            </a:r>
            <a:r>
              <a:rPr lang="ar-OM" sz="2800" dirty="0" smtClean="0"/>
              <a:t>من الكائنات </a:t>
            </a:r>
            <a:r>
              <a:rPr lang="ar-OM" sz="2800" dirty="0"/>
              <a:t>الحية من النوع نفسه تعيش في النظام البيئي.</a:t>
            </a:r>
            <a:endParaRPr lang="ar-OM" sz="2800" dirty="0" smtClean="0">
              <a:solidFill>
                <a:srgbClr val="00B05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792" y="5661248"/>
            <a:ext cx="8659688" cy="8187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dirty="0"/>
              <a:t>*</a:t>
            </a:r>
            <a:r>
              <a:rPr lang="ar-OM" sz="2800" b="1" dirty="0">
                <a:solidFill>
                  <a:srgbClr val="00B050"/>
                </a:solidFill>
              </a:rPr>
              <a:t>المجتمع الأحيائي </a:t>
            </a:r>
            <a:r>
              <a:rPr lang="fr-FR" sz="2800" b="1" dirty="0" err="1">
                <a:solidFill>
                  <a:srgbClr val="00B050"/>
                </a:solidFill>
              </a:rPr>
              <a:t>Community</a:t>
            </a:r>
            <a:r>
              <a:rPr lang="fr-FR" sz="2800" b="1" dirty="0">
                <a:solidFill>
                  <a:srgbClr val="00B050"/>
                </a:solidFill>
              </a:rPr>
              <a:t> </a:t>
            </a:r>
            <a:r>
              <a:rPr lang="fr-FR" sz="2800" dirty="0">
                <a:solidFill>
                  <a:srgbClr val="00B050"/>
                </a:solidFill>
              </a:rPr>
              <a:t>:</a:t>
            </a:r>
            <a:r>
              <a:rPr lang="fr-FR" sz="2800" dirty="0"/>
              <a:t> </a:t>
            </a:r>
            <a:r>
              <a:rPr lang="ar-OM" sz="2800" dirty="0"/>
              <a:t>الجماعات </a:t>
            </a:r>
            <a:r>
              <a:rPr lang="ar-OM" sz="2800" dirty="0" smtClean="0"/>
              <a:t>الأحيائية المختلفة التي تعيش معًا في نظام بيئي.</a:t>
            </a:r>
            <a:endParaRPr lang="ar-OM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06489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8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Vertical Scroll 10"/>
          <p:cNvSpPr/>
          <p:nvPr/>
        </p:nvSpPr>
        <p:spPr>
          <a:xfrm>
            <a:off x="-36512" y="260648"/>
            <a:ext cx="9145016" cy="6408712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>
                <a:solidFill>
                  <a:srgbClr val="FF0000"/>
                </a:solidFill>
              </a:rPr>
              <a:t>الموطن البيئي </a:t>
            </a:r>
            <a:r>
              <a:rPr lang="fr-FR" sz="3200" b="1" dirty="0">
                <a:solidFill>
                  <a:srgbClr val="FF0000"/>
                </a:solidFill>
              </a:rPr>
              <a:t>Habitat </a:t>
            </a:r>
            <a:r>
              <a:rPr lang="fr-FR" sz="3200" dirty="0">
                <a:solidFill>
                  <a:srgbClr val="FF0000"/>
                </a:solidFill>
              </a:rPr>
              <a:t>:</a:t>
            </a:r>
            <a:r>
              <a:rPr lang="fr-FR" sz="3200" dirty="0">
                <a:solidFill>
                  <a:srgbClr val="00B050"/>
                </a:solidFill>
              </a:rPr>
              <a:t> </a:t>
            </a:r>
            <a:r>
              <a:rPr lang="ar-OM" sz="3200" dirty="0" smtClean="0">
                <a:solidFill>
                  <a:srgbClr val="00B050"/>
                </a:solidFill>
              </a:rPr>
              <a:t> </a:t>
            </a:r>
            <a:r>
              <a:rPr lang="ar-OM" sz="3200" b="1" dirty="0" smtClean="0">
                <a:solidFill>
                  <a:srgbClr val="00B050"/>
                </a:solidFill>
              </a:rPr>
              <a:t>هو </a:t>
            </a:r>
            <a:r>
              <a:rPr lang="ar-OM" sz="3200" b="1" dirty="0">
                <a:solidFill>
                  <a:srgbClr val="00B050"/>
                </a:solidFill>
              </a:rPr>
              <a:t>المكان الذي يتخذه </a:t>
            </a:r>
            <a:r>
              <a:rPr lang="ar-OM" sz="3200" b="1" dirty="0" smtClean="0">
                <a:solidFill>
                  <a:srgbClr val="00B050"/>
                </a:solidFill>
              </a:rPr>
              <a:t>الكائن الحي </a:t>
            </a:r>
            <a:r>
              <a:rPr lang="ar-OM" sz="3200" b="1" dirty="0">
                <a:solidFill>
                  <a:srgbClr val="00B050"/>
                </a:solidFill>
              </a:rPr>
              <a:t>مسكنًا له، ويلبي جميع الظروف البيئية التي يحتاج</a:t>
            </a:r>
          </a:p>
          <a:p>
            <a:r>
              <a:rPr lang="ar-OM" sz="3200" b="1" dirty="0">
                <a:solidFill>
                  <a:srgbClr val="00B050"/>
                </a:solidFill>
              </a:rPr>
              <a:t>إليها للبقاء على قيد الحياة.</a:t>
            </a:r>
          </a:p>
          <a:p>
            <a:r>
              <a:rPr lang="ar-OM" sz="3200" b="1" dirty="0">
                <a:solidFill>
                  <a:srgbClr val="FF0000"/>
                </a:solidFill>
              </a:rPr>
              <a:t>المنافسة </a:t>
            </a:r>
            <a:r>
              <a:rPr lang="fr-FR" sz="3200" b="1" dirty="0" err="1">
                <a:solidFill>
                  <a:srgbClr val="FF0000"/>
                </a:solidFill>
              </a:rPr>
              <a:t>Competition</a:t>
            </a:r>
            <a:r>
              <a:rPr lang="fr-FR" sz="3200" b="1" dirty="0">
                <a:solidFill>
                  <a:srgbClr val="FF0000"/>
                </a:solidFill>
              </a:rPr>
              <a:t> : </a:t>
            </a:r>
            <a:r>
              <a:rPr lang="ar-OM" sz="3200" b="1" dirty="0" smtClean="0">
                <a:solidFill>
                  <a:srgbClr val="FF0000"/>
                </a:solidFill>
              </a:rPr>
              <a:t> </a:t>
            </a:r>
            <a:r>
              <a:rPr lang="ar-OM" sz="3200" b="1" dirty="0" smtClean="0">
                <a:solidFill>
                  <a:srgbClr val="00B050"/>
                </a:solidFill>
              </a:rPr>
              <a:t>العلاقات </a:t>
            </a:r>
            <a:r>
              <a:rPr lang="ar-OM" sz="3200" b="1" dirty="0">
                <a:solidFill>
                  <a:srgbClr val="00B050"/>
                </a:solidFill>
              </a:rPr>
              <a:t>بين الكائنات الحية</a:t>
            </a:r>
          </a:p>
          <a:p>
            <a:r>
              <a:rPr lang="ar-OM" sz="3200" b="1" dirty="0">
                <a:solidFill>
                  <a:srgbClr val="00B050"/>
                </a:solidFill>
              </a:rPr>
              <a:t>التي تحتاج إلى المورد نفسه في المساحة نفسها.</a:t>
            </a:r>
            <a:endParaRPr lang="ar-OM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7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166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النظم البيئية : </vt:lpstr>
      <vt:lpstr>PowerPoint Presentation</vt:lpstr>
      <vt:lpstr>ما هي النظم البيئية ؟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الاستدامة : </dc:title>
  <dc:creator>toshiba</dc:creator>
  <cp:lastModifiedBy>toshiba</cp:lastModifiedBy>
  <cp:revision>19</cp:revision>
  <dcterms:created xsi:type="dcterms:W3CDTF">2024-09-01T13:50:11Z</dcterms:created>
  <dcterms:modified xsi:type="dcterms:W3CDTF">2024-09-04T19:10:40Z</dcterms:modified>
</cp:coreProperties>
</file>