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-1086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8889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2111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6613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3998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491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6637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1021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3130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316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7197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8016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0794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496944" cy="61926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OM" sz="9600" b="1" dirty="0" smtClean="0">
                <a:solidFill>
                  <a:srgbClr val="FF0000"/>
                </a:solidFill>
              </a:rPr>
              <a:t>دورة الماء </a:t>
            </a:r>
            <a:r>
              <a:rPr lang="ar-OM" sz="9600" b="1" dirty="0" smtClean="0">
                <a:solidFill>
                  <a:srgbClr val="FF0000"/>
                </a:solidFill>
              </a:rPr>
              <a:t>: </a:t>
            </a:r>
            <a:endParaRPr lang="ar-OM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40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8748"/>
          </a:xfrm>
        </p:spPr>
        <p:txBody>
          <a:bodyPr>
            <a:normAutofit/>
          </a:bodyPr>
          <a:lstStyle/>
          <a:p>
            <a:pPr algn="r"/>
            <a:r>
              <a:rPr lang="ar-OM" sz="2800" b="1" dirty="0" smtClean="0">
                <a:solidFill>
                  <a:srgbClr val="FF0000"/>
                </a:solidFill>
              </a:rPr>
              <a:t>الأهداف : </a:t>
            </a:r>
            <a:endParaRPr lang="ar-OM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268760"/>
            <a:ext cx="784887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/>
            <a:r>
              <a:rPr lang="ar-OM" sz="2400" dirty="0" smtClean="0">
                <a:solidFill>
                  <a:srgbClr val="FF0000"/>
                </a:solidFill>
                <a:cs typeface="+mj-cs"/>
              </a:rPr>
              <a:t>1-1 </a:t>
            </a:r>
            <a:r>
              <a:rPr lang="ar-SA" sz="2400" dirty="0" smtClean="0">
                <a:solidFill>
                  <a:srgbClr val="FF0000"/>
                </a:solidFill>
                <a:cs typeface="+mj-cs"/>
              </a:rPr>
              <a:t>يعرف </a:t>
            </a:r>
            <a:r>
              <a:rPr lang="ar-SA" sz="2400" dirty="0">
                <a:solidFill>
                  <a:srgbClr val="FF0000"/>
                </a:solidFill>
                <a:cs typeface="+mj-cs"/>
              </a:rPr>
              <a:t>مصطلح </a:t>
            </a:r>
            <a:r>
              <a:rPr lang="ar-OM" sz="2400" dirty="0" smtClean="0">
                <a:solidFill>
                  <a:srgbClr val="FF0000"/>
                </a:solidFill>
                <a:cs typeface="+mj-cs"/>
              </a:rPr>
              <a:t>دورة الماء.</a:t>
            </a:r>
            <a:endParaRPr lang="en-US" sz="2400" dirty="0">
              <a:solidFill>
                <a:srgbClr val="FF0000"/>
              </a:solidFill>
              <a:cs typeface="+mj-cs"/>
            </a:endParaRPr>
          </a:p>
          <a:p>
            <a:r>
              <a:rPr lang="ar-SA" sz="2400" dirty="0">
                <a:solidFill>
                  <a:srgbClr val="FF0000"/>
                </a:solidFill>
                <a:cs typeface="+mj-cs"/>
              </a:rPr>
              <a:t> </a:t>
            </a:r>
            <a:endParaRPr lang="en-US" sz="2400" dirty="0">
              <a:solidFill>
                <a:srgbClr val="FF0000"/>
              </a:solidFill>
              <a:cs typeface="+mj-cs"/>
            </a:endParaRPr>
          </a:p>
          <a:p>
            <a:r>
              <a:rPr lang="ar-OM" sz="2400" dirty="0" smtClean="0">
                <a:solidFill>
                  <a:srgbClr val="FF0000"/>
                </a:solidFill>
                <a:cs typeface="+mj-cs"/>
              </a:rPr>
              <a:t>      1</a:t>
            </a:r>
            <a:r>
              <a:rPr lang="ar-SA" sz="2400" dirty="0" smtClean="0">
                <a:solidFill>
                  <a:srgbClr val="FF0000"/>
                </a:solidFill>
                <a:cs typeface="+mj-cs"/>
              </a:rPr>
              <a:t>-2</a:t>
            </a:r>
            <a:r>
              <a:rPr lang="ar-SA" sz="2400" b="1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ar-SA" sz="2400" dirty="0">
                <a:solidFill>
                  <a:srgbClr val="FF0000"/>
                </a:solidFill>
                <a:cs typeface="+mj-cs"/>
              </a:rPr>
              <a:t>يشرح </a:t>
            </a:r>
            <a:r>
              <a:rPr lang="ar-OM" sz="2400" dirty="0" smtClean="0">
                <a:solidFill>
                  <a:srgbClr val="FF0000"/>
                </a:solidFill>
                <a:cs typeface="+mj-cs"/>
              </a:rPr>
              <a:t>مراحل دورة الماء.</a:t>
            </a:r>
            <a:endParaRPr lang="en-US" sz="2400" dirty="0">
              <a:solidFill>
                <a:srgbClr val="FF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1278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OM" dirty="0" smtClean="0">
                <a:solidFill>
                  <a:srgbClr val="FF0000"/>
                </a:solidFill>
              </a:rPr>
              <a:t>ما المقصود بدورة الماء</a:t>
            </a:r>
            <a:r>
              <a:rPr lang="ar-OM" dirty="0" smtClean="0">
                <a:solidFill>
                  <a:srgbClr val="FF0000"/>
                </a:solidFill>
              </a:rPr>
              <a:t>؟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ar-OM" b="1" dirty="0" smtClean="0">
                <a:solidFill>
                  <a:srgbClr val="00B050"/>
                </a:solidFill>
              </a:rPr>
              <a:t>الحركة المستمرة للماء على سطح الأرض و فوقه و تحته</a:t>
            </a:r>
            <a:r>
              <a:rPr lang="ar-OM" dirty="0" smtClean="0"/>
              <a:t>.</a:t>
            </a:r>
            <a:endParaRPr lang="ar-OM" dirty="0" smtClean="0"/>
          </a:p>
          <a:p>
            <a:pPr marL="0" indent="0">
              <a:buNone/>
            </a:pPr>
            <a:endParaRPr lang="ar-OM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148064" y="3429000"/>
            <a:ext cx="3697182" cy="146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1">
            <a:normAutofit fontScale="85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OM" dirty="0" smtClean="0">
                <a:solidFill>
                  <a:srgbClr val="C00000"/>
                </a:solidFill>
              </a:rPr>
              <a:t>نظام مفتوح (على المستوى المحلي ) : قد تتغير كمية الماء فيه نتيجة انتقال الماء من هذا النظام البيئي و إليه.</a:t>
            </a:r>
            <a:endParaRPr lang="ar-OM" dirty="0">
              <a:solidFill>
                <a:srgbClr val="C0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2237" y="3471921"/>
            <a:ext cx="3753739" cy="146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>
            <a:normAutofit fontScale="85000" lnSpcReduction="1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OM" dirty="0" smtClean="0">
                <a:solidFill>
                  <a:srgbClr val="C00000"/>
                </a:solidFill>
              </a:rPr>
              <a:t>نظام بيئي مغلق ( على المستوى العالمي ) : تتوافر كمية ثابتة من الماء على الكوكب</a:t>
            </a:r>
            <a:endParaRPr lang="ar-OM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747" y="5517232"/>
            <a:ext cx="793020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b="1" dirty="0" smtClean="0">
                <a:solidFill>
                  <a:srgbClr val="C00000"/>
                </a:solidFill>
              </a:rPr>
              <a:t>الكمية </a:t>
            </a:r>
            <a:r>
              <a:rPr lang="ar-OM" dirty="0"/>
              <a:t>ا</a:t>
            </a:r>
            <a:r>
              <a:rPr lang="ar-OM" b="1" dirty="0">
                <a:solidFill>
                  <a:srgbClr val="C00000"/>
                </a:solidFill>
              </a:rPr>
              <a:t>لنسبية للماء في </a:t>
            </a:r>
            <a:r>
              <a:rPr lang="ar-OM" b="1" dirty="0" smtClean="0">
                <a:solidFill>
                  <a:srgbClr val="C00000"/>
                </a:solidFill>
              </a:rPr>
              <a:t> </a:t>
            </a:r>
            <a:r>
              <a:rPr lang="ar-OM" b="1" dirty="0" err="1" smtClean="0">
                <a:solidFill>
                  <a:srgbClr val="C00000"/>
                </a:solidFill>
              </a:rPr>
              <a:t>احتياطياتها</a:t>
            </a:r>
            <a:r>
              <a:rPr lang="ar-OM" b="1" dirty="0" smtClean="0">
                <a:solidFill>
                  <a:srgbClr val="C00000"/>
                </a:solidFill>
              </a:rPr>
              <a:t> </a:t>
            </a:r>
            <a:r>
              <a:rPr lang="ar-OM" b="1" dirty="0">
                <a:solidFill>
                  <a:srgbClr val="C00000"/>
                </a:solidFill>
              </a:rPr>
              <a:t>الرئيسية قد تختلف </a:t>
            </a:r>
            <a:r>
              <a:rPr lang="ar-OM" b="1" dirty="0" smtClean="0">
                <a:solidFill>
                  <a:srgbClr val="C00000"/>
                </a:solidFill>
              </a:rPr>
              <a:t>مع مرور </a:t>
            </a:r>
            <a:r>
              <a:rPr lang="ar-OM" b="1" dirty="0">
                <a:solidFill>
                  <a:srgbClr val="C00000"/>
                </a:solidFill>
              </a:rPr>
              <a:t>الوقت. وهذه الاحتياطيات هي مخازن كبيرة </a:t>
            </a:r>
            <a:r>
              <a:rPr lang="ar-OM" b="1" dirty="0" smtClean="0">
                <a:solidFill>
                  <a:srgbClr val="C00000"/>
                </a:solidFill>
              </a:rPr>
              <a:t>من الماء </a:t>
            </a:r>
            <a:r>
              <a:rPr lang="ar-OM" b="1" dirty="0">
                <a:solidFill>
                  <a:srgbClr val="C00000"/>
                </a:solidFill>
              </a:rPr>
              <a:t>تشمل مخازن الجليد، والماء العذب، وماء </a:t>
            </a:r>
            <a:r>
              <a:rPr lang="ar-OM" b="1" dirty="0" smtClean="0">
                <a:solidFill>
                  <a:srgbClr val="C00000"/>
                </a:solidFill>
              </a:rPr>
              <a:t>البحر، والمياه </a:t>
            </a:r>
            <a:r>
              <a:rPr lang="ar-OM" b="1" dirty="0">
                <a:solidFill>
                  <a:srgbClr val="C00000"/>
                </a:solidFill>
              </a:rPr>
              <a:t>الجوفية، ومياه الغلاف الجوي.</a:t>
            </a:r>
            <a:r>
              <a:rPr lang="ar-OM" b="1" dirty="0" smtClean="0">
                <a:solidFill>
                  <a:srgbClr val="C00000"/>
                </a:solidFill>
              </a:rPr>
              <a:t> </a:t>
            </a:r>
            <a:endParaRPr lang="ar-OM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1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animBg="1"/>
      <p:bldP spid="7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دورة الماء في الطبيعة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980728"/>
            <a:ext cx="8045450" cy="5145435"/>
          </a:xfrm>
        </p:spPr>
      </p:pic>
    </p:spTree>
    <p:extLst>
      <p:ext uri="{BB962C8B-B14F-4D97-AF65-F5344CB8AC3E}">
        <p14:creationId xmlns:p14="http://schemas.microsoft.com/office/powerpoint/2010/main" val="259901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908720"/>
            <a:ext cx="7704856" cy="51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260648"/>
            <a:ext cx="7632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dirty="0" smtClean="0">
                <a:solidFill>
                  <a:srgbClr val="FF0000"/>
                </a:solidFill>
              </a:rPr>
              <a:t>بعد مشاهدة الفيديو حول مراحل دورة الماء حاول تفسير المراحل المبينة في الشكل ( 1 – 1 ) </a:t>
            </a:r>
            <a:endParaRPr lang="ar-OM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40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50106"/>
          </a:xfrm>
        </p:spPr>
        <p:txBody>
          <a:bodyPr/>
          <a:lstStyle/>
          <a:p>
            <a:r>
              <a:rPr lang="ar-OM" dirty="0" smtClean="0">
                <a:solidFill>
                  <a:srgbClr val="FF0000"/>
                </a:solidFill>
              </a:rPr>
              <a:t>كيف تحدث </a:t>
            </a:r>
            <a:r>
              <a:rPr lang="ar-OM" dirty="0" smtClean="0">
                <a:solidFill>
                  <a:srgbClr val="FF0000"/>
                </a:solidFill>
              </a:rPr>
              <a:t>دورة الماء </a:t>
            </a:r>
            <a:r>
              <a:rPr lang="ar-OM" dirty="0" smtClean="0">
                <a:solidFill>
                  <a:srgbClr val="FF0000"/>
                </a:solidFill>
              </a:rPr>
              <a:t>؟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611560" y="836712"/>
            <a:ext cx="7416824" cy="1008112"/>
          </a:xfrm>
          <a:prstGeom prst="wedgeRect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2400" b="1" dirty="0" smtClean="0">
                <a:solidFill>
                  <a:srgbClr val="FF0000"/>
                </a:solidFill>
              </a:rPr>
              <a:t>دورة الماء : </a:t>
            </a:r>
            <a:r>
              <a:rPr lang="ar-OM" sz="2400" dirty="0" smtClean="0">
                <a:solidFill>
                  <a:srgbClr val="002060"/>
                </a:solidFill>
              </a:rPr>
              <a:t> </a:t>
            </a:r>
            <a:r>
              <a:rPr lang="ar-OM" sz="2400" b="1" dirty="0">
                <a:solidFill>
                  <a:srgbClr val="002060"/>
                </a:solidFill>
              </a:rPr>
              <a:t>العملية التي ينتقل فيها الماء </a:t>
            </a:r>
            <a:r>
              <a:rPr lang="ar-OM" sz="2400" b="1" dirty="0" smtClean="0">
                <a:solidFill>
                  <a:srgbClr val="002060"/>
                </a:solidFill>
              </a:rPr>
              <a:t>من البحر </a:t>
            </a:r>
            <a:r>
              <a:rPr lang="ar-OM" sz="2400" b="1" dirty="0">
                <a:solidFill>
                  <a:srgbClr val="002060"/>
                </a:solidFill>
              </a:rPr>
              <a:t>إلى الغلاف الجوي وإلى سطح الأرض وفي </a:t>
            </a:r>
            <a:r>
              <a:rPr lang="ar-OM" sz="2400" b="1" dirty="0" smtClean="0">
                <a:solidFill>
                  <a:srgbClr val="002060"/>
                </a:solidFill>
              </a:rPr>
              <a:t>جوفها ثم </a:t>
            </a:r>
            <a:r>
              <a:rPr lang="ar-OM" sz="2400" b="1" dirty="0">
                <a:solidFill>
                  <a:srgbClr val="002060"/>
                </a:solidFill>
              </a:rPr>
              <a:t>يعود إلى البحر.</a:t>
            </a:r>
            <a:endParaRPr lang="ar-OM" sz="2400" b="1" dirty="0">
              <a:solidFill>
                <a:srgbClr val="002060"/>
              </a:solidFill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5724128" y="2060848"/>
            <a:ext cx="3312368" cy="2304256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2000" b="1" dirty="0">
                <a:solidFill>
                  <a:srgbClr val="00B050"/>
                </a:solidFill>
              </a:rPr>
              <a:t>التبخر </a:t>
            </a:r>
            <a:r>
              <a:rPr lang="fr-FR" sz="2000" b="1" dirty="0">
                <a:solidFill>
                  <a:srgbClr val="00B050"/>
                </a:solidFill>
              </a:rPr>
              <a:t>Evaporation </a:t>
            </a:r>
            <a:r>
              <a:rPr lang="ar-OM" sz="2000" b="1" dirty="0" smtClean="0">
                <a:solidFill>
                  <a:srgbClr val="00B050"/>
                </a:solidFill>
              </a:rPr>
              <a:t> تحوّل </a:t>
            </a:r>
            <a:r>
              <a:rPr lang="ar-OM" sz="2000" b="1" dirty="0">
                <a:solidFill>
                  <a:srgbClr val="00B050"/>
                </a:solidFill>
              </a:rPr>
              <a:t>الماء من الحالة السائلة إلى الحالة الغازية </a:t>
            </a:r>
            <a:r>
              <a:rPr lang="ar-OM" sz="2000" b="1" dirty="0" smtClean="0">
                <a:solidFill>
                  <a:srgbClr val="00B050"/>
                </a:solidFill>
              </a:rPr>
              <a:t>بفعل امتصاص </a:t>
            </a:r>
            <a:r>
              <a:rPr lang="ar-OM" sz="2000" b="1" dirty="0">
                <a:solidFill>
                  <a:srgbClr val="00B050"/>
                </a:solidFill>
              </a:rPr>
              <a:t>الطاقة، ما يؤدي إلى تبريد البيئة.</a:t>
            </a:r>
            <a:endParaRPr lang="ar-OM" sz="2000" b="1" dirty="0">
              <a:solidFill>
                <a:srgbClr val="00B050"/>
              </a:solidFill>
            </a:endParaRPr>
          </a:p>
        </p:txBody>
      </p:sp>
      <p:sp>
        <p:nvSpPr>
          <p:cNvPr id="9" name="Vertical Scroll 8"/>
          <p:cNvSpPr/>
          <p:nvPr/>
        </p:nvSpPr>
        <p:spPr>
          <a:xfrm>
            <a:off x="3203848" y="2213248"/>
            <a:ext cx="2858938" cy="3231976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2000" b="1" dirty="0" smtClean="0">
                <a:solidFill>
                  <a:srgbClr val="00B050"/>
                </a:solidFill>
              </a:rPr>
              <a:t>النتح </a:t>
            </a:r>
            <a:r>
              <a:rPr lang="fr-FR" sz="2000" b="1" dirty="0">
                <a:solidFill>
                  <a:srgbClr val="00B050"/>
                </a:solidFill>
              </a:rPr>
              <a:t>Transpiration </a:t>
            </a:r>
            <a:r>
              <a:rPr lang="ar-OM" sz="2000" b="1" dirty="0">
                <a:solidFill>
                  <a:srgbClr val="00B050"/>
                </a:solidFill>
              </a:rPr>
              <a:t>هي العملية التي تؤدي إلى </a:t>
            </a:r>
            <a:r>
              <a:rPr lang="ar-OM" sz="2000" b="1" dirty="0" smtClean="0">
                <a:solidFill>
                  <a:srgbClr val="00B050"/>
                </a:solidFill>
              </a:rPr>
              <a:t>انتقال الماء </a:t>
            </a:r>
            <a:r>
              <a:rPr lang="ar-OM" sz="2000" b="1" dirty="0">
                <a:solidFill>
                  <a:srgbClr val="00B050"/>
                </a:solidFill>
              </a:rPr>
              <a:t>عبر النبات وخارجه </a:t>
            </a:r>
            <a:r>
              <a:rPr lang="ar-OM" sz="2000" b="1" dirty="0" smtClean="0">
                <a:solidFill>
                  <a:srgbClr val="00B050"/>
                </a:solidFill>
              </a:rPr>
              <a:t>( بشكل </a:t>
            </a:r>
            <a:r>
              <a:rPr lang="ar-OM" sz="2000" b="1" dirty="0">
                <a:solidFill>
                  <a:srgbClr val="00B050"/>
                </a:solidFill>
              </a:rPr>
              <a:t>أساسي من </a:t>
            </a:r>
            <a:r>
              <a:rPr lang="ar-OM" sz="2000" b="1" dirty="0" smtClean="0">
                <a:solidFill>
                  <a:srgbClr val="00B050"/>
                </a:solidFill>
              </a:rPr>
              <a:t>خلال الأوراق</a:t>
            </a:r>
            <a:r>
              <a:rPr lang="ar-OM" sz="2000" b="1" dirty="0">
                <a:solidFill>
                  <a:srgbClr val="00B050"/>
                </a:solidFill>
              </a:rPr>
              <a:t>، وفي بعض النباتات من خلال الساق </a:t>
            </a:r>
            <a:r>
              <a:rPr lang="ar-OM" sz="2000" b="1" dirty="0" smtClean="0">
                <a:solidFill>
                  <a:srgbClr val="00B050"/>
                </a:solidFill>
              </a:rPr>
              <a:t>أيضًا) قبل أن </a:t>
            </a:r>
            <a:r>
              <a:rPr lang="ar-OM" sz="2000" b="1" dirty="0">
                <a:solidFill>
                  <a:srgbClr val="00B050"/>
                </a:solidFill>
              </a:rPr>
              <a:t>يطلق إلى الغلاف الجوي</a:t>
            </a:r>
            <a:endParaRPr lang="ar-OM" sz="2000" b="1" dirty="0">
              <a:solidFill>
                <a:srgbClr val="00B050"/>
              </a:solidFill>
            </a:endParaRPr>
          </a:p>
        </p:txBody>
      </p:sp>
      <p:sp>
        <p:nvSpPr>
          <p:cNvPr id="10" name="Vertical Scroll 9"/>
          <p:cNvSpPr/>
          <p:nvPr/>
        </p:nvSpPr>
        <p:spPr>
          <a:xfrm>
            <a:off x="611560" y="2159546"/>
            <a:ext cx="2858938" cy="1615988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2000" b="1" dirty="0">
                <a:solidFill>
                  <a:srgbClr val="00B050"/>
                </a:solidFill>
              </a:rPr>
              <a:t>التكثف </a:t>
            </a:r>
            <a:r>
              <a:rPr lang="fr-FR" sz="2000" b="1" dirty="0">
                <a:solidFill>
                  <a:srgbClr val="00B050"/>
                </a:solidFill>
              </a:rPr>
              <a:t>Condensation : </a:t>
            </a:r>
            <a:r>
              <a:rPr lang="ar-OM" sz="2000" b="1" dirty="0">
                <a:solidFill>
                  <a:srgbClr val="00B050"/>
                </a:solidFill>
              </a:rPr>
              <a:t>عملية يتحوّل فيها الغاز </a:t>
            </a:r>
            <a:r>
              <a:rPr lang="ar-OM" sz="2000" b="1" dirty="0" smtClean="0">
                <a:solidFill>
                  <a:srgbClr val="00B050"/>
                </a:solidFill>
              </a:rPr>
              <a:t>إلى سائل </a:t>
            </a:r>
            <a:r>
              <a:rPr lang="ar-OM" sz="2000" b="1" dirty="0">
                <a:solidFill>
                  <a:srgbClr val="00B050"/>
                </a:solidFill>
              </a:rPr>
              <a:t>نتيجة التبريد.</a:t>
            </a:r>
            <a:endParaRPr lang="ar-OM" sz="2000" b="1" dirty="0">
              <a:solidFill>
                <a:srgbClr val="00B050"/>
              </a:solidFill>
            </a:endParaRPr>
          </a:p>
        </p:txBody>
      </p:sp>
      <p:sp>
        <p:nvSpPr>
          <p:cNvPr id="11" name="Vertical Scroll 10"/>
          <p:cNvSpPr/>
          <p:nvPr/>
        </p:nvSpPr>
        <p:spPr>
          <a:xfrm>
            <a:off x="322462" y="3934830"/>
            <a:ext cx="2858938" cy="1942442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2000" b="1" dirty="0">
                <a:solidFill>
                  <a:srgbClr val="00B050"/>
                </a:solidFill>
              </a:rPr>
              <a:t>الهطول </a:t>
            </a:r>
            <a:r>
              <a:rPr lang="fr-FR" sz="2000" b="1" dirty="0" err="1">
                <a:solidFill>
                  <a:srgbClr val="00B050"/>
                </a:solidFill>
              </a:rPr>
              <a:t>Precipitation</a:t>
            </a:r>
            <a:r>
              <a:rPr lang="fr-FR" sz="2000" b="1" dirty="0">
                <a:solidFill>
                  <a:srgbClr val="00B050"/>
                </a:solidFill>
              </a:rPr>
              <a:t> : </a:t>
            </a:r>
            <a:r>
              <a:rPr lang="ar-OM" sz="2000" b="1" dirty="0">
                <a:solidFill>
                  <a:srgbClr val="00B050"/>
                </a:solidFill>
              </a:rPr>
              <a:t>الماء الذي يسقط على </a:t>
            </a:r>
            <a:r>
              <a:rPr lang="ar-OM" sz="2000" b="1" dirty="0" smtClean="0">
                <a:solidFill>
                  <a:srgbClr val="00B050"/>
                </a:solidFill>
              </a:rPr>
              <a:t>الأرض على </a:t>
            </a:r>
            <a:r>
              <a:rPr lang="ar-OM" sz="2000" b="1" dirty="0">
                <a:solidFill>
                  <a:srgbClr val="00B050"/>
                </a:solidFill>
              </a:rPr>
              <a:t>شكل مطر، أو ثلج، أو برد، أو صقيع أو ضباب.</a:t>
            </a:r>
            <a:endParaRPr lang="ar-OM" sz="2000" b="1" dirty="0">
              <a:solidFill>
                <a:srgbClr val="00B050"/>
              </a:solidFill>
            </a:endParaRPr>
          </a:p>
        </p:txBody>
      </p:sp>
      <p:sp>
        <p:nvSpPr>
          <p:cNvPr id="12" name="Vertical Scroll 11"/>
          <p:cNvSpPr/>
          <p:nvPr/>
        </p:nvSpPr>
        <p:spPr>
          <a:xfrm>
            <a:off x="5950843" y="4653136"/>
            <a:ext cx="2858938" cy="1942442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2000" b="1" dirty="0">
                <a:solidFill>
                  <a:srgbClr val="00B050"/>
                </a:solidFill>
              </a:rPr>
              <a:t>الاعتراض </a:t>
            </a:r>
            <a:r>
              <a:rPr lang="fr-FR" sz="2000" b="1" dirty="0">
                <a:solidFill>
                  <a:srgbClr val="00B050"/>
                </a:solidFill>
              </a:rPr>
              <a:t>Interception : </a:t>
            </a:r>
            <a:r>
              <a:rPr lang="ar-OM" sz="2000" b="1" dirty="0">
                <a:solidFill>
                  <a:srgbClr val="00B050"/>
                </a:solidFill>
              </a:rPr>
              <a:t>حجب الأمطار عن طريق</a:t>
            </a:r>
          </a:p>
          <a:p>
            <a:r>
              <a:rPr lang="ar-OM" sz="2000" b="1" dirty="0">
                <a:solidFill>
                  <a:srgbClr val="00B050"/>
                </a:solidFill>
              </a:rPr>
              <a:t>الغطاء النباتي، ومنعها من الوصول إلى التربة.</a:t>
            </a:r>
            <a:endParaRPr lang="ar-OM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17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850106"/>
          </a:xfrm>
        </p:spPr>
        <p:txBody>
          <a:bodyPr>
            <a:normAutofit fontScale="90000"/>
          </a:bodyPr>
          <a:lstStyle/>
          <a:p>
            <a:pPr algn="r"/>
            <a:r>
              <a:rPr lang="ar-OM" dirty="0" smtClean="0">
                <a:solidFill>
                  <a:srgbClr val="FF0000"/>
                </a:solidFill>
              </a:rPr>
              <a:t>كيف يتم استخدام الموارد </a:t>
            </a:r>
            <a:r>
              <a:rPr lang="ar-OM" dirty="0" smtClean="0">
                <a:solidFill>
                  <a:srgbClr val="FF0000"/>
                </a:solidFill>
              </a:rPr>
              <a:t>المائية </a:t>
            </a:r>
            <a:r>
              <a:rPr lang="ar-OM" dirty="0" smtClean="0">
                <a:solidFill>
                  <a:srgbClr val="FF0000"/>
                </a:solidFill>
              </a:rPr>
              <a:t>بطريقة غير مستدامة؟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1331640" y="1268760"/>
            <a:ext cx="6336704" cy="2160240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b="1" dirty="0" smtClean="0">
                <a:solidFill>
                  <a:srgbClr val="00B050"/>
                </a:solidFill>
              </a:rPr>
              <a:t>التلوث / </a:t>
            </a:r>
            <a:r>
              <a:rPr lang="ar-OM" sz="3200" b="1" dirty="0" smtClean="0">
                <a:solidFill>
                  <a:srgbClr val="00B050"/>
                </a:solidFill>
              </a:rPr>
              <a:t>الاستعمال المفرط للماء</a:t>
            </a:r>
            <a:endParaRPr lang="ar-OM" sz="3200" b="1" dirty="0">
              <a:solidFill>
                <a:srgbClr val="00B050"/>
              </a:solidFill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611560" y="4149080"/>
            <a:ext cx="3744416" cy="2160240"/>
          </a:xfrm>
          <a:prstGeom prst="wedgeEllipse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 smtClean="0">
                <a:solidFill>
                  <a:srgbClr val="FF0000"/>
                </a:solidFill>
              </a:rPr>
              <a:t>جد حلول لهذه الممارسات ؟  </a:t>
            </a:r>
            <a:endParaRPr lang="ar-OM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9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271</Words>
  <Application>Microsoft Office PowerPoint</Application>
  <PresentationFormat>On-screen Show (4:3)</PresentationFormat>
  <Paragraphs>22</Paragraphs>
  <Slides>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دورة الماء : </vt:lpstr>
      <vt:lpstr>الأهداف : </vt:lpstr>
      <vt:lpstr>ما المقصود بدورة الماء؟</vt:lpstr>
      <vt:lpstr>PowerPoint Presentation</vt:lpstr>
      <vt:lpstr>PowerPoint Presentation</vt:lpstr>
      <vt:lpstr>كيف تحدث دورة الماء ؟</vt:lpstr>
      <vt:lpstr>كيف يتم استخدام الموارد المائية بطريقة غير مستدامة؟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الاستدامة : </dc:title>
  <dc:creator>toshiba</dc:creator>
  <cp:lastModifiedBy>toshiba</cp:lastModifiedBy>
  <cp:revision>22</cp:revision>
  <dcterms:created xsi:type="dcterms:W3CDTF">2024-09-01T13:50:11Z</dcterms:created>
  <dcterms:modified xsi:type="dcterms:W3CDTF">2024-09-03T05:20:06Z</dcterms:modified>
</cp:coreProperties>
</file>