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OM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228d4d364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228d4d364e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228d4d364e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1f728e393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1f728e393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1f728e3935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image" Target="../media/image1.jp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1"/>
            <a:ext cx="12192000" cy="6895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768811"/>
            <a:ext cx="4572000" cy="285441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3700" y="1852909"/>
            <a:ext cx="4534800" cy="2628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243" y="-1"/>
            <a:ext cx="4629600" cy="2845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5486861" y="2820109"/>
            <a:ext cx="5952271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96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النــظـــم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96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السيــاسيـــة 4</a:t>
            </a:r>
            <a:endParaRPr b="1" i="0" sz="9600" u="none" cap="none" strike="noStrik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344753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108" name="Google Shape;108;p2"/>
          <p:cNvSpPr/>
          <p:nvPr/>
        </p:nvSpPr>
        <p:spPr>
          <a:xfrm>
            <a:off x="556054" y="815545"/>
            <a:ext cx="3274541" cy="364524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قيــــــــــام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الــــدولة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العبـــاسية</a:t>
            </a:r>
            <a:endParaRPr b="1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4127157" y="3805881"/>
            <a:ext cx="7636475" cy="2607276"/>
          </a:xfrm>
          <a:prstGeom prst="rect">
            <a:avLst/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تمكن العباسيون من إسقاط الدولة الأموية وأسسوا على آثرها دولتهم ( 132هـ - 656 هــ / 750 – 1258 م ) 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061" y="569219"/>
            <a:ext cx="11009871" cy="612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/>
          <p:nvPr/>
        </p:nvSpPr>
        <p:spPr>
          <a:xfrm>
            <a:off x="4473144" y="1034726"/>
            <a:ext cx="4806900" cy="716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من هم العباسيون ؟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915297" y="1865870"/>
            <a:ext cx="8365524" cy="954107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يعد العباسيون عائلة عربية انحدرت من نسل العباس عم الرّسول محمّد صلّى الله عليه وسلم، ومن اسمه أُشتقّ اسمهم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4658497" y="3054754"/>
            <a:ext cx="5515233" cy="71669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أول خليفة ومؤسس الدولة العباسية</a:t>
            </a:r>
            <a:r>
              <a:rPr b="0" i="0" lang="ar-OM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؟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1047507" y="3089928"/>
            <a:ext cx="3225000" cy="6465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أبو العباس السفاح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4880919" y="4341747"/>
            <a:ext cx="5515233" cy="71669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المؤسس الحقيقي للدولة العباسية</a:t>
            </a:r>
            <a:r>
              <a:rPr lang="ar-OM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؟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1248032" y="4412108"/>
            <a:ext cx="3496962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أبو جعفر المنصور 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/>
          <p:nvPr/>
        </p:nvSpPr>
        <p:spPr>
          <a:xfrm>
            <a:off x="4222962" y="240449"/>
            <a:ext cx="4176465" cy="792087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سمات الخلافة العباسية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9329349" y="1643449"/>
            <a:ext cx="2533135" cy="4831492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أكدوا على حقهم في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وراثة الخلافة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10064578" y="111210"/>
            <a:ext cx="840259" cy="1323439"/>
          </a:xfrm>
          <a:prstGeom prst="rect">
            <a:avLst/>
          </a:prstGeom>
          <a:solidFill>
            <a:srgbClr val="DBDBDB"/>
          </a:solidFill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6499655" y="1952368"/>
            <a:ext cx="2829696" cy="18288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الســــبــــب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6499653" y="4213654"/>
            <a:ext cx="2829696" cy="18288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النتيجــــة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1946229" y="1875138"/>
            <a:ext cx="4553466" cy="1983259"/>
          </a:xfrm>
          <a:prstGeom prst="homePlate">
            <a:avLst>
              <a:gd fmla="val 50000" name="adj"/>
            </a:avLst>
          </a:prstGeom>
          <a:solidFill>
            <a:srgbClr val="BBD6EE"/>
          </a:solidFill>
          <a:ln cap="flat" cmpd="sng" w="762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صلة قرابتهم  بالرسول التي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تنبع من جدهم العباس عم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الرسول الكريم.</a:t>
            </a:r>
            <a:endParaRPr/>
          </a:p>
        </p:txBody>
      </p:sp>
      <p:sp>
        <p:nvSpPr>
          <p:cNvPr id="131" name="Google Shape;131;p4"/>
          <p:cNvSpPr/>
          <p:nvPr/>
        </p:nvSpPr>
        <p:spPr>
          <a:xfrm>
            <a:off x="1986428" y="4167316"/>
            <a:ext cx="4553466" cy="1983259"/>
          </a:xfrm>
          <a:prstGeom prst="homePlate">
            <a:avLst>
              <a:gd fmla="val 50000" name="adj"/>
            </a:avLst>
          </a:prstGeom>
          <a:solidFill>
            <a:srgbClr val="BBD6EE"/>
          </a:solidFill>
          <a:ln cap="flat" cmpd="sng" w="762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وصفوا عهد الأمويين بالظلم والاغتصاب وأن عهدهم استمرار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لمبادئ الخلفاء الراشدين في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العدل والمساواة.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>
            <a:off x="4222962" y="240449"/>
            <a:ext cx="4176465" cy="792087"/>
          </a:xfrm>
          <a:prstGeom prst="roundRect">
            <a:avLst>
              <a:gd fmla="val 16667" name="adj"/>
            </a:avLst>
          </a:prstGeom>
          <a:solidFill>
            <a:srgbClr val="A8D08C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سمات الخلافة العباسية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10064578" y="111210"/>
            <a:ext cx="840259" cy="1323439"/>
          </a:xfrm>
          <a:prstGeom prst="rect">
            <a:avLst/>
          </a:prstGeom>
          <a:solidFill>
            <a:srgbClr val="DBDBDB"/>
          </a:solidFill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6499655" y="1952368"/>
            <a:ext cx="2829696" cy="18288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الســــبــــب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6499653" y="4213654"/>
            <a:ext cx="2829696" cy="18288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الدلــــيل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1946229" y="1875138"/>
            <a:ext cx="4553466" cy="1983259"/>
          </a:xfrm>
          <a:prstGeom prst="homePlate">
            <a:avLst>
              <a:gd fmla="val 50000" name="adj"/>
            </a:avLst>
          </a:prstGeom>
          <a:solidFill>
            <a:srgbClr val="BBD6EE"/>
          </a:solidFill>
          <a:ln cap="flat" cmpd="sng" w="762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ليظهروا تمسكهم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بالدين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1986428" y="4167316"/>
            <a:ext cx="4553466" cy="1983259"/>
          </a:xfrm>
          <a:prstGeom prst="homePlate">
            <a:avLst>
              <a:gd fmla="val 50000" name="adj"/>
            </a:avLst>
          </a:prstGeom>
          <a:solidFill>
            <a:srgbClr val="BBD6EE"/>
          </a:solidFill>
          <a:ln cap="flat" cmpd="sng" w="762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أصبحت بردة الرسول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الشارة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الأولى للخلافة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" name="Google Shape;142;p5"/>
          <p:cNvGrpSpPr/>
          <p:nvPr/>
        </p:nvGrpSpPr>
        <p:grpSpPr>
          <a:xfrm>
            <a:off x="9309346" y="1643449"/>
            <a:ext cx="2573140" cy="4831492"/>
            <a:chOff x="9309346" y="1643449"/>
            <a:chExt cx="2573140" cy="4831492"/>
          </a:xfrm>
        </p:grpSpPr>
        <p:sp>
          <p:nvSpPr>
            <p:cNvPr id="143" name="Google Shape;143;p5"/>
            <p:cNvSpPr/>
            <p:nvPr/>
          </p:nvSpPr>
          <p:spPr>
            <a:xfrm>
              <a:off x="9329349" y="1643449"/>
              <a:ext cx="2533135" cy="4831492"/>
            </a:xfrm>
            <a:prstGeom prst="rect">
              <a:avLst/>
            </a:prstGeom>
            <a:solidFill>
              <a:schemeClr val="lt1"/>
            </a:solidFill>
            <a:ln cap="flat" cmpd="sng" w="5715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5"/>
            <p:cNvSpPr txBox="1"/>
            <p:nvPr/>
          </p:nvSpPr>
          <p:spPr>
            <a:xfrm>
              <a:off x="9309346" y="2420307"/>
              <a:ext cx="2573140" cy="31393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6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أحاطوا </a:t>
              </a:r>
              <a:endParaRPr/>
            </a:p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6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أنفسهم</a:t>
              </a:r>
              <a:endParaRPr/>
            </a:p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6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بالفقهاء</a:t>
              </a:r>
              <a:endParaRPr b="1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/>
          <p:nvPr/>
        </p:nvSpPr>
        <p:spPr>
          <a:xfrm>
            <a:off x="9199604" y="247135"/>
            <a:ext cx="2631989" cy="4880920"/>
          </a:xfrm>
          <a:prstGeom prst="rect">
            <a:avLst/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أصبح نظام الحكم في الدولة العباسية يشبه النظام الفارسي أيام الساسانيين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6091881" y="431559"/>
            <a:ext cx="3113903" cy="144574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3A3838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السبــــــــب</a:t>
            </a:r>
            <a:endParaRPr b="1" sz="32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1853514" y="595683"/>
            <a:ext cx="4238367" cy="1077218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نتيجة لازدياد العناصر غير العربية</a:t>
            </a:r>
            <a:r>
              <a:rPr lang="ar-OM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6091881" y="1964725"/>
            <a:ext cx="3113903" cy="144574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3A3838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أمثــــلة </a:t>
            </a:r>
            <a:endParaRPr b="1" sz="32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1952368" y="2194113"/>
            <a:ext cx="4139513" cy="646331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احتجب الخليفة عن الناس 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586947" y="3007149"/>
            <a:ext cx="5906529" cy="584775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اتخذ وزيرا يعينه على إدارة نظام الحكم 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 flipH="1">
            <a:off x="6376086" y="3892379"/>
            <a:ext cx="3089189" cy="786823"/>
          </a:xfrm>
          <a:prstGeom prst="curvedDownArrow">
            <a:avLst>
              <a:gd fmla="val 25000" name="adj1"/>
              <a:gd fmla="val 196308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6722076" y="4753344"/>
            <a:ext cx="2372496" cy="1927654"/>
          </a:xfrm>
          <a:prstGeom prst="ellipse">
            <a:avLst/>
          </a:prstGeom>
          <a:solidFill>
            <a:srgbClr val="FFFF0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من هـــــم الساسانيين؟</a:t>
            </a:r>
            <a:endParaRPr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 txBox="1"/>
          <p:nvPr/>
        </p:nvSpPr>
        <p:spPr>
          <a:xfrm>
            <a:off x="315097" y="247135"/>
            <a:ext cx="840259" cy="1323439"/>
          </a:xfrm>
          <a:prstGeom prst="rect">
            <a:avLst/>
          </a:prstGeom>
          <a:solidFill>
            <a:srgbClr val="DBDBDB"/>
          </a:solidFill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914" y="3908514"/>
            <a:ext cx="5894172" cy="2787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/>
          <p:nvPr/>
        </p:nvSpPr>
        <p:spPr>
          <a:xfrm>
            <a:off x="5874665" y="1436013"/>
            <a:ext cx="5121875" cy="1186249"/>
          </a:xfrm>
          <a:prstGeom prst="rect">
            <a:avLst/>
          </a:prstGeom>
          <a:solidFill>
            <a:srgbClr val="DBDBDB"/>
          </a:solid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أوصى بعض الخلفاء أكثر من ولي عهد</a:t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5834505" y="2770087"/>
            <a:ext cx="5202194" cy="95147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FFFF0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النتيــــــــــــــــــــــــجة</a:t>
            </a:r>
            <a:endParaRPr b="1" sz="4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4485502" y="3783684"/>
            <a:ext cx="7018637" cy="523220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نشوب النزاعات والخلافات بين ولاة العهد بعد موت الخليفة 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4528749" y="4660558"/>
            <a:ext cx="6882713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أضــــعف الـــدولة وأنـــهك قـــــواها 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4485502" y="5554025"/>
            <a:ext cx="6969209" cy="52322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جعلها عرضة لبعض الثورات الداخلية والغزوات الخارجية</a:t>
            </a:r>
            <a:r>
              <a:rPr lang="ar-OM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2384854" y="290384"/>
            <a:ext cx="1618735" cy="117389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الأميــــــن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2409567" y="2316436"/>
            <a:ext cx="1618735" cy="117389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المــأمون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2384853" y="4949911"/>
            <a:ext cx="1618735" cy="117389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القـــاسم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1" name="Google Shape;171;p7"/>
          <p:cNvGrpSpPr/>
          <p:nvPr/>
        </p:nvGrpSpPr>
        <p:grpSpPr>
          <a:xfrm>
            <a:off x="340264" y="137402"/>
            <a:ext cx="1445741" cy="6203092"/>
            <a:chOff x="345989" y="247137"/>
            <a:chExt cx="1445741" cy="6203092"/>
          </a:xfrm>
        </p:grpSpPr>
        <p:sp>
          <p:nvSpPr>
            <p:cNvPr id="172" name="Google Shape;172;p7"/>
            <p:cNvSpPr/>
            <p:nvPr/>
          </p:nvSpPr>
          <p:spPr>
            <a:xfrm>
              <a:off x="345989" y="247137"/>
              <a:ext cx="1445741" cy="6203092"/>
            </a:xfrm>
            <a:prstGeom prst="rect">
              <a:avLst/>
            </a:prstGeom>
            <a:solidFill>
              <a:schemeClr val="lt1"/>
            </a:solidFill>
            <a:ln cap="flat" cmpd="sng" w="762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7"/>
            <p:cNvSpPr txBox="1"/>
            <p:nvPr/>
          </p:nvSpPr>
          <p:spPr>
            <a:xfrm rot="-5400000">
              <a:off x="-1924567" y="3087073"/>
              <a:ext cx="5986851" cy="523220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الخليفة </a:t>
              </a:r>
              <a:r>
                <a:rPr b="1" lang="ar-OM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هارون الرشيد </a:t>
              </a:r>
              <a:r>
                <a:rPr b="1" lang="ar-OM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عهد بولاية العهد لثلاثة من أبنائه</a:t>
              </a:r>
              <a:endPara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7"/>
          <p:cNvGrpSpPr/>
          <p:nvPr/>
        </p:nvGrpSpPr>
        <p:grpSpPr>
          <a:xfrm>
            <a:off x="1786003" y="619316"/>
            <a:ext cx="642551" cy="5613058"/>
            <a:chOff x="1791729" y="455715"/>
            <a:chExt cx="642551" cy="5613058"/>
          </a:xfrm>
        </p:grpSpPr>
        <p:sp>
          <p:nvSpPr>
            <p:cNvPr id="175" name="Google Shape;175;p7"/>
            <p:cNvSpPr/>
            <p:nvPr/>
          </p:nvSpPr>
          <p:spPr>
            <a:xfrm>
              <a:off x="1791729" y="2695378"/>
              <a:ext cx="593124" cy="52322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76" name="Google Shape;176;p7"/>
            <p:cNvCxnSpPr/>
            <p:nvPr/>
          </p:nvCxnSpPr>
          <p:spPr>
            <a:xfrm>
              <a:off x="2384853" y="455715"/>
              <a:ext cx="49427" cy="5613058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77" name="Google Shape;177;p7"/>
          <p:cNvSpPr/>
          <p:nvPr/>
        </p:nvSpPr>
        <p:spPr>
          <a:xfrm>
            <a:off x="5467923" y="137402"/>
            <a:ext cx="4176465" cy="792087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سمات الخلافة العباسية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11108723" y="137402"/>
            <a:ext cx="840259" cy="1323439"/>
          </a:xfrm>
          <a:prstGeom prst="rect">
            <a:avLst/>
          </a:prstGeom>
          <a:solidFill>
            <a:srgbClr val="DBDBDB"/>
          </a:solidFill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4263081" y="1307869"/>
            <a:ext cx="1459241" cy="163515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مثال</a:t>
            </a:r>
            <a:endParaRPr b="1" sz="4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 p14:dur="800">
    <p:circl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/>
          <p:nvPr/>
        </p:nvSpPr>
        <p:spPr>
          <a:xfrm>
            <a:off x="4583833" y="377971"/>
            <a:ext cx="3456384" cy="648072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ضعف نفوذ الدولة  العباسية</a:t>
            </a:r>
            <a:endParaRPr/>
          </a:p>
        </p:txBody>
      </p:sp>
      <p:grpSp>
        <p:nvGrpSpPr>
          <p:cNvPr id="186" name="Google Shape;186;p8"/>
          <p:cNvGrpSpPr/>
          <p:nvPr/>
        </p:nvGrpSpPr>
        <p:grpSpPr>
          <a:xfrm>
            <a:off x="3503711" y="1041610"/>
            <a:ext cx="5657695" cy="576064"/>
            <a:chOff x="1223628" y="1124744"/>
            <a:chExt cx="7128792" cy="576064"/>
          </a:xfrm>
        </p:grpSpPr>
        <p:cxnSp>
          <p:nvCxnSpPr>
            <p:cNvPr id="187" name="Google Shape;187;p8"/>
            <p:cNvCxnSpPr/>
            <p:nvPr/>
          </p:nvCxnSpPr>
          <p:spPr>
            <a:xfrm>
              <a:off x="4754666" y="1124744"/>
              <a:ext cx="0" cy="288032"/>
            </a:xfrm>
            <a:prstGeom prst="straightConnector1">
              <a:avLst/>
            </a:prstGeom>
            <a:noFill/>
            <a:ln cap="flat" cmpd="sng" w="5715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188" name="Google Shape;188;p8"/>
            <p:cNvGrpSpPr/>
            <p:nvPr/>
          </p:nvGrpSpPr>
          <p:grpSpPr>
            <a:xfrm>
              <a:off x="1223628" y="1412776"/>
              <a:ext cx="7128792" cy="288032"/>
              <a:chOff x="1259632" y="1412776"/>
              <a:chExt cx="7128792" cy="288032"/>
            </a:xfrm>
          </p:grpSpPr>
          <p:cxnSp>
            <p:nvCxnSpPr>
              <p:cNvPr id="189" name="Google Shape;189;p8"/>
              <p:cNvCxnSpPr/>
              <p:nvPr/>
            </p:nvCxnSpPr>
            <p:spPr>
              <a:xfrm>
                <a:off x="4754666" y="1412776"/>
                <a:ext cx="3633758" cy="0"/>
              </a:xfrm>
              <a:prstGeom prst="straightConnector1">
                <a:avLst/>
              </a:prstGeom>
              <a:noFill/>
              <a:ln cap="flat" cmpd="sng" w="571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90" name="Google Shape;190;p8"/>
              <p:cNvCxnSpPr/>
              <p:nvPr/>
            </p:nvCxnSpPr>
            <p:spPr>
              <a:xfrm rot="10800000">
                <a:off x="1259632" y="1412776"/>
                <a:ext cx="3495034" cy="0"/>
              </a:xfrm>
              <a:prstGeom prst="straightConnector1">
                <a:avLst/>
              </a:prstGeom>
              <a:noFill/>
              <a:ln cap="flat" cmpd="sng" w="571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91" name="Google Shape;191;p8"/>
              <p:cNvCxnSpPr/>
              <p:nvPr/>
            </p:nvCxnSpPr>
            <p:spPr>
              <a:xfrm>
                <a:off x="8388424" y="1412776"/>
                <a:ext cx="0" cy="288032"/>
              </a:xfrm>
              <a:prstGeom prst="straightConnector1">
                <a:avLst/>
              </a:prstGeom>
              <a:noFill/>
              <a:ln cap="flat" cmpd="sng" w="571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192" name="Google Shape;192;p8"/>
              <p:cNvCxnSpPr/>
              <p:nvPr/>
            </p:nvCxnSpPr>
            <p:spPr>
              <a:xfrm>
                <a:off x="1259632" y="1412776"/>
                <a:ext cx="0" cy="288032"/>
              </a:xfrm>
              <a:prstGeom prst="straightConnector1">
                <a:avLst/>
              </a:prstGeom>
              <a:noFill/>
              <a:ln cap="flat" cmpd="sng" w="571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</p:grpSp>
      </p:grpSp>
      <p:sp>
        <p:nvSpPr>
          <p:cNvPr id="193" name="Google Shape;193;p8"/>
          <p:cNvSpPr/>
          <p:nvPr/>
        </p:nvSpPr>
        <p:spPr>
          <a:xfrm>
            <a:off x="7824193" y="1652608"/>
            <a:ext cx="290404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تسلط على خلفاء الدولة العباسية العديد من قادة العرب و الأتراك و الفرس</a:t>
            </a:r>
            <a:endParaRPr sz="2400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2646006" y="1578117"/>
            <a:ext cx="23042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تعدد الخلفاء في العهود العباسية المتأخرة</a:t>
            </a:r>
            <a:endParaRPr sz="2400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5" name="Google Shape;195;p8"/>
          <p:cNvGrpSpPr/>
          <p:nvPr/>
        </p:nvGrpSpPr>
        <p:grpSpPr>
          <a:xfrm>
            <a:off x="2015030" y="2708920"/>
            <a:ext cx="3288882" cy="294826"/>
            <a:chOff x="491030" y="2708920"/>
            <a:chExt cx="3288882" cy="294826"/>
          </a:xfrm>
        </p:grpSpPr>
        <p:cxnSp>
          <p:nvCxnSpPr>
            <p:cNvPr id="196" name="Google Shape;196;p8"/>
            <p:cNvCxnSpPr>
              <a:stCxn id="194" idx="2"/>
            </p:cNvCxnSpPr>
            <p:nvPr/>
          </p:nvCxnSpPr>
          <p:spPr>
            <a:xfrm>
              <a:off x="2274134" y="2778446"/>
              <a:ext cx="0" cy="2253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7" name="Google Shape;197;p8"/>
            <p:cNvCxnSpPr/>
            <p:nvPr/>
          </p:nvCxnSpPr>
          <p:spPr>
            <a:xfrm>
              <a:off x="1208731" y="2708920"/>
              <a:ext cx="2571181" cy="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8" name="Google Shape;198;p8"/>
            <p:cNvCxnSpPr/>
            <p:nvPr/>
          </p:nvCxnSpPr>
          <p:spPr>
            <a:xfrm rot="10800000">
              <a:off x="491030" y="2708920"/>
              <a:ext cx="768602" cy="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9" name="Google Shape;199;p8"/>
            <p:cNvCxnSpPr/>
            <p:nvPr/>
          </p:nvCxnSpPr>
          <p:spPr>
            <a:xfrm>
              <a:off x="491030" y="2708920"/>
              <a:ext cx="0" cy="216024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00"/>
              <a:headEnd len="sm" w="sm" type="none"/>
              <a:tailEnd len="med" w="med" type="stealth"/>
            </a:ln>
          </p:spPr>
        </p:cxnSp>
        <p:cxnSp>
          <p:nvCxnSpPr>
            <p:cNvPr id="200" name="Google Shape;200;p8"/>
            <p:cNvCxnSpPr/>
            <p:nvPr/>
          </p:nvCxnSpPr>
          <p:spPr>
            <a:xfrm>
              <a:off x="1979712" y="2708920"/>
              <a:ext cx="0" cy="216024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00"/>
              <a:headEnd len="sm" w="sm" type="none"/>
              <a:tailEnd len="med" w="med" type="stealth"/>
            </a:ln>
          </p:spPr>
        </p:cxnSp>
        <p:cxnSp>
          <p:nvCxnSpPr>
            <p:cNvPr id="201" name="Google Shape;201;p8"/>
            <p:cNvCxnSpPr/>
            <p:nvPr/>
          </p:nvCxnSpPr>
          <p:spPr>
            <a:xfrm>
              <a:off x="3779912" y="2708920"/>
              <a:ext cx="0" cy="216024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00"/>
              <a:headEnd len="sm" w="sm" type="none"/>
              <a:tailEnd len="med" w="med" type="stealth"/>
            </a:ln>
          </p:spPr>
        </p:cxnSp>
      </p:grpSp>
      <p:sp>
        <p:nvSpPr>
          <p:cNvPr id="202" name="Google Shape;202;p8"/>
          <p:cNvSpPr/>
          <p:nvPr/>
        </p:nvSpPr>
        <p:spPr>
          <a:xfrm>
            <a:off x="4665125" y="2872891"/>
            <a:ext cx="162897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الخليفة العباسي</a:t>
            </a:r>
            <a:endParaRPr sz="2400" cap="none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3" name="Google Shape;203;p8"/>
          <p:cNvCxnSpPr/>
          <p:nvPr/>
        </p:nvCxnSpPr>
        <p:spPr>
          <a:xfrm>
            <a:off x="5303912" y="3241577"/>
            <a:ext cx="0" cy="238461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204" name="Google Shape;204;p8"/>
          <p:cNvSpPr/>
          <p:nvPr/>
        </p:nvSpPr>
        <p:spPr>
          <a:xfrm>
            <a:off x="4895788" y="3429001"/>
            <a:ext cx="8162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3200" cap="none">
                <a:solidFill>
                  <a:srgbClr val="D28800"/>
                </a:solidFill>
                <a:latin typeface="Calibri"/>
                <a:ea typeface="Calibri"/>
                <a:cs typeface="Calibri"/>
                <a:sym typeface="Calibri"/>
              </a:rPr>
              <a:t>بغداد</a:t>
            </a:r>
            <a:endParaRPr b="1" sz="3200" cap="none">
              <a:solidFill>
                <a:srgbClr val="D288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2934022" y="2899142"/>
            <a:ext cx="16498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الخليفة الفاطمي</a:t>
            </a:r>
            <a:endParaRPr sz="2400" cap="none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p8"/>
          <p:cNvCxnSpPr/>
          <p:nvPr/>
        </p:nvCxnSpPr>
        <p:spPr>
          <a:xfrm>
            <a:off x="3503712" y="3306856"/>
            <a:ext cx="0" cy="292387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207" name="Google Shape;207;p8"/>
          <p:cNvSpPr/>
          <p:nvPr/>
        </p:nvSpPr>
        <p:spPr>
          <a:xfrm>
            <a:off x="3227943" y="3615559"/>
            <a:ext cx="99738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800" cap="none">
                <a:solidFill>
                  <a:srgbClr val="D28800"/>
                </a:solidFill>
                <a:latin typeface="Calibri"/>
                <a:ea typeface="Calibri"/>
                <a:cs typeface="Calibri"/>
                <a:sym typeface="Calibri"/>
              </a:rPr>
              <a:t>القاهرة</a:t>
            </a:r>
            <a:endParaRPr b="1" sz="2800" cap="none">
              <a:solidFill>
                <a:srgbClr val="D288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1471612" y="2872891"/>
            <a:ext cx="124524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الخليفة الأموي</a:t>
            </a:r>
            <a:endParaRPr sz="2400" cap="none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9" name="Google Shape;209;p8"/>
          <p:cNvCxnSpPr/>
          <p:nvPr/>
        </p:nvCxnSpPr>
        <p:spPr>
          <a:xfrm flipH="1">
            <a:off x="2015031" y="3703887"/>
            <a:ext cx="1" cy="30988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210" name="Google Shape;210;p8"/>
          <p:cNvSpPr/>
          <p:nvPr/>
        </p:nvSpPr>
        <p:spPr>
          <a:xfrm>
            <a:off x="4885977" y="4649458"/>
            <a:ext cx="2510995" cy="1761872"/>
          </a:xfrm>
          <a:prstGeom prst="cloudCallout">
            <a:avLst>
              <a:gd fmla="val -20833" name="adj1"/>
              <a:gd fmla="val 62500" name="adj2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آخر عباسي تم القضاء علية هو 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المستعصم بالله</a:t>
            </a:r>
            <a:endParaRPr/>
          </a:p>
        </p:txBody>
      </p:sp>
      <p:sp>
        <p:nvSpPr>
          <p:cNvPr id="211" name="Google Shape;211;p8"/>
          <p:cNvSpPr/>
          <p:nvPr/>
        </p:nvSpPr>
        <p:spPr>
          <a:xfrm>
            <a:off x="1551763" y="4013776"/>
            <a:ext cx="170591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2400" cap="none">
                <a:solidFill>
                  <a:srgbClr val="D28800"/>
                </a:solidFill>
                <a:latin typeface="Calibri"/>
                <a:ea typeface="Calibri"/>
                <a:cs typeface="Calibri"/>
                <a:sym typeface="Calibri"/>
              </a:rPr>
              <a:t>قرطبة بالأندلس</a:t>
            </a:r>
            <a:endParaRPr b="1" sz="2400" cap="none">
              <a:solidFill>
                <a:srgbClr val="D288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6735395" y="4221089"/>
            <a:ext cx="3762075" cy="2090449"/>
          </a:xfrm>
          <a:prstGeom prst="cloudCallout">
            <a:avLst>
              <a:gd fmla="val -20833" name="adj1"/>
              <a:gd fmla="val 62500" name="adj2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الذي قضى على الدولة العباسية 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(المغول التتار)</a:t>
            </a:r>
            <a:endParaRPr/>
          </a:p>
        </p:txBody>
      </p:sp>
      <p:sp>
        <p:nvSpPr>
          <p:cNvPr id="213" name="Google Shape;213;p8"/>
          <p:cNvSpPr/>
          <p:nvPr/>
        </p:nvSpPr>
        <p:spPr>
          <a:xfrm>
            <a:off x="212089" y="245327"/>
            <a:ext cx="3546838" cy="792087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OM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سمات الخلافة العباسية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 txBox="1"/>
          <p:nvPr/>
        </p:nvSpPr>
        <p:spPr>
          <a:xfrm>
            <a:off x="11060490" y="150219"/>
            <a:ext cx="840259" cy="1323439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8315" y="1252472"/>
            <a:ext cx="7981121" cy="5397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9"/>
          <p:cNvSpPr txBox="1"/>
          <p:nvPr/>
        </p:nvSpPr>
        <p:spPr>
          <a:xfrm>
            <a:off x="2711625" y="188641"/>
            <a:ext cx="7598567" cy="922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</a:pPr>
            <a:r>
              <a:rPr lang="ar-OM" sz="32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حددي على الخريطة الدويلات الاسلامية زمن الخلافة العباسية ؟</a:t>
            </a:r>
            <a:endParaRPr/>
          </a:p>
        </p:txBody>
      </p:sp>
      <p:grpSp>
        <p:nvGrpSpPr>
          <p:cNvPr id="221" name="Google Shape;221;p9"/>
          <p:cNvGrpSpPr/>
          <p:nvPr/>
        </p:nvGrpSpPr>
        <p:grpSpPr>
          <a:xfrm>
            <a:off x="4727849" y="2260603"/>
            <a:ext cx="1364915" cy="582401"/>
            <a:chOff x="4271798" y="2340113"/>
            <a:chExt cx="1819886" cy="582401"/>
          </a:xfrm>
        </p:grpSpPr>
        <p:sp>
          <p:nvSpPr>
            <p:cNvPr id="222" name="Google Shape;222;p9"/>
            <p:cNvSpPr/>
            <p:nvPr/>
          </p:nvSpPr>
          <p:spPr>
            <a:xfrm>
              <a:off x="4271798" y="2340113"/>
              <a:ext cx="1406758" cy="520326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خليفة أموي</a:t>
              </a:r>
              <a:endParaRPr/>
            </a:p>
          </p:txBody>
        </p:sp>
        <p:cxnSp>
          <p:nvCxnSpPr>
            <p:cNvPr id="223" name="Google Shape;223;p9"/>
            <p:cNvCxnSpPr/>
            <p:nvPr/>
          </p:nvCxnSpPr>
          <p:spPr>
            <a:xfrm>
              <a:off x="5678556" y="2798364"/>
              <a:ext cx="413128" cy="12415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224" name="Google Shape;224;p9"/>
          <p:cNvGrpSpPr/>
          <p:nvPr/>
        </p:nvGrpSpPr>
        <p:grpSpPr>
          <a:xfrm>
            <a:off x="6960095" y="3444738"/>
            <a:ext cx="1238030" cy="1365802"/>
            <a:chOff x="7857727" y="3636894"/>
            <a:chExt cx="1650707" cy="1365802"/>
          </a:xfrm>
        </p:grpSpPr>
        <p:sp>
          <p:nvSpPr>
            <p:cNvPr id="225" name="Google Shape;225;p9"/>
            <p:cNvSpPr/>
            <p:nvPr/>
          </p:nvSpPr>
          <p:spPr>
            <a:xfrm>
              <a:off x="7857727" y="4324972"/>
              <a:ext cx="1650707" cy="677724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خليفة فاطمي</a:t>
              </a:r>
              <a:endParaRPr/>
            </a:p>
          </p:txBody>
        </p:sp>
        <p:cxnSp>
          <p:nvCxnSpPr>
            <p:cNvPr id="226" name="Google Shape;226;p9"/>
            <p:cNvCxnSpPr/>
            <p:nvPr/>
          </p:nvCxnSpPr>
          <p:spPr>
            <a:xfrm rot="10800000">
              <a:off x="7857727" y="3636894"/>
              <a:ext cx="384044" cy="688078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227" name="Google Shape;227;p9"/>
          <p:cNvGrpSpPr/>
          <p:nvPr/>
        </p:nvGrpSpPr>
        <p:grpSpPr>
          <a:xfrm>
            <a:off x="7154004" y="2520765"/>
            <a:ext cx="1689961" cy="670914"/>
            <a:chOff x="7559676" y="2613529"/>
            <a:chExt cx="2253282" cy="670914"/>
          </a:xfrm>
        </p:grpSpPr>
        <p:sp>
          <p:nvSpPr>
            <p:cNvPr id="228" name="Google Shape;228;p9"/>
            <p:cNvSpPr/>
            <p:nvPr/>
          </p:nvSpPr>
          <p:spPr>
            <a:xfrm>
              <a:off x="8090714" y="2613529"/>
              <a:ext cx="1722244" cy="516833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خليفة عباسي</a:t>
              </a:r>
              <a:endParaRPr/>
            </a:p>
          </p:txBody>
        </p:sp>
        <p:cxnSp>
          <p:nvCxnSpPr>
            <p:cNvPr id="229" name="Google Shape;229;p9"/>
            <p:cNvCxnSpPr/>
            <p:nvPr/>
          </p:nvCxnSpPr>
          <p:spPr>
            <a:xfrm flipH="1">
              <a:off x="7559676" y="3130362"/>
              <a:ext cx="797573" cy="154081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5" y="260648"/>
            <a:ext cx="11936507" cy="6461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19" y="462182"/>
            <a:ext cx="11821031" cy="627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