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8889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2111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6613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3998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91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16637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1021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3130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316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7197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8016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9455E-3F6C-46C7-B6A0-560F34D090FC}" type="datetimeFigureOut">
              <a:rPr lang="ar-OM" smtClean="0"/>
              <a:t>28/02/1446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81D28-826D-487C-BBF6-C2D2952B3ED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0794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96944" cy="61926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OM" sz="9600" b="1" dirty="0" smtClean="0">
                <a:solidFill>
                  <a:srgbClr val="FF0000"/>
                </a:solidFill>
              </a:rPr>
              <a:t>الاستدامة : </a:t>
            </a:r>
            <a:endParaRPr lang="ar-OM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8748"/>
          </a:xfrm>
        </p:spPr>
        <p:txBody>
          <a:bodyPr>
            <a:normAutofit/>
          </a:bodyPr>
          <a:lstStyle/>
          <a:p>
            <a:pPr algn="r"/>
            <a:r>
              <a:rPr lang="ar-OM" sz="2800" b="1" dirty="0" smtClean="0">
                <a:solidFill>
                  <a:srgbClr val="FF0000"/>
                </a:solidFill>
              </a:rPr>
              <a:t>الأهداف : </a:t>
            </a:r>
            <a:endParaRPr lang="ar-OM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268760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/>
            <a:r>
              <a:rPr lang="ar-OM" sz="2400" dirty="0" smtClean="0">
                <a:solidFill>
                  <a:srgbClr val="FF0000"/>
                </a:solidFill>
                <a:cs typeface="+mj-cs"/>
              </a:rPr>
              <a:t>1-1 </a:t>
            </a:r>
            <a:r>
              <a:rPr lang="ar-SA" sz="2400" dirty="0" smtClean="0">
                <a:solidFill>
                  <a:srgbClr val="FF0000"/>
                </a:solidFill>
                <a:cs typeface="+mj-cs"/>
              </a:rPr>
              <a:t>يعرف </a:t>
            </a:r>
            <a:r>
              <a:rPr lang="ar-SA" sz="2400" dirty="0">
                <a:solidFill>
                  <a:srgbClr val="FF0000"/>
                </a:solidFill>
                <a:cs typeface="+mj-cs"/>
              </a:rPr>
              <a:t>مصطلح الاستدامة</a:t>
            </a:r>
            <a:endParaRPr lang="en-US" sz="2400" dirty="0">
              <a:solidFill>
                <a:srgbClr val="FF0000"/>
              </a:solidFill>
              <a:cs typeface="+mj-cs"/>
            </a:endParaRPr>
          </a:p>
          <a:p>
            <a:r>
              <a:rPr lang="ar-SA" sz="2400" dirty="0">
                <a:solidFill>
                  <a:srgbClr val="FF0000"/>
                </a:solidFill>
                <a:cs typeface="+mj-cs"/>
              </a:rPr>
              <a:t> </a:t>
            </a:r>
            <a:endParaRPr lang="en-US" sz="2400" dirty="0">
              <a:solidFill>
                <a:srgbClr val="FF0000"/>
              </a:solidFill>
              <a:cs typeface="+mj-cs"/>
            </a:endParaRPr>
          </a:p>
          <a:p>
            <a:r>
              <a:rPr lang="ar-OM" sz="2400" dirty="0" smtClean="0">
                <a:solidFill>
                  <a:srgbClr val="FF0000"/>
                </a:solidFill>
                <a:cs typeface="+mj-cs"/>
              </a:rPr>
              <a:t>      1</a:t>
            </a:r>
            <a:r>
              <a:rPr lang="ar-SA" sz="2400" dirty="0" smtClean="0">
                <a:solidFill>
                  <a:srgbClr val="FF0000"/>
                </a:solidFill>
                <a:cs typeface="+mj-cs"/>
              </a:rPr>
              <a:t>-2</a:t>
            </a:r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ar-SA" sz="2400" dirty="0">
                <a:solidFill>
                  <a:srgbClr val="FF0000"/>
                </a:solidFill>
                <a:cs typeface="+mj-cs"/>
              </a:rPr>
              <a:t>يشرح الحاجة الى الإدارة المستدامة للموارد</a:t>
            </a:r>
            <a:endParaRPr lang="en-US" sz="2400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127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OM" dirty="0">
                <a:solidFill>
                  <a:srgbClr val="FF0000"/>
                </a:solidFill>
              </a:rPr>
              <a:t>كيف تؤثر البيئة على سلوك </a:t>
            </a:r>
            <a:r>
              <a:rPr lang="ar-OM" dirty="0" smtClean="0">
                <a:solidFill>
                  <a:srgbClr val="FF0000"/>
                </a:solidFill>
              </a:rPr>
              <a:t>الأنواع وتأقلمها</a:t>
            </a:r>
            <a:r>
              <a:rPr lang="ar-OM" dirty="0">
                <a:solidFill>
                  <a:srgbClr val="FF0000"/>
                </a:solidFill>
              </a:rPr>
              <a:t>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ar-OM" b="1" dirty="0" smtClean="0">
                <a:solidFill>
                  <a:srgbClr val="00B050"/>
                </a:solidFill>
              </a:rPr>
              <a:t>البيئة </a:t>
            </a:r>
            <a:r>
              <a:rPr lang="fr-FR" b="1" dirty="0" err="1"/>
              <a:t>Environment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ar-OM" dirty="0"/>
              <a:t>الوسط المحيط الذي </a:t>
            </a:r>
            <a:r>
              <a:rPr lang="ar-OM" dirty="0" smtClean="0"/>
              <a:t>يعيش فيه </a:t>
            </a:r>
            <a:r>
              <a:rPr lang="ar-OM" dirty="0"/>
              <a:t>الكائن </a:t>
            </a:r>
            <a:r>
              <a:rPr lang="ar-OM" dirty="0" smtClean="0"/>
              <a:t>الحي.</a:t>
            </a:r>
          </a:p>
          <a:p>
            <a:pPr marL="0" indent="0">
              <a:buNone/>
            </a:pPr>
            <a:endParaRPr lang="ar-OM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5646" y="3429000"/>
            <a:ext cx="8229600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b="1" dirty="0" smtClean="0">
                <a:solidFill>
                  <a:srgbClr val="00B050"/>
                </a:solidFill>
              </a:rPr>
              <a:t>النوع </a:t>
            </a:r>
            <a:r>
              <a:rPr lang="fr-FR" b="1" dirty="0" err="1"/>
              <a:t>Species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ar-OM" dirty="0"/>
              <a:t>مجموعة من الكائنات الحية تتكون</a:t>
            </a:r>
          </a:p>
          <a:p>
            <a:pPr marL="0" indent="0">
              <a:buNone/>
            </a:pPr>
            <a:r>
              <a:rPr lang="ar-OM" dirty="0"/>
              <a:t>من أفراد يمكنها أن تتكاثر وتنتج أفرادًا جديدة خصبة</a:t>
            </a:r>
          </a:p>
          <a:p>
            <a:pPr marL="0" indent="0">
              <a:buNone/>
            </a:pPr>
            <a:r>
              <a:rPr lang="ar-OM" dirty="0" smtClean="0"/>
              <a:t>(قادرة </a:t>
            </a:r>
            <a:r>
              <a:rPr lang="ar-OM" dirty="0"/>
              <a:t>على </a:t>
            </a:r>
            <a:r>
              <a:rPr lang="ar-OM" dirty="0" smtClean="0"/>
              <a:t>الإنجاب).</a:t>
            </a:r>
            <a:endParaRPr lang="ar-OM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2237" y="5085184"/>
            <a:ext cx="8229600" cy="146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b="1" dirty="0">
                <a:solidFill>
                  <a:srgbClr val="00B050"/>
                </a:solidFill>
              </a:rPr>
              <a:t>القدرة الاستيعابية </a:t>
            </a:r>
            <a:r>
              <a:rPr lang="fr-FR" b="1" dirty="0" err="1"/>
              <a:t>Carrying</a:t>
            </a:r>
            <a:r>
              <a:rPr lang="fr-FR" b="1" dirty="0"/>
              <a:t> </a:t>
            </a:r>
            <a:r>
              <a:rPr lang="fr-FR" b="1" dirty="0" err="1"/>
              <a:t>capacity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ar-OM" dirty="0"/>
              <a:t>عدد الأنواع</a:t>
            </a:r>
          </a:p>
          <a:p>
            <a:pPr marL="0" indent="0">
              <a:buNone/>
            </a:pPr>
            <a:r>
              <a:rPr lang="ar-OM" dirty="0"/>
              <a:t>التي يمكن أن تستوعبها منطقة معيّنة دون تدهور البيئة.</a:t>
            </a:r>
          </a:p>
        </p:txBody>
      </p:sp>
    </p:spTree>
    <p:extLst>
      <p:ext uri="{BB962C8B-B14F-4D97-AF65-F5344CB8AC3E}">
        <p14:creationId xmlns:p14="http://schemas.microsoft.com/office/powerpoint/2010/main" val="22071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27290" cy="8187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ar-OM" sz="3200" dirty="0" smtClean="0">
                <a:solidFill>
                  <a:srgbClr val="FF0000"/>
                </a:solidFill>
              </a:rPr>
              <a:t>الاستدامة : 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512" y="1268760"/>
            <a:ext cx="8659688" cy="1080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dirty="0" smtClean="0">
                <a:solidFill>
                  <a:srgbClr val="FF0000"/>
                </a:solidFill>
              </a:rPr>
              <a:t>الاستدامة : </a:t>
            </a:r>
            <a:r>
              <a:rPr lang="ar-OM" sz="2800" dirty="0">
                <a:solidFill>
                  <a:srgbClr val="00B050"/>
                </a:solidFill>
              </a:rPr>
              <a:t>القدرة على تلبية </a:t>
            </a:r>
            <a:r>
              <a:rPr lang="ar-OM" sz="2800" dirty="0" smtClean="0">
                <a:solidFill>
                  <a:srgbClr val="00B050"/>
                </a:solidFill>
              </a:rPr>
              <a:t>احتياجات الحاضر </a:t>
            </a:r>
            <a:r>
              <a:rPr lang="ar-OM" sz="2800" dirty="0">
                <a:solidFill>
                  <a:srgbClr val="00B050"/>
                </a:solidFill>
              </a:rPr>
              <a:t>دون المساس بقدرة الأجيال القادمة على </a:t>
            </a:r>
            <a:r>
              <a:rPr lang="ar-OM" sz="2800" dirty="0" smtClean="0">
                <a:solidFill>
                  <a:srgbClr val="00B050"/>
                </a:solidFill>
              </a:rPr>
              <a:t>تلبية احتياجاتها.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2538244"/>
            <a:ext cx="8659688" cy="8187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dirty="0" smtClean="0">
                <a:solidFill>
                  <a:srgbClr val="FF0000"/>
                </a:solidFill>
              </a:rPr>
              <a:t>تهدف الاستدامة إلى الحفاظ على النظم البيئية .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3834388"/>
            <a:ext cx="8627290" cy="8187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dirty="0" smtClean="0">
                <a:solidFill>
                  <a:srgbClr val="FF0000"/>
                </a:solidFill>
              </a:rPr>
              <a:t>النظام البيئي : 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9512" y="4770492"/>
            <a:ext cx="8627290" cy="8187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b="1" dirty="0">
                <a:solidFill>
                  <a:srgbClr val="00B050"/>
                </a:solidFill>
              </a:rPr>
              <a:t>مجتمع أحيائي من </a:t>
            </a:r>
            <a:r>
              <a:rPr lang="ar-OM" sz="2800" b="1" dirty="0" smtClean="0">
                <a:solidFill>
                  <a:srgbClr val="00B050"/>
                </a:solidFill>
              </a:rPr>
              <a:t>الكائنات الحية </a:t>
            </a:r>
            <a:r>
              <a:rPr lang="ar-OM" sz="2800" b="1" dirty="0">
                <a:solidFill>
                  <a:srgbClr val="00B050"/>
                </a:solidFill>
              </a:rPr>
              <a:t>تتفاعل مع بعضها ومع البيئة المادية التي تعيش فيها.</a:t>
            </a:r>
          </a:p>
        </p:txBody>
      </p:sp>
    </p:spTree>
    <p:extLst>
      <p:ext uri="{BB962C8B-B14F-4D97-AF65-F5344CB8AC3E}">
        <p14:creationId xmlns:p14="http://schemas.microsoft.com/office/powerpoint/2010/main" val="28748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ar-OM" dirty="0" smtClean="0">
                <a:solidFill>
                  <a:srgbClr val="FF0000"/>
                </a:solidFill>
              </a:rPr>
              <a:t>كيف تحدث الاستدامة 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899592" y="836712"/>
            <a:ext cx="6480720" cy="1008112"/>
          </a:xfrm>
          <a:prstGeom prst="wedgeRect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rgbClr val="FF0000"/>
                </a:solidFill>
              </a:rPr>
              <a:t>الإدارة البيئية </a:t>
            </a:r>
            <a:r>
              <a:rPr lang="fr-FR" sz="2400" b="1" dirty="0">
                <a:solidFill>
                  <a:srgbClr val="FF0000"/>
                </a:solidFill>
              </a:rPr>
              <a:t>Environmental management</a:t>
            </a:r>
            <a:endParaRPr lang="ar-OM" sz="2400" b="1" dirty="0">
              <a:solidFill>
                <a:srgbClr val="FF0000"/>
              </a:solidFill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6228184" y="2060848"/>
            <a:ext cx="2808312" cy="2376264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>
                <a:solidFill>
                  <a:srgbClr val="00B050"/>
                </a:solidFill>
              </a:rPr>
              <a:t>هي إدارة تأثير الأنشطة البشرية على</a:t>
            </a:r>
          </a:p>
          <a:p>
            <a:r>
              <a:rPr lang="ar-OM" sz="3200" b="1" dirty="0">
                <a:solidFill>
                  <a:srgbClr val="00B050"/>
                </a:solidFill>
              </a:rPr>
              <a:t>البيئة الطبيعية</a:t>
            </a:r>
          </a:p>
        </p:txBody>
      </p:sp>
      <p:sp>
        <p:nvSpPr>
          <p:cNvPr id="6" name="Vertical Scroll 5"/>
          <p:cNvSpPr/>
          <p:nvPr/>
        </p:nvSpPr>
        <p:spPr>
          <a:xfrm>
            <a:off x="2699792" y="2348880"/>
            <a:ext cx="3744416" cy="3816424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>
                <a:solidFill>
                  <a:srgbClr val="00B050"/>
                </a:solidFill>
              </a:rPr>
              <a:t>تهدف الإدارة البيئية إلى ضمان حماية</a:t>
            </a:r>
          </a:p>
          <a:p>
            <a:r>
              <a:rPr lang="ar-OM" sz="3200" b="1" dirty="0">
                <a:solidFill>
                  <a:srgbClr val="00B050"/>
                </a:solidFill>
              </a:rPr>
              <a:t>خدمات النظام البيئي والتنوع البيولوجي </a:t>
            </a:r>
            <a:r>
              <a:rPr lang="ar-OM" sz="3200" b="1" dirty="0" smtClean="0">
                <a:solidFill>
                  <a:srgbClr val="00B050"/>
                </a:solidFill>
              </a:rPr>
              <a:t>وصيانتها بشكل </a:t>
            </a:r>
            <a:r>
              <a:rPr lang="ar-OM" sz="3200" b="1" dirty="0">
                <a:solidFill>
                  <a:srgbClr val="00B050"/>
                </a:solidFill>
              </a:rPr>
              <a:t>مستدام.</a:t>
            </a:r>
          </a:p>
        </p:txBody>
      </p:sp>
      <p:sp>
        <p:nvSpPr>
          <p:cNvPr id="7" name="Vertical Scroll 6"/>
          <p:cNvSpPr/>
          <p:nvPr/>
        </p:nvSpPr>
        <p:spPr>
          <a:xfrm>
            <a:off x="-180528" y="2564904"/>
            <a:ext cx="3240360" cy="3958586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 smtClean="0">
                <a:solidFill>
                  <a:srgbClr val="00B050"/>
                </a:solidFill>
              </a:rPr>
              <a:t>يتم </a:t>
            </a:r>
            <a:r>
              <a:rPr lang="ar-OM" sz="3200" b="1" dirty="0">
                <a:solidFill>
                  <a:srgbClr val="00B050"/>
                </a:solidFill>
              </a:rPr>
              <a:t>النظر في النظم البيئية بالتوازي</a:t>
            </a:r>
          </a:p>
          <a:p>
            <a:r>
              <a:rPr lang="ar-OM" sz="3200" b="1" dirty="0">
                <a:solidFill>
                  <a:srgbClr val="00B050"/>
                </a:solidFill>
              </a:rPr>
              <a:t>مع المتغيرات الأخلاقية والاقتصادية والبيئية.</a:t>
            </a:r>
          </a:p>
        </p:txBody>
      </p:sp>
      <p:sp>
        <p:nvSpPr>
          <p:cNvPr id="8" name="Vertical Scroll 7"/>
          <p:cNvSpPr/>
          <p:nvPr/>
        </p:nvSpPr>
        <p:spPr>
          <a:xfrm>
            <a:off x="5940152" y="4544197"/>
            <a:ext cx="3248744" cy="2197171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>
                <a:solidFill>
                  <a:srgbClr val="00B050"/>
                </a:solidFill>
              </a:rPr>
              <a:t>تحديد القضايا التي </a:t>
            </a:r>
            <a:r>
              <a:rPr lang="ar-OM" sz="3200" b="1" dirty="0" smtClean="0">
                <a:solidFill>
                  <a:srgbClr val="00B050"/>
                </a:solidFill>
              </a:rPr>
              <a:t>تنشأ بين </a:t>
            </a:r>
            <a:r>
              <a:rPr lang="ar-OM" sz="3200" b="1" dirty="0">
                <a:solidFill>
                  <a:srgbClr val="00B050"/>
                </a:solidFill>
              </a:rPr>
              <a:t>تلبية احتياجات الناس مع حماية احتياجات البيئة.</a:t>
            </a:r>
          </a:p>
        </p:txBody>
      </p:sp>
    </p:spTree>
    <p:extLst>
      <p:ext uri="{BB962C8B-B14F-4D97-AF65-F5344CB8AC3E}">
        <p14:creationId xmlns:p14="http://schemas.microsoft.com/office/powerpoint/2010/main" val="127417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850106"/>
          </a:xfrm>
        </p:spPr>
        <p:txBody>
          <a:bodyPr>
            <a:normAutofit fontScale="90000"/>
          </a:bodyPr>
          <a:lstStyle/>
          <a:p>
            <a:pPr algn="r"/>
            <a:r>
              <a:rPr lang="ar-OM" dirty="0" smtClean="0">
                <a:solidFill>
                  <a:srgbClr val="FF0000"/>
                </a:solidFill>
              </a:rPr>
              <a:t>كيف يتم استخدام الموارد العالمية بطريقة غير مستدامة؟</a:t>
            </a:r>
            <a:endParaRPr lang="ar-OM" dirty="0">
              <a:solidFill>
                <a:srgbClr val="FF0000"/>
              </a:solidFill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6228184" y="1160748"/>
            <a:ext cx="2808312" cy="5362742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dirty="0">
                <a:solidFill>
                  <a:srgbClr val="00B050"/>
                </a:solidFill>
              </a:rPr>
              <a:t>الصيد </a:t>
            </a:r>
            <a:r>
              <a:rPr lang="ar-OM" sz="3200" dirty="0" smtClean="0">
                <a:solidFill>
                  <a:srgbClr val="00B050"/>
                </a:solidFill>
              </a:rPr>
              <a:t>الجائر: </a:t>
            </a:r>
          </a:p>
          <a:p>
            <a:r>
              <a:rPr lang="ar-OM" sz="3200" dirty="0" smtClean="0">
                <a:solidFill>
                  <a:srgbClr val="002060"/>
                </a:solidFill>
              </a:rPr>
              <a:t>أدى إلى زوال </a:t>
            </a:r>
            <a:r>
              <a:rPr lang="ar-OM" sz="3200" dirty="0">
                <a:solidFill>
                  <a:srgbClr val="002060"/>
                </a:solidFill>
              </a:rPr>
              <a:t>كلي تقريبًا لبعض الأنواع مثل </a:t>
            </a:r>
            <a:r>
              <a:rPr lang="ar-OM" sz="3200" dirty="0" smtClean="0">
                <a:solidFill>
                  <a:srgbClr val="002060"/>
                </a:solidFill>
              </a:rPr>
              <a:t>: </a:t>
            </a:r>
            <a:r>
              <a:rPr lang="ar-OM" sz="3200" dirty="0" err="1" smtClean="0">
                <a:solidFill>
                  <a:srgbClr val="002060"/>
                </a:solidFill>
              </a:rPr>
              <a:t>ثورالبيسون</a:t>
            </a:r>
            <a:r>
              <a:rPr lang="ar-OM" sz="3200" dirty="0" smtClean="0">
                <a:solidFill>
                  <a:srgbClr val="002060"/>
                </a:solidFill>
              </a:rPr>
              <a:t> </a:t>
            </a:r>
            <a:r>
              <a:rPr lang="ar-OM" sz="3200" dirty="0">
                <a:solidFill>
                  <a:srgbClr val="002060"/>
                </a:solidFill>
              </a:rPr>
              <a:t>الأمريكي </a:t>
            </a:r>
            <a:r>
              <a:rPr lang="fr-FR" sz="3200" dirty="0">
                <a:solidFill>
                  <a:srgbClr val="002060"/>
                </a:solidFill>
              </a:rPr>
              <a:t>American Bison</a:t>
            </a:r>
            <a:endParaRPr lang="ar-OM" sz="3200" b="1" dirty="0">
              <a:solidFill>
                <a:srgbClr val="002060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1331640" y="1268760"/>
            <a:ext cx="5112568" cy="2160240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3200" b="1" dirty="0" smtClean="0">
                <a:solidFill>
                  <a:srgbClr val="00B050"/>
                </a:solidFill>
              </a:rPr>
              <a:t>التلوث / الانبعاثات الصادرة عن الصناعة و محطات الطاقة / إزالة الغابات .</a:t>
            </a:r>
            <a:endParaRPr lang="ar-OM" sz="3200" b="1" dirty="0">
              <a:solidFill>
                <a:srgbClr val="00B050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11560" y="4149080"/>
            <a:ext cx="3744416" cy="2160240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 smtClean="0">
                <a:solidFill>
                  <a:srgbClr val="FF0000"/>
                </a:solidFill>
              </a:rPr>
              <a:t>جد حلول لهذه الممارسات ؟  </a:t>
            </a:r>
            <a:endParaRPr lang="ar-OM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209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الاستدامة : </vt:lpstr>
      <vt:lpstr>الأهداف : </vt:lpstr>
      <vt:lpstr>كيف تؤثر البيئة على سلوك الأنواع وتأقلمها؟</vt:lpstr>
      <vt:lpstr>الاستدامة : </vt:lpstr>
      <vt:lpstr>كيف تحدث الاستدامة ؟</vt:lpstr>
      <vt:lpstr>كيف يتم استخدام الموارد العالمية بطريقة غير مستدامة؟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الاستدامة : </dc:title>
  <dc:creator>toshiba</dc:creator>
  <cp:lastModifiedBy>toshiba</cp:lastModifiedBy>
  <cp:revision>14</cp:revision>
  <dcterms:created xsi:type="dcterms:W3CDTF">2024-09-01T13:50:11Z</dcterms:created>
  <dcterms:modified xsi:type="dcterms:W3CDTF">2024-09-02T19:25:28Z</dcterms:modified>
</cp:coreProperties>
</file>