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4D09D3F-2E6B-4B9E-97C0-EF871FA6A4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B0D2995-684A-4AEA-AB81-DFDC893FC6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74E0FA5-3844-4A6C-868B-BE4B50CEA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CC4130A-23F8-40A6-A565-3E6251C50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44DEDBA-919F-43FA-8A67-6B409594B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773538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EAA6632-8675-4837-BAA3-7A6AB4DFF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111DF7D-F790-4B47-9335-20190EDE7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D4470EA-C669-4AE9-BA72-6B47D3AC1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DAC5028-CF62-4EB1-8BED-FD07A01F3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B97B056-1A0F-4E39-840A-DE7C17E3C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918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403EE2B-D428-49B2-B5CC-FC566DF8F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E7FDE14-9F22-419E-BF14-BF998747D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27533EB-E3CA-4857-B59C-2C15E7147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42CE064-B94F-4526-8E62-87311FFD3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777B817-E2D0-46C2-80C3-51CC2B408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20065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99EF1F2-9EBC-451E-9F2E-79F3A6E9C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6A592C6-2F5D-4602-A8F3-35EA97E46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45D5D6F-BD07-42CF-ACA0-401F1BA72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68A28BC-CADE-4A99-91EA-F3D42BF89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7D117D1-597A-4753-BF58-8C3F8E6DA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B89A84E-E7E7-4AD5-88D7-3F5F2C921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3050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FC6EE50-9861-4D68-9C89-12A4D1D9F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95E3D63-64DA-4F97-9472-EA80237F8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CF6A41A-7E15-46D8-B537-BABF62022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CB073EAC-05D4-454B-93F6-00E6F12A95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FC4D1C9A-FDDF-46FA-8969-B67E75694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96F5C57-BC66-498E-9E04-B5219691D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BB5D4AC0-7A3E-4E19-BEF5-79444D228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D18800BC-6C36-4B4B-9138-5E35B796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6931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A0C9D69-3FB2-4067-9DF1-BA7C4144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CD8091C-B04E-46D4-AD5C-2B4D09C7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E49AAEC9-35AE-4896-8084-96A7F0C7C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6C9B731-078B-4C2A-BA38-17D042F4F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82819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A759A14-88BD-4D5B-B53F-8C3F11700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8CCC428-A006-4D02-BE17-CD134DDE5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902027A-2C56-4FAE-B624-D0019CA14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0562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3308947-C75A-4B94-8838-90E655DB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92CEC10-AB75-4465-ABBC-9C63B3883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F2AECD0-B081-455F-A856-AEDEABEB8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672A32E-62F7-4C98-98EC-56D6CEC54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468D8A2-E546-47DA-B154-F58FB73B3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0EB214C-F3CF-4C76-9328-F7794BD76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87150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EDF831-8B35-4937-BC0E-FB550ACD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7B480B8-59DB-446D-92C7-9E307F00D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13C3BFF-583C-40B7-9C2B-A1DC96D15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A87B159-9027-4FE7-B72F-5F4D7567C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94D0C0E-9198-4A33-B613-C0EFCC73F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2481F8A-C41F-491F-8A4D-46033220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5589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942FFD5-BAEE-42FD-8208-8B12F95F2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63B8044-A759-43B0-9153-5A75BA1A25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B9749FF-DA9F-446E-A02B-93DA810F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0DDAB69-B1EE-4E76-8312-DBBAE2B33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1D9EC0E-D611-488E-8B9E-A0DB29A7C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85932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67FE9BA-0B5D-4C40-B822-88A2B67EF6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B9FB1A0-DA46-4ED6-9FE5-FC4883BA1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020AD26-B7A4-4919-A624-49F5863B7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181DF9B-2338-4E20-BD3D-D29564C40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833BD38-AEA5-44F9-B9E2-7FBB07C92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083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D15C86DF-C1B8-4B9D-B6C9-1C482C457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452DC1E-0ED8-4164-AA9B-6CBE1FC78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3E2A4E1-2AAA-4164-866D-45D0385C33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D2EE2-C8D0-4E25-A595-AEE6115BAC13}" type="datetimeFigureOut">
              <a:rPr lang="ar-OM" smtClean="0"/>
              <a:t>15/03/1443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E9D24E9-F2E4-4B32-BACE-A45D202ED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AB948F9-A586-430D-9A2A-7517C3ED1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FE599-C28E-4FB4-92FF-A3D02A4DC55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4676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C522FB4C-8B7D-41B2-BB70-C55AE8D91EAC}"/>
              </a:ext>
            </a:extLst>
          </p:cNvPr>
          <p:cNvSpPr/>
          <p:nvPr/>
        </p:nvSpPr>
        <p:spPr>
          <a:xfrm>
            <a:off x="4750064" y="2505670"/>
            <a:ext cx="3198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الكربوهيدرات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87697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B56F3E26-2728-435C-82BA-7993A161141C}"/>
              </a:ext>
            </a:extLst>
          </p:cNvPr>
          <p:cNvSpPr/>
          <p:nvPr/>
        </p:nvSpPr>
        <p:spPr>
          <a:xfrm>
            <a:off x="4773637" y="506437"/>
            <a:ext cx="3624775" cy="9425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الكربوهيدرات</a:t>
            </a:r>
          </a:p>
        </p:txBody>
      </p:sp>
      <p:sp>
        <p:nvSpPr>
          <p:cNvPr id="3" name="قوس كبير أيسر 2">
            <a:extLst>
              <a:ext uri="{FF2B5EF4-FFF2-40B4-BE49-F238E27FC236}">
                <a16:creationId xmlns:a16="http://schemas.microsoft.com/office/drawing/2014/main" id="{3D100F0F-0A20-4A5E-AADB-437145307CDC}"/>
              </a:ext>
            </a:extLst>
          </p:cNvPr>
          <p:cNvSpPr/>
          <p:nvPr/>
        </p:nvSpPr>
        <p:spPr>
          <a:xfrm rot="5400000">
            <a:off x="5763063" y="-243839"/>
            <a:ext cx="1645919" cy="5031543"/>
          </a:xfrm>
          <a:prstGeom prst="leftBrac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33B30BE0-866D-4583-9031-1249853015B0}"/>
              </a:ext>
            </a:extLst>
          </p:cNvPr>
          <p:cNvSpPr txBox="1"/>
          <p:nvPr/>
        </p:nvSpPr>
        <p:spPr>
          <a:xfrm>
            <a:off x="6316394" y="169337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b="1" dirty="0"/>
              <a:t>تشمل</a:t>
            </a: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53BB0F41-85CF-4211-A3D8-08F625740AC6}"/>
              </a:ext>
            </a:extLst>
          </p:cNvPr>
          <p:cNvSpPr/>
          <p:nvPr/>
        </p:nvSpPr>
        <p:spPr>
          <a:xfrm>
            <a:off x="8412477" y="3094892"/>
            <a:ext cx="1378634" cy="4994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السكريات</a:t>
            </a: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9C4DAE7F-4C6E-4872-81B9-765BC94CBD18}"/>
              </a:ext>
            </a:extLst>
          </p:cNvPr>
          <p:cNvSpPr/>
          <p:nvPr/>
        </p:nvSpPr>
        <p:spPr>
          <a:xfrm>
            <a:off x="3380934" y="3094892"/>
            <a:ext cx="1378634" cy="4994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النشويات</a:t>
            </a:r>
          </a:p>
        </p:txBody>
      </p:sp>
      <p:pic>
        <p:nvPicPr>
          <p:cNvPr id="9" name="صورة 8" descr="صورة تحتوي على طعام, طبق, مرتب&#10;&#10;تم إنشاء الوصف تلقائياً">
            <a:extLst>
              <a:ext uri="{FF2B5EF4-FFF2-40B4-BE49-F238E27FC236}">
                <a16:creationId xmlns:a16="http://schemas.microsoft.com/office/drawing/2014/main" id="{0769DB6F-483F-4E8F-A6FB-9C128DEAC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48" y="1448973"/>
            <a:ext cx="2557389" cy="1406563"/>
          </a:xfrm>
          <a:prstGeom prst="rect">
            <a:avLst/>
          </a:prstGeom>
        </p:spPr>
      </p:pic>
      <p:pic>
        <p:nvPicPr>
          <p:cNvPr id="11" name="صورة 10" descr="صورة تحتوي على أرض, طعام, تحلية, زبدة&#10;&#10;تم إنشاء الوصف تلقائياً">
            <a:extLst>
              <a:ext uri="{FF2B5EF4-FFF2-40B4-BE49-F238E27FC236}">
                <a16:creationId xmlns:a16="http://schemas.microsoft.com/office/drawing/2014/main" id="{4C8AC9C8-0FE9-430C-98A6-1D0010089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095" y="1421756"/>
            <a:ext cx="2278919" cy="1281892"/>
          </a:xfrm>
          <a:prstGeom prst="rect">
            <a:avLst/>
          </a:prstGeom>
        </p:spPr>
      </p:pic>
      <p:sp>
        <p:nvSpPr>
          <p:cNvPr id="12" name="قوس متوسط أيمن 11">
            <a:extLst>
              <a:ext uri="{FF2B5EF4-FFF2-40B4-BE49-F238E27FC236}">
                <a16:creationId xmlns:a16="http://schemas.microsoft.com/office/drawing/2014/main" id="{AB58F9B7-4AA4-4A40-9D7B-9FAC8ADEB055}"/>
              </a:ext>
            </a:extLst>
          </p:cNvPr>
          <p:cNvSpPr/>
          <p:nvPr/>
        </p:nvSpPr>
        <p:spPr>
          <a:xfrm rot="5400000">
            <a:off x="6054815" y="202656"/>
            <a:ext cx="846712" cy="7413674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14" name="رابط كسهم مستقيم 13">
            <a:extLst>
              <a:ext uri="{FF2B5EF4-FFF2-40B4-BE49-F238E27FC236}">
                <a16:creationId xmlns:a16="http://schemas.microsoft.com/office/drawing/2014/main" id="{EBA9A646-4B59-4815-AD64-A7A2ACCB501F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6478171" y="4332849"/>
            <a:ext cx="2173460" cy="8467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04882E8C-DFDB-47DA-8473-A115A327C588}"/>
              </a:ext>
            </a:extLst>
          </p:cNvPr>
          <p:cNvCxnSpPr>
            <a:cxnSpLocks/>
          </p:cNvCxnSpPr>
          <p:nvPr/>
        </p:nvCxnSpPr>
        <p:spPr>
          <a:xfrm flipH="1">
            <a:off x="4572000" y="4332848"/>
            <a:ext cx="1906172" cy="9073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4719E2BD-D61C-4B40-B0FD-821A372A5A88}"/>
              </a:ext>
            </a:extLst>
          </p:cNvPr>
          <p:cNvCxnSpPr>
            <a:cxnSpLocks/>
          </p:cNvCxnSpPr>
          <p:nvPr/>
        </p:nvCxnSpPr>
        <p:spPr>
          <a:xfrm>
            <a:off x="6482860" y="4318780"/>
            <a:ext cx="0" cy="14935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4A7DB47D-DDC7-4896-9194-5BC836829562}"/>
              </a:ext>
            </a:extLst>
          </p:cNvPr>
          <p:cNvSpPr/>
          <p:nvPr/>
        </p:nvSpPr>
        <p:spPr>
          <a:xfrm>
            <a:off x="8651631" y="4990513"/>
            <a:ext cx="1378634" cy="4994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الكربون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  <a:endParaRPr lang="ar-OM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3CEB032F-2D49-4D52-83F6-7E78FF8D31D9}"/>
              </a:ext>
            </a:extLst>
          </p:cNvPr>
          <p:cNvSpPr/>
          <p:nvPr/>
        </p:nvSpPr>
        <p:spPr>
          <a:xfrm>
            <a:off x="5852159" y="5812299"/>
            <a:ext cx="1603717" cy="49940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الاكسجين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  <a:endParaRPr lang="ar-OM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DB745294-CC3E-419F-9A77-54B668191781}"/>
              </a:ext>
            </a:extLst>
          </p:cNvPr>
          <p:cNvSpPr/>
          <p:nvPr/>
        </p:nvSpPr>
        <p:spPr>
          <a:xfrm>
            <a:off x="2685757" y="5214729"/>
            <a:ext cx="1906171" cy="4994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الهيدروجين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  <a:endParaRPr lang="ar-OM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قوس كبير أيسر 24">
            <a:extLst>
              <a:ext uri="{FF2B5EF4-FFF2-40B4-BE49-F238E27FC236}">
                <a16:creationId xmlns:a16="http://schemas.microsoft.com/office/drawing/2014/main" id="{D0355521-8EDB-4FB3-98BC-5CD6EEB82529}"/>
              </a:ext>
            </a:extLst>
          </p:cNvPr>
          <p:cNvSpPr/>
          <p:nvPr/>
        </p:nvSpPr>
        <p:spPr>
          <a:xfrm>
            <a:off x="2172211" y="5017241"/>
            <a:ext cx="600223" cy="853427"/>
          </a:xfrm>
          <a:prstGeom prst="leftBrac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762CB233-2507-4112-B8D0-FE1EC9AB1040}"/>
              </a:ext>
            </a:extLst>
          </p:cNvPr>
          <p:cNvSpPr txBox="1"/>
          <p:nvPr/>
        </p:nvSpPr>
        <p:spPr>
          <a:xfrm>
            <a:off x="-323625" y="5144391"/>
            <a:ext cx="256031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b="1" dirty="0"/>
              <a:t>عددها ضعف عدد ذرات الكربون والاكسجين</a:t>
            </a:r>
          </a:p>
        </p:txBody>
      </p:sp>
    </p:spTree>
    <p:extLst>
      <p:ext uri="{BB962C8B-B14F-4D97-AF65-F5344CB8AC3E}">
        <p14:creationId xmlns:p14="http://schemas.microsoft.com/office/powerpoint/2010/main" val="10210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12" grpId="0" animBg="1"/>
      <p:bldP spid="22" grpId="0" animBg="1"/>
      <p:bldP spid="23" grpId="0" animBg="1"/>
      <p:bldP spid="24" grpId="0" animBg="1"/>
      <p:bldP spid="25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F3F2D005-AE7E-4E6E-ADA7-2630BDF57930}"/>
              </a:ext>
            </a:extLst>
          </p:cNvPr>
          <p:cNvSpPr/>
          <p:nvPr/>
        </p:nvSpPr>
        <p:spPr>
          <a:xfrm>
            <a:off x="5331655" y="2152356"/>
            <a:ext cx="1997612" cy="6576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السكريات</a:t>
            </a:r>
          </a:p>
        </p:txBody>
      </p:sp>
      <p:cxnSp>
        <p:nvCxnSpPr>
          <p:cNvPr id="3" name="رابط كسهم مستقيم 2">
            <a:extLst>
              <a:ext uri="{FF2B5EF4-FFF2-40B4-BE49-F238E27FC236}">
                <a16:creationId xmlns:a16="http://schemas.microsoft.com/office/drawing/2014/main" id="{743BBFBE-CD29-4248-981B-E56A08B68AF6}"/>
              </a:ext>
            </a:extLst>
          </p:cNvPr>
          <p:cNvCxnSpPr>
            <a:cxnSpLocks/>
          </p:cNvCxnSpPr>
          <p:nvPr/>
        </p:nvCxnSpPr>
        <p:spPr>
          <a:xfrm flipV="1">
            <a:off x="7301131" y="1304777"/>
            <a:ext cx="1329398" cy="9038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كسهم مستقيم 4">
            <a:extLst>
              <a:ext uri="{FF2B5EF4-FFF2-40B4-BE49-F238E27FC236}">
                <a16:creationId xmlns:a16="http://schemas.microsoft.com/office/drawing/2014/main" id="{75626B1F-9EFD-4DDE-A62E-D752225AA332}"/>
              </a:ext>
            </a:extLst>
          </p:cNvPr>
          <p:cNvCxnSpPr>
            <a:cxnSpLocks/>
          </p:cNvCxnSpPr>
          <p:nvPr/>
        </p:nvCxnSpPr>
        <p:spPr>
          <a:xfrm flipH="1" flipV="1">
            <a:off x="3812344" y="1304777"/>
            <a:ext cx="1519311" cy="9020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965179B1-DCB1-46B3-80A8-BF78D50DEE9A}"/>
              </a:ext>
            </a:extLst>
          </p:cNvPr>
          <p:cNvCxnSpPr>
            <a:cxnSpLocks/>
          </p:cNvCxnSpPr>
          <p:nvPr/>
        </p:nvCxnSpPr>
        <p:spPr>
          <a:xfrm flipH="1">
            <a:off x="6278878" y="2810021"/>
            <a:ext cx="1" cy="18733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0301BCCC-7DE5-4DD4-B658-5242AE787F3A}"/>
              </a:ext>
            </a:extLst>
          </p:cNvPr>
          <p:cNvSpPr/>
          <p:nvPr/>
        </p:nvSpPr>
        <p:spPr>
          <a:xfrm>
            <a:off x="8630529" y="520505"/>
            <a:ext cx="1723293" cy="78427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البسيطة </a:t>
            </a:r>
          </a:p>
          <a:p>
            <a:pPr algn="ctr"/>
            <a:r>
              <a:rPr lang="ar-OM" sz="2400" b="1" dirty="0">
                <a:solidFill>
                  <a:srgbClr val="C00000"/>
                </a:solidFill>
              </a:rPr>
              <a:t>" الأحادية "</a:t>
            </a: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1517F469-48B2-4F6D-BAD1-E20D954E67AC}"/>
              </a:ext>
            </a:extLst>
          </p:cNvPr>
          <p:cNvSpPr/>
          <p:nvPr/>
        </p:nvSpPr>
        <p:spPr>
          <a:xfrm>
            <a:off x="2089051" y="520505"/>
            <a:ext cx="1723293" cy="78427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الثنائية</a:t>
            </a:r>
            <a:endParaRPr lang="ar-OM" sz="2400" b="1" dirty="0">
              <a:solidFill>
                <a:srgbClr val="C00000"/>
              </a:solidFill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09CDE9F9-ECFD-4FD8-B3E7-3CE04677DBE4}"/>
              </a:ext>
            </a:extLst>
          </p:cNvPr>
          <p:cNvSpPr/>
          <p:nvPr/>
        </p:nvSpPr>
        <p:spPr>
          <a:xfrm>
            <a:off x="5417231" y="4683369"/>
            <a:ext cx="1723293" cy="78427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المتعددة</a:t>
            </a:r>
            <a:endParaRPr lang="ar-OM" sz="2400" b="1" dirty="0">
              <a:solidFill>
                <a:srgbClr val="C00000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DD5B09B0-7C7F-44A5-AB93-ECA6285D7DC6}"/>
              </a:ext>
            </a:extLst>
          </p:cNvPr>
          <p:cNvSpPr txBox="1"/>
          <p:nvPr/>
        </p:nvSpPr>
        <p:spPr>
          <a:xfrm>
            <a:off x="5577838" y="1270377"/>
            <a:ext cx="13786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4400" dirty="0"/>
              <a:t>انواع</a:t>
            </a:r>
          </a:p>
        </p:txBody>
      </p:sp>
    </p:spTree>
    <p:extLst>
      <p:ext uri="{BB962C8B-B14F-4D97-AF65-F5344CB8AC3E}">
        <p14:creationId xmlns:p14="http://schemas.microsoft.com/office/powerpoint/2010/main" val="55918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FDE446B1-9A30-4A27-A290-8C31BE04379B}"/>
              </a:ext>
            </a:extLst>
          </p:cNvPr>
          <p:cNvSpPr/>
          <p:nvPr/>
        </p:nvSpPr>
        <p:spPr>
          <a:xfrm>
            <a:off x="5641146" y="2725616"/>
            <a:ext cx="1828799" cy="82999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البسيطة </a:t>
            </a:r>
          </a:p>
          <a:p>
            <a:pPr algn="ctr"/>
            <a:r>
              <a:rPr lang="ar-OM" sz="2400" b="1" dirty="0">
                <a:solidFill>
                  <a:srgbClr val="C00000"/>
                </a:solidFill>
              </a:rPr>
              <a:t>" الأحادية "</a:t>
            </a:r>
          </a:p>
        </p:txBody>
      </p:sp>
      <p:cxnSp>
        <p:nvCxnSpPr>
          <p:cNvPr id="3" name="رابط كسهم مستقيم 2">
            <a:extLst>
              <a:ext uri="{FF2B5EF4-FFF2-40B4-BE49-F238E27FC236}">
                <a16:creationId xmlns:a16="http://schemas.microsoft.com/office/drawing/2014/main" id="{973678C5-88D0-4059-8BFE-903B0CD88125}"/>
              </a:ext>
            </a:extLst>
          </p:cNvPr>
          <p:cNvCxnSpPr>
            <a:cxnSpLocks/>
          </p:cNvCxnSpPr>
          <p:nvPr/>
        </p:nvCxnSpPr>
        <p:spPr>
          <a:xfrm flipV="1">
            <a:off x="7427741" y="1983543"/>
            <a:ext cx="1167619" cy="7420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مربع نص 4">
            <a:extLst>
              <a:ext uri="{FF2B5EF4-FFF2-40B4-BE49-F238E27FC236}">
                <a16:creationId xmlns:a16="http://schemas.microsoft.com/office/drawing/2014/main" id="{F084F28F-72C4-46DA-8E8B-A40D05532171}"/>
              </a:ext>
            </a:extLst>
          </p:cNvPr>
          <p:cNvSpPr txBox="1"/>
          <p:nvPr/>
        </p:nvSpPr>
        <p:spPr>
          <a:xfrm rot="20323468">
            <a:off x="8420590" y="1450636"/>
            <a:ext cx="195540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ابسط أنواع السكريات</a:t>
            </a:r>
          </a:p>
        </p:txBody>
      </p:sp>
      <p:cxnSp>
        <p:nvCxnSpPr>
          <p:cNvPr id="6" name="رابط كسهم مستقيم 5">
            <a:extLst>
              <a:ext uri="{FF2B5EF4-FFF2-40B4-BE49-F238E27FC236}">
                <a16:creationId xmlns:a16="http://schemas.microsoft.com/office/drawing/2014/main" id="{F709F0D5-B39D-470B-AE06-41AD27777018}"/>
              </a:ext>
            </a:extLst>
          </p:cNvPr>
          <p:cNvCxnSpPr>
            <a:cxnSpLocks/>
          </p:cNvCxnSpPr>
          <p:nvPr/>
        </p:nvCxnSpPr>
        <p:spPr>
          <a:xfrm>
            <a:off x="7469945" y="3474778"/>
            <a:ext cx="1406769" cy="6471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0ADC3EA-1EAB-4EBC-89AE-3D68C422FA4D}"/>
              </a:ext>
            </a:extLst>
          </p:cNvPr>
          <p:cNvSpPr txBox="1"/>
          <p:nvPr/>
        </p:nvSpPr>
        <p:spPr>
          <a:xfrm>
            <a:off x="8426547" y="3921849"/>
            <a:ext cx="195540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حجمها صغير جدا</a:t>
            </a:r>
          </a:p>
        </p:txBody>
      </p:sp>
      <p:cxnSp>
        <p:nvCxnSpPr>
          <p:cNvPr id="10" name="رابط كسهم مستقيم 9">
            <a:extLst>
              <a:ext uri="{FF2B5EF4-FFF2-40B4-BE49-F238E27FC236}">
                <a16:creationId xmlns:a16="http://schemas.microsoft.com/office/drawing/2014/main" id="{07CD53E5-9283-4EC6-83CF-4F2DD26E7B9D}"/>
              </a:ext>
            </a:extLst>
          </p:cNvPr>
          <p:cNvCxnSpPr>
            <a:cxnSpLocks/>
          </p:cNvCxnSpPr>
          <p:nvPr/>
        </p:nvCxnSpPr>
        <p:spPr>
          <a:xfrm flipH="1">
            <a:off x="4675163" y="3467689"/>
            <a:ext cx="1005871" cy="7184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2F17E46-547D-4C39-86F8-8F5D2E25CCA3}"/>
              </a:ext>
            </a:extLst>
          </p:cNvPr>
          <p:cNvSpPr txBox="1"/>
          <p:nvPr/>
        </p:nvSpPr>
        <p:spPr>
          <a:xfrm>
            <a:off x="3142666" y="3985493"/>
            <a:ext cx="1532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لها مذاق حلو</a:t>
            </a:r>
          </a:p>
        </p:txBody>
      </p: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B6E31899-EA3B-4AEE-8B8C-7B5CBC548CBE}"/>
              </a:ext>
            </a:extLst>
          </p:cNvPr>
          <p:cNvCxnSpPr>
            <a:cxnSpLocks/>
          </p:cNvCxnSpPr>
          <p:nvPr/>
        </p:nvCxnSpPr>
        <p:spPr>
          <a:xfrm flipH="1" flipV="1">
            <a:off x="4360985" y="1983543"/>
            <a:ext cx="1301292" cy="7420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E1BB91A0-939B-49FD-BDB0-795694C33CE1}"/>
              </a:ext>
            </a:extLst>
          </p:cNvPr>
          <p:cNvSpPr txBox="1"/>
          <p:nvPr/>
        </p:nvSpPr>
        <p:spPr>
          <a:xfrm rot="2116709">
            <a:off x="4647585" y="1858834"/>
            <a:ext cx="97872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اشهرها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DB504D61-6FE2-449A-93F6-892CC9382DD9}"/>
              </a:ext>
            </a:extLst>
          </p:cNvPr>
          <p:cNvSpPr txBox="1"/>
          <p:nvPr/>
        </p:nvSpPr>
        <p:spPr>
          <a:xfrm>
            <a:off x="3431919" y="1583433"/>
            <a:ext cx="99955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OM" sz="2000" dirty="0">
                <a:solidFill>
                  <a:srgbClr val="C00000"/>
                </a:solidFill>
              </a:rPr>
              <a:t>الجلوكوز</a:t>
            </a:r>
          </a:p>
        </p:txBody>
      </p:sp>
      <p:cxnSp>
        <p:nvCxnSpPr>
          <p:cNvPr id="29" name="رابط كسهم مستقيم 28">
            <a:extLst>
              <a:ext uri="{FF2B5EF4-FFF2-40B4-BE49-F238E27FC236}">
                <a16:creationId xmlns:a16="http://schemas.microsoft.com/office/drawing/2014/main" id="{6186831A-0AEB-490B-BB1C-E16CD18CC17D}"/>
              </a:ext>
            </a:extLst>
          </p:cNvPr>
          <p:cNvCxnSpPr>
            <a:cxnSpLocks/>
          </p:cNvCxnSpPr>
          <p:nvPr/>
        </p:nvCxnSpPr>
        <p:spPr>
          <a:xfrm flipH="1">
            <a:off x="6510967" y="3590017"/>
            <a:ext cx="1" cy="11910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F512AB61-31A1-431F-95C4-0A6CC95F1C7B}"/>
              </a:ext>
            </a:extLst>
          </p:cNvPr>
          <p:cNvSpPr txBox="1"/>
          <p:nvPr/>
        </p:nvSpPr>
        <p:spPr>
          <a:xfrm>
            <a:off x="5681034" y="4728114"/>
            <a:ext cx="1532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تذوب في الماء</a:t>
            </a:r>
          </a:p>
        </p:txBody>
      </p:sp>
    </p:spTree>
    <p:extLst>
      <p:ext uri="{BB962C8B-B14F-4D97-AF65-F5344CB8AC3E}">
        <p14:creationId xmlns:p14="http://schemas.microsoft.com/office/powerpoint/2010/main" val="341041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9" grpId="0"/>
      <p:bldP spid="14" grpId="0"/>
      <p:bldP spid="17" grpId="0"/>
      <p:bldP spid="18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6ECCBD70-3388-4940-8B5A-358AC5CB9531}"/>
              </a:ext>
            </a:extLst>
          </p:cNvPr>
          <p:cNvSpPr/>
          <p:nvPr/>
        </p:nvSpPr>
        <p:spPr>
          <a:xfrm>
            <a:off x="3924885" y="239150"/>
            <a:ext cx="5261317" cy="9425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وضح تركيب الجلوكوز؟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3D2C0A3-2373-41D2-83E8-23D0E106F4A9}"/>
              </a:ext>
            </a:extLst>
          </p:cNvPr>
          <p:cNvSpPr txBox="1"/>
          <p:nvPr/>
        </p:nvSpPr>
        <p:spPr>
          <a:xfrm>
            <a:off x="7026811" y="1536095"/>
            <a:ext cx="3418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>
                <a:solidFill>
                  <a:srgbClr val="C00000"/>
                </a:solidFill>
              </a:rPr>
              <a:t>* يتكون من </a:t>
            </a:r>
            <a:r>
              <a:rPr lang="ar-SA" sz="2800" b="1" dirty="0">
                <a:solidFill>
                  <a:srgbClr val="C00000"/>
                </a:solidFill>
              </a:rPr>
              <a:t>6</a:t>
            </a:r>
            <a:r>
              <a:rPr lang="ar-SA" sz="2800" b="1" dirty="0"/>
              <a:t> ذرات كربون</a:t>
            </a:r>
            <a:endParaRPr lang="ar-OM" sz="2800" b="1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C92FEA14-A778-46B6-80DE-8DFDBD844282}"/>
              </a:ext>
            </a:extLst>
          </p:cNvPr>
          <p:cNvSpPr txBox="1"/>
          <p:nvPr/>
        </p:nvSpPr>
        <p:spPr>
          <a:xfrm>
            <a:off x="3137093" y="1533379"/>
            <a:ext cx="3418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>
                <a:solidFill>
                  <a:srgbClr val="C00000"/>
                </a:solidFill>
              </a:rPr>
              <a:t>* ترتبط معا على </a:t>
            </a:r>
            <a:r>
              <a:rPr lang="ar-OM" sz="2800" b="1" dirty="0"/>
              <a:t>شكل حلقة</a:t>
            </a:r>
          </a:p>
        </p:txBody>
      </p:sp>
      <p:sp>
        <p:nvSpPr>
          <p:cNvPr id="5" name="قوس كبير أيسر 4">
            <a:extLst>
              <a:ext uri="{FF2B5EF4-FFF2-40B4-BE49-F238E27FC236}">
                <a16:creationId xmlns:a16="http://schemas.microsoft.com/office/drawing/2014/main" id="{9CBAC3D9-FC4F-41C4-BE7D-373BF6BFDA55}"/>
              </a:ext>
            </a:extLst>
          </p:cNvPr>
          <p:cNvSpPr/>
          <p:nvPr/>
        </p:nvSpPr>
        <p:spPr>
          <a:xfrm rot="16200000">
            <a:off x="6049106" y="-1117024"/>
            <a:ext cx="1561514" cy="73855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8DF24D0-B71E-4753-BF73-EB7C9C54771B}"/>
              </a:ext>
            </a:extLst>
          </p:cNvPr>
          <p:cNvSpPr txBox="1"/>
          <p:nvPr/>
        </p:nvSpPr>
        <p:spPr>
          <a:xfrm>
            <a:off x="4712677" y="3429000"/>
            <a:ext cx="3826411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/>
              <a:t>وترتبط بها ذرات  </a:t>
            </a:r>
            <a:r>
              <a:rPr lang="ar-SA" sz="2800" b="1" dirty="0">
                <a:solidFill>
                  <a:srgbClr val="C00000"/>
                </a:solidFill>
              </a:rPr>
              <a:t>*الاكسجين</a:t>
            </a:r>
          </a:p>
          <a:p>
            <a:r>
              <a:rPr lang="ar-SA" sz="2800" b="1" dirty="0">
                <a:solidFill>
                  <a:srgbClr val="C00000"/>
                </a:solidFill>
              </a:rPr>
              <a:t>                    *الهيدروجين</a:t>
            </a:r>
            <a:endParaRPr lang="ar-OM" sz="2800" b="1" dirty="0">
              <a:solidFill>
                <a:srgbClr val="C00000"/>
              </a:solidFill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6D1FECB9-3760-4869-97AB-A2F2274500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76" t="18223" r="57635" b="37918"/>
          <a:stretch/>
        </p:blipFill>
        <p:spPr>
          <a:xfrm>
            <a:off x="656492" y="2486573"/>
            <a:ext cx="2025750" cy="1676915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FD34815-A4C2-4265-92CA-DB92F7D086BE}"/>
              </a:ext>
            </a:extLst>
          </p:cNvPr>
          <p:cNvSpPr txBox="1"/>
          <p:nvPr/>
        </p:nvSpPr>
        <p:spPr>
          <a:xfrm>
            <a:off x="10142805" y="5321905"/>
            <a:ext cx="177993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1</a:t>
            </a:r>
            <a:r>
              <a:rPr lang="ar-OM" sz="3200" dirty="0">
                <a:solidFill>
                  <a:srgbClr val="C00000"/>
                </a:solidFill>
              </a:rPr>
              <a:t> الجلوكوز</a:t>
            </a:r>
          </a:p>
        </p:txBody>
      </p:sp>
      <p:cxnSp>
        <p:nvCxnSpPr>
          <p:cNvPr id="10" name="رابط كسهم مستقيم 9">
            <a:extLst>
              <a:ext uri="{FF2B5EF4-FFF2-40B4-BE49-F238E27FC236}">
                <a16:creationId xmlns:a16="http://schemas.microsoft.com/office/drawing/2014/main" id="{D632BD83-B690-441E-95E3-FEBA6D1162C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9186202" y="5614293"/>
            <a:ext cx="95660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802FCBD-164C-4AFD-B441-D107515216B9}"/>
              </a:ext>
            </a:extLst>
          </p:cNvPr>
          <p:cNvSpPr txBox="1"/>
          <p:nvPr/>
        </p:nvSpPr>
        <p:spPr>
          <a:xfrm>
            <a:off x="8888786" y="5198794"/>
            <a:ext cx="9787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مكون </a:t>
            </a:r>
          </a:p>
          <a:p>
            <a:r>
              <a:rPr lang="ar-OM" sz="2000" dirty="0"/>
              <a:t>من</a:t>
            </a:r>
          </a:p>
        </p:txBody>
      </p:sp>
      <p:cxnSp>
        <p:nvCxnSpPr>
          <p:cNvPr id="13" name="رابط كسهم مستقيم 12">
            <a:extLst>
              <a:ext uri="{FF2B5EF4-FFF2-40B4-BE49-F238E27FC236}">
                <a16:creationId xmlns:a16="http://schemas.microsoft.com/office/drawing/2014/main" id="{5AEF15A2-FEB0-4098-9A26-86487C3BBF25}"/>
              </a:ext>
            </a:extLst>
          </p:cNvPr>
          <p:cNvCxnSpPr>
            <a:cxnSpLocks/>
          </p:cNvCxnSpPr>
          <p:nvPr/>
        </p:nvCxnSpPr>
        <p:spPr>
          <a:xfrm flipH="1" flipV="1">
            <a:off x="8111108" y="5078437"/>
            <a:ext cx="1075096" cy="5126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8B59DE58-1843-4E75-BC70-387DF9063A22}"/>
              </a:ext>
            </a:extLst>
          </p:cNvPr>
          <p:cNvCxnSpPr>
            <a:cxnSpLocks/>
          </p:cNvCxnSpPr>
          <p:nvPr/>
        </p:nvCxnSpPr>
        <p:spPr>
          <a:xfrm flipH="1">
            <a:off x="8243668" y="5637507"/>
            <a:ext cx="943795" cy="64890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>
            <a:extLst>
              <a:ext uri="{FF2B5EF4-FFF2-40B4-BE49-F238E27FC236}">
                <a16:creationId xmlns:a16="http://schemas.microsoft.com/office/drawing/2014/main" id="{93D55E00-67EE-4B68-AA3C-33C8982F0B3E}"/>
              </a:ext>
            </a:extLst>
          </p:cNvPr>
          <p:cNvCxnSpPr>
            <a:cxnSpLocks/>
          </p:cNvCxnSpPr>
          <p:nvPr/>
        </p:nvCxnSpPr>
        <p:spPr>
          <a:xfrm flipH="1">
            <a:off x="7723163" y="5614292"/>
            <a:ext cx="145729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D4E3511A-814D-4C58-B08E-CD700F3A6089}"/>
              </a:ext>
            </a:extLst>
          </p:cNvPr>
          <p:cNvSpPr txBox="1"/>
          <p:nvPr/>
        </p:nvSpPr>
        <p:spPr>
          <a:xfrm>
            <a:off x="7224426" y="4655113"/>
            <a:ext cx="101924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6 كربون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E70B6173-844C-442A-A29E-8AF6A4F837B7}"/>
              </a:ext>
            </a:extLst>
          </p:cNvPr>
          <p:cNvSpPr txBox="1"/>
          <p:nvPr/>
        </p:nvSpPr>
        <p:spPr>
          <a:xfrm>
            <a:off x="7091866" y="6086356"/>
            <a:ext cx="101924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6 اكسجين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BEAB694D-DD0F-4F0D-B96E-E72D605C34D1}"/>
              </a:ext>
            </a:extLst>
          </p:cNvPr>
          <p:cNvSpPr txBox="1"/>
          <p:nvPr/>
        </p:nvSpPr>
        <p:spPr>
          <a:xfrm>
            <a:off x="5943228" y="5414237"/>
            <a:ext cx="17136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12 هيدروجين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4FFF611D-7472-4CC0-A703-C4A86DFD39F8}"/>
              </a:ext>
            </a:extLst>
          </p:cNvPr>
          <p:cNvSpPr txBox="1"/>
          <p:nvPr/>
        </p:nvSpPr>
        <p:spPr>
          <a:xfrm>
            <a:off x="3822709" y="5414237"/>
            <a:ext cx="17799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C</a:t>
            </a:r>
            <a:r>
              <a:rPr lang="en-US" dirty="0">
                <a:solidFill>
                  <a:srgbClr val="C00000"/>
                </a:solidFill>
              </a:rPr>
              <a:t>6</a:t>
            </a:r>
            <a:r>
              <a:rPr lang="en-US" sz="3200" dirty="0">
                <a:solidFill>
                  <a:srgbClr val="C00000"/>
                </a:solidFill>
              </a:rPr>
              <a:t>H</a:t>
            </a:r>
            <a:r>
              <a:rPr lang="en-US" sz="1600" dirty="0">
                <a:solidFill>
                  <a:srgbClr val="C00000"/>
                </a:solidFill>
              </a:rPr>
              <a:t>12</a:t>
            </a:r>
            <a:r>
              <a:rPr lang="en-US" sz="3200" dirty="0">
                <a:solidFill>
                  <a:srgbClr val="C00000"/>
                </a:solidFill>
              </a:rPr>
              <a:t>O</a:t>
            </a:r>
            <a:r>
              <a:rPr lang="en-US" sz="1600" dirty="0">
                <a:solidFill>
                  <a:srgbClr val="C00000"/>
                </a:solidFill>
              </a:rPr>
              <a:t>6</a:t>
            </a:r>
            <a:endParaRPr lang="ar-OM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9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  <p:bldP spid="8" grpId="0" animBg="1"/>
      <p:bldP spid="11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3246A766-27CD-4472-84E7-C9475CF81798}"/>
              </a:ext>
            </a:extLst>
          </p:cNvPr>
          <p:cNvSpPr/>
          <p:nvPr/>
        </p:nvSpPr>
        <p:spPr>
          <a:xfrm>
            <a:off x="5641146" y="2725616"/>
            <a:ext cx="1828799" cy="82999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السكريات </a:t>
            </a:r>
            <a:r>
              <a:rPr lang="ar-OM" sz="2400" b="1" dirty="0">
                <a:solidFill>
                  <a:srgbClr val="C00000"/>
                </a:solidFill>
              </a:rPr>
              <a:t>الثنائية</a:t>
            </a:r>
          </a:p>
        </p:txBody>
      </p:sp>
      <p:cxnSp>
        <p:nvCxnSpPr>
          <p:cNvPr id="4" name="رابط كسهم مستقيم 3">
            <a:extLst>
              <a:ext uri="{FF2B5EF4-FFF2-40B4-BE49-F238E27FC236}">
                <a16:creationId xmlns:a16="http://schemas.microsoft.com/office/drawing/2014/main" id="{7D4A72BD-01C7-407D-A30E-A081069DE107}"/>
              </a:ext>
            </a:extLst>
          </p:cNvPr>
          <p:cNvCxnSpPr>
            <a:cxnSpLocks/>
          </p:cNvCxnSpPr>
          <p:nvPr/>
        </p:nvCxnSpPr>
        <p:spPr>
          <a:xfrm flipV="1">
            <a:off x="7427741" y="1983543"/>
            <a:ext cx="1167619" cy="7420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8FEB760-B314-4966-AE2D-0F660380039E}"/>
              </a:ext>
            </a:extLst>
          </p:cNvPr>
          <p:cNvSpPr txBox="1"/>
          <p:nvPr/>
        </p:nvSpPr>
        <p:spPr>
          <a:xfrm>
            <a:off x="8595360" y="1612942"/>
            <a:ext cx="195540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من ارتباط جزئين من السكريات الأحادية</a:t>
            </a:r>
          </a:p>
        </p:txBody>
      </p:sp>
      <p:cxnSp>
        <p:nvCxnSpPr>
          <p:cNvPr id="6" name="رابط كسهم مستقيم 5">
            <a:extLst>
              <a:ext uri="{FF2B5EF4-FFF2-40B4-BE49-F238E27FC236}">
                <a16:creationId xmlns:a16="http://schemas.microsoft.com/office/drawing/2014/main" id="{F2F17533-05A0-4A59-9493-CED66C836937}"/>
              </a:ext>
            </a:extLst>
          </p:cNvPr>
          <p:cNvCxnSpPr>
            <a:cxnSpLocks/>
          </p:cNvCxnSpPr>
          <p:nvPr/>
        </p:nvCxnSpPr>
        <p:spPr>
          <a:xfrm>
            <a:off x="7469945" y="3474778"/>
            <a:ext cx="1406769" cy="6471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16A747D-FE07-4BA2-8A35-54B5F3C8046C}"/>
              </a:ext>
            </a:extLst>
          </p:cNvPr>
          <p:cNvSpPr txBox="1"/>
          <p:nvPr/>
        </p:nvSpPr>
        <p:spPr>
          <a:xfrm>
            <a:off x="8876714" y="3921849"/>
            <a:ext cx="140676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صغيرة الحجم</a:t>
            </a:r>
          </a:p>
        </p:txBody>
      </p:sp>
      <p:cxnSp>
        <p:nvCxnSpPr>
          <p:cNvPr id="8" name="رابط كسهم مستقيم 7">
            <a:extLst>
              <a:ext uri="{FF2B5EF4-FFF2-40B4-BE49-F238E27FC236}">
                <a16:creationId xmlns:a16="http://schemas.microsoft.com/office/drawing/2014/main" id="{C6CC0071-BF3A-4C52-8618-B79463561172}"/>
              </a:ext>
            </a:extLst>
          </p:cNvPr>
          <p:cNvCxnSpPr>
            <a:cxnSpLocks/>
          </p:cNvCxnSpPr>
          <p:nvPr/>
        </p:nvCxnSpPr>
        <p:spPr>
          <a:xfrm flipH="1">
            <a:off x="4675163" y="3467689"/>
            <a:ext cx="1005871" cy="7184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835881F-91F7-46A3-994C-E71FBD3EBB2E}"/>
              </a:ext>
            </a:extLst>
          </p:cNvPr>
          <p:cNvSpPr txBox="1"/>
          <p:nvPr/>
        </p:nvSpPr>
        <p:spPr>
          <a:xfrm>
            <a:off x="3142666" y="3985493"/>
            <a:ext cx="153249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قابلة للذوبان في الماء</a:t>
            </a:r>
          </a:p>
        </p:txBody>
      </p:sp>
      <p:cxnSp>
        <p:nvCxnSpPr>
          <p:cNvPr id="10" name="رابط كسهم مستقيم 9">
            <a:extLst>
              <a:ext uri="{FF2B5EF4-FFF2-40B4-BE49-F238E27FC236}">
                <a16:creationId xmlns:a16="http://schemas.microsoft.com/office/drawing/2014/main" id="{8AE3CC77-669D-4A58-8B04-D8A3D00937B0}"/>
              </a:ext>
            </a:extLst>
          </p:cNvPr>
          <p:cNvCxnSpPr>
            <a:cxnSpLocks/>
          </p:cNvCxnSpPr>
          <p:nvPr/>
        </p:nvCxnSpPr>
        <p:spPr>
          <a:xfrm flipH="1" flipV="1">
            <a:off x="4360985" y="1983543"/>
            <a:ext cx="1301292" cy="7420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3B83AF2-5121-42FF-9B2E-7533FE7FAAC6}"/>
              </a:ext>
            </a:extLst>
          </p:cNvPr>
          <p:cNvSpPr txBox="1"/>
          <p:nvPr/>
        </p:nvSpPr>
        <p:spPr>
          <a:xfrm rot="2116709">
            <a:off x="4647585" y="1858834"/>
            <a:ext cx="97872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اشهرها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C12FB7A-D469-44FE-9B2C-E11C8F3067C5}"/>
              </a:ext>
            </a:extLst>
          </p:cNvPr>
          <p:cNvSpPr txBox="1"/>
          <p:nvPr/>
        </p:nvSpPr>
        <p:spPr>
          <a:xfrm>
            <a:off x="3431919" y="1583433"/>
            <a:ext cx="99955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OM" sz="2000" dirty="0">
                <a:solidFill>
                  <a:srgbClr val="C00000"/>
                </a:solidFill>
              </a:rPr>
              <a:t>الجلوكوز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A58CE1E7-4C99-4048-AEF2-CE0534134B0A}"/>
              </a:ext>
            </a:extLst>
          </p:cNvPr>
          <p:cNvSpPr txBox="1"/>
          <p:nvPr/>
        </p:nvSpPr>
        <p:spPr>
          <a:xfrm rot="19860731">
            <a:off x="7199238" y="2066303"/>
            <a:ext cx="9787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يتكون </a:t>
            </a:r>
          </a:p>
          <a:p>
            <a:r>
              <a:rPr lang="ar-OM" sz="2000" dirty="0"/>
              <a:t>من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CA44704-EC39-4B52-95A3-1F708E85609A}"/>
              </a:ext>
            </a:extLst>
          </p:cNvPr>
          <p:cNvSpPr txBox="1"/>
          <p:nvPr/>
        </p:nvSpPr>
        <p:spPr>
          <a:xfrm>
            <a:off x="1916771" y="1566775"/>
            <a:ext cx="99955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OM" sz="2000" dirty="0">
                <a:solidFill>
                  <a:srgbClr val="C00000"/>
                </a:solidFill>
              </a:rPr>
              <a:t>المالتوز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3FD5D86-4474-4CF2-A7BC-002247E6605A}"/>
              </a:ext>
            </a:extLst>
          </p:cNvPr>
          <p:cNvSpPr txBox="1"/>
          <p:nvPr/>
        </p:nvSpPr>
        <p:spPr>
          <a:xfrm>
            <a:off x="2882842" y="1563550"/>
            <a:ext cx="44784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و</a:t>
            </a:r>
          </a:p>
        </p:txBody>
      </p:sp>
    </p:spTree>
    <p:extLst>
      <p:ext uri="{BB962C8B-B14F-4D97-AF65-F5344CB8AC3E}">
        <p14:creationId xmlns:p14="http://schemas.microsoft.com/office/powerpoint/2010/main" val="334569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  <p:bldP spid="9" grpId="0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903DBA72-CDFC-4C75-85D7-076792F47B76}"/>
              </a:ext>
            </a:extLst>
          </p:cNvPr>
          <p:cNvSpPr/>
          <p:nvPr/>
        </p:nvSpPr>
        <p:spPr>
          <a:xfrm>
            <a:off x="5642314" y="467133"/>
            <a:ext cx="1897969" cy="73269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السكريات المتعددة</a:t>
            </a:r>
            <a:endParaRPr lang="ar-OM" sz="2400" b="1" dirty="0">
              <a:solidFill>
                <a:srgbClr val="C0000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5D4A09E-748D-4CF3-9F14-D6A8263F2744}"/>
              </a:ext>
            </a:extLst>
          </p:cNvPr>
          <p:cNvSpPr txBox="1"/>
          <p:nvPr/>
        </p:nvSpPr>
        <p:spPr>
          <a:xfrm>
            <a:off x="2644726" y="1700766"/>
            <a:ext cx="766689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4000" dirty="0"/>
              <a:t>كيف تتكون واذكر امثله عنها واهم ما يميزها</a:t>
            </a: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F7439FED-3B45-42CD-BE50-B4D76F324212}"/>
              </a:ext>
            </a:extLst>
          </p:cNvPr>
          <p:cNvSpPr/>
          <p:nvPr/>
        </p:nvSpPr>
        <p:spPr>
          <a:xfrm>
            <a:off x="9594166" y="2875853"/>
            <a:ext cx="1786596" cy="161250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النشا</a:t>
            </a: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3C317479-103F-4CBD-AD3C-FACF02B2F6FF}"/>
              </a:ext>
            </a:extLst>
          </p:cNvPr>
          <p:cNvSpPr/>
          <p:nvPr/>
        </p:nvSpPr>
        <p:spPr>
          <a:xfrm>
            <a:off x="1103141" y="2641977"/>
            <a:ext cx="2633003" cy="187452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الجلايكوجين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1E1D48B3-A5B3-4331-8E85-C1C856340DC5}"/>
              </a:ext>
            </a:extLst>
          </p:cNvPr>
          <p:cNvSpPr/>
          <p:nvPr/>
        </p:nvSpPr>
        <p:spPr>
          <a:xfrm>
            <a:off x="5642314" y="2805618"/>
            <a:ext cx="2088468" cy="161251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السليولوز</a:t>
            </a:r>
            <a:endParaRPr lang="ar-OM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وسيلة الشرح: سهم إلى الأعلى 6">
            <a:extLst>
              <a:ext uri="{FF2B5EF4-FFF2-40B4-BE49-F238E27FC236}">
                <a16:creationId xmlns:a16="http://schemas.microsoft.com/office/drawing/2014/main" id="{75BD16B3-2EAF-48C5-8022-379727ABAB1C}"/>
              </a:ext>
            </a:extLst>
          </p:cNvPr>
          <p:cNvSpPr/>
          <p:nvPr/>
        </p:nvSpPr>
        <p:spPr>
          <a:xfrm>
            <a:off x="9263574" y="4488362"/>
            <a:ext cx="2700997" cy="1445228"/>
          </a:xfrm>
          <a:prstGeom prst="up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الخلايا النباتية</a:t>
            </a:r>
          </a:p>
        </p:txBody>
      </p:sp>
      <p:sp>
        <p:nvSpPr>
          <p:cNvPr id="8" name="وسيلة الشرح: سهم إلى الأعلى 7">
            <a:extLst>
              <a:ext uri="{FF2B5EF4-FFF2-40B4-BE49-F238E27FC236}">
                <a16:creationId xmlns:a16="http://schemas.microsoft.com/office/drawing/2014/main" id="{1D5096B5-4FEC-4AB7-9504-F2167CD5E815}"/>
              </a:ext>
            </a:extLst>
          </p:cNvPr>
          <p:cNvSpPr/>
          <p:nvPr/>
        </p:nvSpPr>
        <p:spPr>
          <a:xfrm>
            <a:off x="5377375" y="4457360"/>
            <a:ext cx="2700997" cy="1445228"/>
          </a:xfrm>
          <a:prstGeom prst="up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الجدارالخلوي</a:t>
            </a:r>
            <a:endParaRPr lang="ar-OM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وسيلة الشرح: سهم إلى الأعلى 8">
            <a:extLst>
              <a:ext uri="{FF2B5EF4-FFF2-40B4-BE49-F238E27FC236}">
                <a16:creationId xmlns:a16="http://schemas.microsoft.com/office/drawing/2014/main" id="{AC82AEFF-F5B9-4F3A-9AB1-F2652B8CEA28}"/>
              </a:ext>
            </a:extLst>
          </p:cNvPr>
          <p:cNvSpPr/>
          <p:nvPr/>
        </p:nvSpPr>
        <p:spPr>
          <a:xfrm>
            <a:off x="901504" y="4516497"/>
            <a:ext cx="2700997" cy="1445228"/>
          </a:xfrm>
          <a:prstGeom prst="up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الخلايا الحيوانية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B98CA5CC-A530-430F-B976-AC4F5105B551}"/>
              </a:ext>
            </a:extLst>
          </p:cNvPr>
          <p:cNvSpPr txBox="1"/>
          <p:nvPr/>
        </p:nvSpPr>
        <p:spPr>
          <a:xfrm>
            <a:off x="7730783" y="6253241"/>
            <a:ext cx="25104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400" b="1" dirty="0">
                <a:solidFill>
                  <a:srgbClr val="C00000"/>
                </a:solidFill>
              </a:rPr>
              <a:t>* لا تذوب في الماء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13B054C-9F54-4211-8BCC-1CA96125DBAC}"/>
              </a:ext>
            </a:extLst>
          </p:cNvPr>
          <p:cNvSpPr txBox="1"/>
          <p:nvPr/>
        </p:nvSpPr>
        <p:spPr>
          <a:xfrm>
            <a:off x="4840752" y="6253240"/>
            <a:ext cx="25104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400" b="1" dirty="0">
                <a:solidFill>
                  <a:srgbClr val="C00000"/>
                </a:solidFill>
              </a:rPr>
              <a:t>* ليس لها طعم حلو</a:t>
            </a:r>
          </a:p>
        </p:txBody>
      </p:sp>
    </p:spTree>
    <p:extLst>
      <p:ext uri="{BB962C8B-B14F-4D97-AF65-F5344CB8AC3E}">
        <p14:creationId xmlns:p14="http://schemas.microsoft.com/office/powerpoint/2010/main" val="102241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69A56E12-C04F-4D8B-AA06-05DB169251BF}"/>
              </a:ext>
            </a:extLst>
          </p:cNvPr>
          <p:cNvSpPr/>
          <p:nvPr/>
        </p:nvSpPr>
        <p:spPr>
          <a:xfrm>
            <a:off x="3657599" y="1519310"/>
            <a:ext cx="5261317" cy="9425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ماهي وظائف الكربوهيدرات؟</a:t>
            </a:r>
          </a:p>
        </p:txBody>
      </p:sp>
    </p:spTree>
    <p:extLst>
      <p:ext uri="{BB962C8B-B14F-4D97-AF65-F5344CB8AC3E}">
        <p14:creationId xmlns:p14="http://schemas.microsoft.com/office/powerpoint/2010/main" val="369016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