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  <p:sldMasterId id="214748365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5" r:id="rId10"/>
    <p:sldId id="263" r:id="rId11"/>
    <p:sldId id="264" r:id="rId12"/>
    <p:sldId id="265" r:id="rId13"/>
    <p:sldId id="267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embeddedFontLst>
    <p:embeddedFont>
      <p:font typeface="Libre Franklin Medium" charset="0"/>
      <p:regular r:id="rId24"/>
      <p:bold r:id="rId25"/>
      <p:italic r:id="rId26"/>
      <p:boldItalic r:id="rId27"/>
    </p:embeddedFont>
    <p:embeddedFont>
      <p:font typeface="Libre Franklin" charset="0"/>
      <p:regular r:id="rId28"/>
      <p:bold r:id="rId29"/>
      <p:italic r:id="rId30"/>
      <p:boldItalic r:id="rId31"/>
    </p:embeddedFont>
    <p:embeddedFont>
      <p:font typeface="Tahoma" pitchFamily="3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1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9177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4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</a:t>
            </a:fld>
            <a:endParaRPr/>
          </a:p>
        </p:txBody>
      </p:sp>
      <p:sp>
        <p:nvSpPr>
          <p:cNvPr id="325" name="Google Shape;3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6" name="Google Shape;32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5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/>
          </a:p>
        </p:txBody>
      </p:sp>
      <p:sp>
        <p:nvSpPr>
          <p:cNvPr id="351" name="Google Shape;3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2" name="Google Shape;35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6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/>
          </a:p>
        </p:txBody>
      </p:sp>
      <p:sp>
        <p:nvSpPr>
          <p:cNvPr id="376" name="Google Shape;37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7" name="Google Shape;3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محتوى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r" rtl="1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marL="914400" lvl="1" indent="-308610" algn="r" rtl="1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marL="1371600" lvl="2" indent="-308610" algn="r" rtl="1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marL="1828800" lvl="3" indent="-308610" algn="r" rtl="1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marL="2286000" lvl="4" indent="-297179" algn="r" rtl="1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marL="2743200" lvl="5" indent="-297179" algn="r" rtl="1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marL="3200400" lvl="6" indent="-297179" algn="r" rtl="1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marL="3657600" lvl="7" indent="-297179" algn="r" rtl="1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r" rtl="1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ft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ldNum" idx="12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فارغ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1"/>
          <p:cNvCxnSpPr/>
          <p:nvPr/>
        </p:nvCxnSpPr>
        <p:spPr>
          <a:xfrm>
            <a:off x="514350" y="1057986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0840" algn="r" rtl="1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sz="3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3060" algn="r" rtl="1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sz="2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5280" algn="r" rtl="1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sz="2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7500" algn="r" rtl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7179" algn="r" rtl="1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97179" algn="r" rtl="1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89560" algn="r" rtl="1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89559" algn="r" rtl="1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81940" algn="r" rtl="1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R="0"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marR="0"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marR="0"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marR="0"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marR="0"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marR="0"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marR="0"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marR="0"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ft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sldNum" idx="12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0840" algn="r" rtl="1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sz="3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3060" algn="r" rtl="1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sz="2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5280" algn="r" rtl="1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sz="2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7500" algn="r" rtl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7179" algn="r" rtl="1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97179" algn="r" rtl="1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89560" algn="r" rtl="1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89559" algn="r" rtl="1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81940" algn="r" rtl="1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R="0"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marR="0"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marR="0"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marR="0"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marR="0"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marR="0"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marR="0"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marR="0"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D38E2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/>
        </p:nvSpPr>
        <p:spPr>
          <a:xfrm>
            <a:off x="1476375" y="2276475"/>
            <a:ext cx="6400800" cy="1311275"/>
          </a:xfrm>
          <a:prstGeom prst="rect">
            <a:avLst/>
          </a:prstGeom>
          <a:noFill/>
          <a:ln>
            <a:noFill/>
          </a:ln>
          <a:effectLst>
            <a:outerShdw blurRad="63500" dist="91581" dir="7421404">
              <a:srgbClr val="90611C"/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Times New Roman"/>
              <a:buNone/>
            </a:pPr>
            <a:r>
              <a:rPr lang="en-US" sz="8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صِيَغُ المبالـَغـَةِ</a:t>
            </a:r>
            <a:endParaRPr/>
          </a:p>
        </p:txBody>
      </p:sp>
      <p:pic>
        <p:nvPicPr>
          <p:cNvPr id="39" name="Google Shape;39;p5" descr="عربي-صيغ-المبالغة-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2987824" y="620688"/>
            <a:ext cx="3816424" cy="1152128"/>
          </a:xfrm>
          <a:prstGeom prst="flowChartDocumen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3563937" y="908050"/>
            <a:ext cx="27368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أهداف الدرس</a:t>
            </a:r>
            <a:endParaRPr/>
          </a:p>
        </p:txBody>
      </p:sp>
      <p:pic>
        <p:nvPicPr>
          <p:cNvPr id="46" name="Google Shape;46;p6" descr="خلفيات رسمية للكتابة عليها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624" y="2060848"/>
            <a:ext cx="6696744" cy="4248472"/>
          </a:xfrm>
          <a:prstGeom prst="rect">
            <a:avLst/>
          </a:prstGeom>
          <a:noFill/>
          <a:ln w="2286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7" name="Google Shape;47;p6"/>
          <p:cNvSpPr txBox="1"/>
          <p:nvPr/>
        </p:nvSpPr>
        <p:spPr>
          <a:xfrm>
            <a:off x="2484437" y="2997200"/>
            <a:ext cx="4103687" cy="304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 أن تعرّف الطالبة صيغ المبالغة.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 أن تستنبط الفائدة المعنوية لصيغ المبالغة.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 أن تعدد  الاوزان المشهورة لصيغ المبالغة.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4- أن تصوغ صيغ المبالغة من الأفعال المختلفة.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63529"/>
          </a:srgbClr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 descr="النمام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476250"/>
            <a:ext cx="3960812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/>
        </p:nvSpPr>
        <p:spPr>
          <a:xfrm>
            <a:off x="5435600" y="836612"/>
            <a:ext cx="3024187" cy="708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هذا رجل نمّام</a:t>
            </a:r>
            <a:endParaRPr/>
          </a:p>
        </p:txBody>
      </p:sp>
      <p:pic>
        <p:nvPicPr>
          <p:cNvPr id="54" name="Google Shape;54;p7" descr="قلق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287" y="2781300"/>
            <a:ext cx="3889375" cy="186531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/>
        </p:nvSpPr>
        <p:spPr>
          <a:xfrm>
            <a:off x="5795962" y="3141662"/>
            <a:ext cx="2808287" cy="7064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هذا  طفلٌ قلق</a:t>
            </a:r>
            <a:endParaRPr/>
          </a:p>
        </p:txBody>
      </p:sp>
      <p:sp>
        <p:nvSpPr>
          <p:cNvPr id="56" name="Google Shape;56;p7"/>
          <p:cNvSpPr txBox="1"/>
          <p:nvPr/>
        </p:nvSpPr>
        <p:spPr>
          <a:xfrm>
            <a:off x="2735262" y="4581525"/>
            <a:ext cx="6408737" cy="100806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B0761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نمّام / اسم يدل على كثرة النميمة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7"/>
          <p:cNvSpPr txBox="1"/>
          <p:nvPr/>
        </p:nvSpPr>
        <p:spPr>
          <a:xfrm>
            <a:off x="395287" y="5849937"/>
            <a:ext cx="6408737" cy="100806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B0761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قَلِق/ اسم يدل على كثرة التوتر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69999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/>
          <p:nvPr/>
        </p:nvSpPr>
        <p:spPr>
          <a:xfrm>
            <a:off x="468312" y="2636837"/>
            <a:ext cx="6840537" cy="3600450"/>
          </a:xfrm>
          <a:prstGeom prst="cloudCallout">
            <a:avLst>
              <a:gd name="adj1" fmla="val 6300"/>
              <a:gd name="adj2" fmla="val 24300"/>
            </a:avLst>
          </a:prstGeom>
          <a:solidFill>
            <a:schemeClr val="accent1"/>
          </a:solidFill>
          <a:ln w="25400" cap="flat" cmpd="sng">
            <a:solidFill>
              <a:srgbClr val="B0761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وصف مشتق يدل على الاتصاف بكثرة وقوع الحدث و المبالغة فيه</a:t>
            </a:r>
            <a:endParaRPr/>
          </a:p>
        </p:txBody>
      </p:sp>
      <p:sp>
        <p:nvSpPr>
          <p:cNvPr id="63" name="Google Shape;63;p8"/>
          <p:cNvSpPr txBox="1"/>
          <p:nvPr/>
        </p:nvSpPr>
        <p:spPr>
          <a:xfrm>
            <a:off x="1403350" y="404812"/>
            <a:ext cx="7380287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400"/>
              <a:buFont typeface="Times New Roman"/>
              <a:buNone/>
            </a:pPr>
            <a:r>
              <a:rPr lang="en-US" sz="34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ماذا نسمي الصيغ التي تدل على الكثرة والمبالغة؟</a:t>
            </a:r>
            <a:endParaRPr/>
          </a:p>
        </p:txBody>
      </p:sp>
      <p:sp>
        <p:nvSpPr>
          <p:cNvPr id="64" name="Google Shape;64;p8"/>
          <p:cNvSpPr txBox="1"/>
          <p:nvPr/>
        </p:nvSpPr>
        <p:spPr>
          <a:xfrm>
            <a:off x="4859337" y="1628775"/>
            <a:ext cx="2695575" cy="646112"/>
          </a:xfrm>
          <a:prstGeom prst="rect">
            <a:avLst/>
          </a:prstGeom>
          <a:solidFill>
            <a:srgbClr val="FFFF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صيغ المبالغة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/>
          <p:nvPr/>
        </p:nvSpPr>
        <p:spPr>
          <a:xfrm>
            <a:off x="3733800" y="3670300"/>
            <a:ext cx="5410200" cy="1766887"/>
          </a:xfrm>
          <a:prstGeom prst="rect">
            <a:avLst/>
          </a:prstGeom>
          <a:noFill/>
          <a:ln>
            <a:noFill/>
          </a:ln>
          <a:effectLst>
            <a:outerShdw blurRad="63500" dist="91581" dir="7421404">
              <a:srgbClr val="90611C"/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التناول والتنفيذ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 الاستقراء والاستكشاف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0" descr="براويز واطارات. 2021 , اطارات , براويز , جديده , رائعه واطارات رهيبة وجميلة  ونادرة على شكل قلوب ود | صقور الإبدآع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5150" y="260350"/>
            <a:ext cx="58928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0"/>
          <p:cNvSpPr txBox="1"/>
          <p:nvPr/>
        </p:nvSpPr>
        <p:spPr>
          <a:xfrm>
            <a:off x="3779837" y="2924175"/>
            <a:ext cx="1944687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6000"/>
              <a:buFont typeface="Times New Roman"/>
              <a:buNone/>
            </a:pPr>
            <a:r>
              <a:rPr lang="en-US" sz="6000" b="0" i="0" u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الأمثلة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99"/>
            </a:gs>
            <a:gs pos="100000">
              <a:srgbClr val="99CCFF"/>
            </a:gs>
          </a:gsLst>
          <a:lin ang="5400000" scaled="0"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/>
        </p:nvSpPr>
        <p:spPr>
          <a:xfrm>
            <a:off x="4427537" y="228600"/>
            <a:ext cx="4640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35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إنَّكَ غنِيٌّ ، ولكنَّكَ </a:t>
            </a:r>
            <a:r>
              <a:rPr lang="en-US" sz="35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ترّاكٌ</a:t>
            </a: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لثروتِكَ0</a:t>
            </a:r>
            <a:endParaRPr/>
          </a:p>
        </p:txBody>
      </p:sp>
      <p:sp>
        <p:nvSpPr>
          <p:cNvPr id="81" name="Google Shape;81;p11"/>
          <p:cNvSpPr txBox="1"/>
          <p:nvPr/>
        </p:nvSpPr>
        <p:spPr>
          <a:xfrm>
            <a:off x="1258887" y="260350"/>
            <a:ext cx="25558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 يفلحُ </a:t>
            </a: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الصَبورُ</a:t>
            </a: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82" name="Google Shape;82;p11"/>
          <p:cNvSpPr txBox="1"/>
          <p:nvPr/>
        </p:nvSpPr>
        <p:spPr>
          <a:xfrm>
            <a:off x="5872162" y="981075"/>
            <a:ext cx="3271837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 المزارعُ </a:t>
            </a: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سعيدٌ</a:t>
            </a: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برزقِهِ 0</a:t>
            </a:r>
            <a:endParaRPr/>
          </a:p>
        </p:txBody>
      </p:sp>
      <p:sp>
        <p:nvSpPr>
          <p:cNvPr id="83" name="Google Shape;83;p11"/>
          <p:cNvSpPr txBox="1"/>
          <p:nvPr/>
        </p:nvSpPr>
        <p:spPr>
          <a:xfrm>
            <a:off x="395287" y="1052512"/>
            <a:ext cx="5435600" cy="61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</a:pPr>
            <a:r>
              <a:rPr lang="en-US" sz="3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4- الصّحّةُ من ذهبٍ، والجاهلُ </a:t>
            </a:r>
            <a:r>
              <a:rPr lang="en-US" sz="3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مضياعُ</a:t>
            </a:r>
            <a:r>
              <a:rPr lang="en-US" sz="3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للذهبِ     </a:t>
            </a:r>
            <a:endParaRPr/>
          </a:p>
        </p:txBody>
      </p:sp>
      <p:sp>
        <p:nvSpPr>
          <p:cNvPr id="84" name="Google Shape;84;p11"/>
          <p:cNvSpPr txBox="1"/>
          <p:nvPr/>
        </p:nvSpPr>
        <p:spPr>
          <a:xfrm>
            <a:off x="5435600" y="1844675"/>
            <a:ext cx="3516312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5- العاقلُ </a:t>
            </a: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حَذِرٌ</a:t>
            </a: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منَ الدّنيا.</a:t>
            </a:r>
            <a:endParaRPr/>
          </a:p>
        </p:txBody>
      </p:sp>
      <p:grpSp>
        <p:nvGrpSpPr>
          <p:cNvPr id="85" name="Google Shape;85;p11"/>
          <p:cNvGrpSpPr/>
          <p:nvPr/>
        </p:nvGrpSpPr>
        <p:grpSpPr>
          <a:xfrm>
            <a:off x="827087" y="2781300"/>
            <a:ext cx="7777162" cy="3057525"/>
            <a:chOff x="521" y="1752"/>
            <a:chExt cx="4899" cy="1926"/>
          </a:xfrm>
        </p:grpSpPr>
        <p:sp>
          <p:nvSpPr>
            <p:cNvPr id="86" name="Google Shape;86;p11"/>
            <p:cNvSpPr txBox="1"/>
            <p:nvPr/>
          </p:nvSpPr>
          <p:spPr>
            <a:xfrm>
              <a:off x="4730" y="1752"/>
              <a:ext cx="69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المثال</a:t>
              </a:r>
              <a:endParaRPr/>
            </a:p>
          </p:txBody>
        </p:sp>
        <p:sp>
          <p:nvSpPr>
            <p:cNvPr id="87" name="Google Shape;87;p11"/>
            <p:cNvSpPr txBox="1"/>
            <p:nvPr/>
          </p:nvSpPr>
          <p:spPr>
            <a:xfrm>
              <a:off x="3460" y="1752"/>
              <a:ext cx="127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صيغة المبالغة</a:t>
              </a:r>
              <a:endParaRPr/>
            </a:p>
          </p:txBody>
        </p:sp>
        <p:sp>
          <p:nvSpPr>
            <p:cNvPr id="88" name="Google Shape;88;p11"/>
            <p:cNvSpPr txBox="1"/>
            <p:nvPr/>
          </p:nvSpPr>
          <p:spPr>
            <a:xfrm>
              <a:off x="2481" y="1752"/>
              <a:ext cx="979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الفعل</a:t>
              </a:r>
              <a:endParaRPr/>
            </a:p>
          </p:txBody>
        </p:sp>
        <p:sp>
          <p:nvSpPr>
            <p:cNvPr id="89" name="Google Shape;89;p11"/>
            <p:cNvSpPr txBox="1"/>
            <p:nvPr/>
          </p:nvSpPr>
          <p:spPr>
            <a:xfrm>
              <a:off x="1501" y="1752"/>
              <a:ext cx="98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اسم الفاعل</a:t>
              </a:r>
              <a:endParaRPr/>
            </a:p>
          </p:txBody>
        </p:sp>
        <p:sp>
          <p:nvSpPr>
            <p:cNvPr id="90" name="Google Shape;90;p11"/>
            <p:cNvSpPr txBox="1"/>
            <p:nvPr/>
          </p:nvSpPr>
          <p:spPr>
            <a:xfrm>
              <a:off x="521" y="1752"/>
              <a:ext cx="98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وزن صيغة المبالغة</a:t>
              </a:r>
              <a:endParaRPr/>
            </a:p>
          </p:txBody>
        </p:sp>
        <p:sp>
          <p:nvSpPr>
            <p:cNvPr id="91" name="Google Shape;91;p11"/>
            <p:cNvSpPr txBox="1"/>
            <p:nvPr/>
          </p:nvSpPr>
          <p:spPr>
            <a:xfrm>
              <a:off x="4730" y="2155"/>
              <a:ext cx="69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Libre Franklin"/>
                <a:buNone/>
              </a:pPr>
              <a:r>
                <a:rPr lang="en-US" sz="1800" b="0" i="0" u="none">
                  <a:solidFill>
                    <a:srgbClr val="00000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1</a:t>
              </a:r>
              <a:endParaRPr/>
            </a:p>
          </p:txBody>
        </p:sp>
        <p:sp>
          <p:nvSpPr>
            <p:cNvPr id="92" name="Google Shape;92;p11"/>
            <p:cNvSpPr txBox="1"/>
            <p:nvPr/>
          </p:nvSpPr>
          <p:spPr>
            <a:xfrm>
              <a:off x="3460" y="2155"/>
              <a:ext cx="127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" name="Google Shape;93;p11"/>
            <p:cNvSpPr txBox="1"/>
            <p:nvPr/>
          </p:nvSpPr>
          <p:spPr>
            <a:xfrm>
              <a:off x="2481" y="2155"/>
              <a:ext cx="979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" name="Google Shape;94;p11"/>
            <p:cNvSpPr txBox="1"/>
            <p:nvPr/>
          </p:nvSpPr>
          <p:spPr>
            <a:xfrm>
              <a:off x="1501" y="2155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" name="Google Shape;95;p11"/>
            <p:cNvSpPr txBox="1"/>
            <p:nvPr/>
          </p:nvSpPr>
          <p:spPr>
            <a:xfrm>
              <a:off x="521" y="2155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" name="Google Shape;96;p11"/>
            <p:cNvSpPr txBox="1"/>
            <p:nvPr/>
          </p:nvSpPr>
          <p:spPr>
            <a:xfrm>
              <a:off x="4730" y="2460"/>
              <a:ext cx="69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Libre Franklin"/>
                <a:buNone/>
              </a:pPr>
              <a:r>
                <a:rPr lang="en-US" sz="1800" b="0" i="0" u="none">
                  <a:solidFill>
                    <a:srgbClr val="00000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2</a:t>
              </a:r>
              <a:endParaRPr/>
            </a:p>
          </p:txBody>
        </p:sp>
        <p:sp>
          <p:nvSpPr>
            <p:cNvPr id="97" name="Google Shape;97;p11"/>
            <p:cNvSpPr txBox="1"/>
            <p:nvPr/>
          </p:nvSpPr>
          <p:spPr>
            <a:xfrm>
              <a:off x="3460" y="2460"/>
              <a:ext cx="127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" name="Google Shape;98;p11"/>
            <p:cNvSpPr txBox="1"/>
            <p:nvPr/>
          </p:nvSpPr>
          <p:spPr>
            <a:xfrm>
              <a:off x="2481" y="2460"/>
              <a:ext cx="979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" name="Google Shape;99;p11"/>
            <p:cNvSpPr txBox="1"/>
            <p:nvPr/>
          </p:nvSpPr>
          <p:spPr>
            <a:xfrm>
              <a:off x="1501" y="2460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" name="Google Shape;100;p11"/>
            <p:cNvSpPr txBox="1"/>
            <p:nvPr/>
          </p:nvSpPr>
          <p:spPr>
            <a:xfrm>
              <a:off x="521" y="2460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" name="Google Shape;101;p11"/>
            <p:cNvSpPr txBox="1"/>
            <p:nvPr/>
          </p:nvSpPr>
          <p:spPr>
            <a:xfrm>
              <a:off x="4730" y="2764"/>
              <a:ext cx="69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Libre Franklin"/>
                <a:buNone/>
              </a:pPr>
              <a:r>
                <a:rPr lang="en-US" sz="1800" b="0" i="0" u="none">
                  <a:solidFill>
                    <a:srgbClr val="00000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3</a:t>
              </a:r>
              <a:endParaRPr/>
            </a:p>
          </p:txBody>
        </p:sp>
        <p:sp>
          <p:nvSpPr>
            <p:cNvPr id="102" name="Google Shape;102;p11"/>
            <p:cNvSpPr txBox="1"/>
            <p:nvPr/>
          </p:nvSpPr>
          <p:spPr>
            <a:xfrm>
              <a:off x="3460" y="2764"/>
              <a:ext cx="127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" name="Google Shape;103;p11"/>
            <p:cNvSpPr txBox="1"/>
            <p:nvPr/>
          </p:nvSpPr>
          <p:spPr>
            <a:xfrm>
              <a:off x="2481" y="2764"/>
              <a:ext cx="979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Google Shape;104;p11"/>
            <p:cNvSpPr txBox="1"/>
            <p:nvPr/>
          </p:nvSpPr>
          <p:spPr>
            <a:xfrm>
              <a:off x="1501" y="2764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" name="Google Shape;105;p11"/>
            <p:cNvSpPr txBox="1"/>
            <p:nvPr/>
          </p:nvSpPr>
          <p:spPr>
            <a:xfrm>
              <a:off x="521" y="2764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" name="Google Shape;106;p11"/>
            <p:cNvSpPr txBox="1"/>
            <p:nvPr/>
          </p:nvSpPr>
          <p:spPr>
            <a:xfrm>
              <a:off x="4730" y="3069"/>
              <a:ext cx="69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Libre Franklin"/>
                <a:buNone/>
              </a:pPr>
              <a:r>
                <a:rPr lang="en-US" sz="1800" b="0" i="0" u="none">
                  <a:solidFill>
                    <a:srgbClr val="00000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4</a:t>
              </a:r>
              <a:endParaRPr/>
            </a:p>
          </p:txBody>
        </p:sp>
        <p:sp>
          <p:nvSpPr>
            <p:cNvPr id="107" name="Google Shape;107;p11"/>
            <p:cNvSpPr txBox="1"/>
            <p:nvPr/>
          </p:nvSpPr>
          <p:spPr>
            <a:xfrm>
              <a:off x="3460" y="3069"/>
              <a:ext cx="127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" name="Google Shape;108;p11"/>
            <p:cNvSpPr txBox="1"/>
            <p:nvPr/>
          </p:nvSpPr>
          <p:spPr>
            <a:xfrm>
              <a:off x="2481" y="3069"/>
              <a:ext cx="979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" name="Google Shape;109;p11"/>
            <p:cNvSpPr txBox="1"/>
            <p:nvPr/>
          </p:nvSpPr>
          <p:spPr>
            <a:xfrm>
              <a:off x="1501" y="3069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" name="Google Shape;110;p11"/>
            <p:cNvSpPr txBox="1"/>
            <p:nvPr/>
          </p:nvSpPr>
          <p:spPr>
            <a:xfrm>
              <a:off x="521" y="3069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" name="Google Shape;111;p11"/>
            <p:cNvSpPr txBox="1"/>
            <p:nvPr/>
          </p:nvSpPr>
          <p:spPr>
            <a:xfrm>
              <a:off x="4730" y="3373"/>
              <a:ext cx="69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Libre Franklin"/>
                <a:buNone/>
              </a:pPr>
              <a:r>
                <a:rPr lang="en-US" sz="1800" b="0" i="0" u="none">
                  <a:solidFill>
                    <a:srgbClr val="00000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5</a:t>
              </a:r>
              <a:endParaRPr/>
            </a:p>
          </p:txBody>
        </p:sp>
        <p:sp>
          <p:nvSpPr>
            <p:cNvPr id="112" name="Google Shape;112;p11"/>
            <p:cNvSpPr txBox="1"/>
            <p:nvPr/>
          </p:nvSpPr>
          <p:spPr>
            <a:xfrm>
              <a:off x="3460" y="3373"/>
              <a:ext cx="127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" name="Google Shape;113;p11"/>
            <p:cNvSpPr txBox="1"/>
            <p:nvPr/>
          </p:nvSpPr>
          <p:spPr>
            <a:xfrm>
              <a:off x="2481" y="3373"/>
              <a:ext cx="979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" name="Google Shape;114;p11"/>
            <p:cNvSpPr txBox="1"/>
            <p:nvPr/>
          </p:nvSpPr>
          <p:spPr>
            <a:xfrm>
              <a:off x="1501" y="3373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" name="Google Shape;115;p11"/>
            <p:cNvSpPr txBox="1"/>
            <p:nvPr/>
          </p:nvSpPr>
          <p:spPr>
            <a:xfrm>
              <a:off x="521" y="3373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16" name="Google Shape;116;p11"/>
            <p:cNvCxnSpPr/>
            <p:nvPr/>
          </p:nvCxnSpPr>
          <p:spPr>
            <a:xfrm>
              <a:off x="4730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7" name="Google Shape;117;p11"/>
            <p:cNvCxnSpPr/>
            <p:nvPr/>
          </p:nvCxnSpPr>
          <p:spPr>
            <a:xfrm>
              <a:off x="3460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8" name="Google Shape;118;p11"/>
            <p:cNvCxnSpPr/>
            <p:nvPr/>
          </p:nvCxnSpPr>
          <p:spPr>
            <a:xfrm>
              <a:off x="2481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9" name="Google Shape;119;p11"/>
            <p:cNvCxnSpPr/>
            <p:nvPr/>
          </p:nvCxnSpPr>
          <p:spPr>
            <a:xfrm>
              <a:off x="1501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0" name="Google Shape;120;p11"/>
            <p:cNvCxnSpPr/>
            <p:nvPr/>
          </p:nvCxnSpPr>
          <p:spPr>
            <a:xfrm>
              <a:off x="521" y="2155"/>
              <a:ext cx="4899" cy="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1" name="Google Shape;121;p11"/>
            <p:cNvCxnSpPr/>
            <p:nvPr/>
          </p:nvCxnSpPr>
          <p:spPr>
            <a:xfrm>
              <a:off x="521" y="2460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2" name="Google Shape;122;p11"/>
            <p:cNvCxnSpPr/>
            <p:nvPr/>
          </p:nvCxnSpPr>
          <p:spPr>
            <a:xfrm>
              <a:off x="521" y="2764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3" name="Google Shape;123;p11"/>
            <p:cNvCxnSpPr/>
            <p:nvPr/>
          </p:nvCxnSpPr>
          <p:spPr>
            <a:xfrm>
              <a:off x="521" y="3069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4" name="Google Shape;124;p11"/>
            <p:cNvCxnSpPr/>
            <p:nvPr/>
          </p:nvCxnSpPr>
          <p:spPr>
            <a:xfrm>
              <a:off x="521" y="3373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5" name="Google Shape;125;p11"/>
            <p:cNvCxnSpPr/>
            <p:nvPr/>
          </p:nvCxnSpPr>
          <p:spPr>
            <a:xfrm>
              <a:off x="5420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6" name="Google Shape;126;p11"/>
            <p:cNvCxnSpPr/>
            <p:nvPr/>
          </p:nvCxnSpPr>
          <p:spPr>
            <a:xfrm>
              <a:off x="521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7" name="Google Shape;127;p11"/>
            <p:cNvCxnSpPr/>
            <p:nvPr/>
          </p:nvCxnSpPr>
          <p:spPr>
            <a:xfrm>
              <a:off x="521" y="1752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8" name="Google Shape;128;p11"/>
            <p:cNvCxnSpPr/>
            <p:nvPr/>
          </p:nvCxnSpPr>
          <p:spPr>
            <a:xfrm>
              <a:off x="521" y="3678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129" name="Google Shape;129;p11"/>
          <p:cNvSpPr txBox="1"/>
          <p:nvPr/>
        </p:nvSpPr>
        <p:spPr>
          <a:xfrm>
            <a:off x="6516687" y="3500437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ترّاك</a:t>
            </a:r>
            <a:endParaRPr/>
          </a:p>
        </p:txBody>
      </p:sp>
      <p:sp>
        <p:nvSpPr>
          <p:cNvPr id="130" name="Google Shape;130;p11"/>
          <p:cNvSpPr txBox="1"/>
          <p:nvPr/>
        </p:nvSpPr>
        <p:spPr>
          <a:xfrm>
            <a:off x="4500562" y="3500437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ترك</a:t>
            </a:r>
            <a:endParaRPr/>
          </a:p>
        </p:txBody>
      </p:sp>
      <p:sp>
        <p:nvSpPr>
          <p:cNvPr id="131" name="Google Shape;131;p11"/>
          <p:cNvSpPr txBox="1"/>
          <p:nvPr/>
        </p:nvSpPr>
        <p:spPr>
          <a:xfrm>
            <a:off x="2843212" y="3573462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تارك</a:t>
            </a:r>
            <a:endParaRPr/>
          </a:p>
        </p:txBody>
      </p:sp>
      <p:sp>
        <p:nvSpPr>
          <p:cNvPr id="132" name="Google Shape;132;p11"/>
          <p:cNvSpPr txBox="1"/>
          <p:nvPr/>
        </p:nvSpPr>
        <p:spPr>
          <a:xfrm>
            <a:off x="1331912" y="3500437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فعّال</a:t>
            </a:r>
            <a:endParaRPr/>
          </a:p>
        </p:txBody>
      </p:sp>
      <p:sp>
        <p:nvSpPr>
          <p:cNvPr id="133" name="Google Shape;133;p11"/>
          <p:cNvSpPr txBox="1"/>
          <p:nvPr/>
        </p:nvSpPr>
        <p:spPr>
          <a:xfrm>
            <a:off x="6156325" y="3933825"/>
            <a:ext cx="1152525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صبور</a:t>
            </a:r>
            <a:endParaRPr/>
          </a:p>
        </p:txBody>
      </p:sp>
      <p:sp>
        <p:nvSpPr>
          <p:cNvPr id="134" name="Google Shape;134;p11"/>
          <p:cNvSpPr txBox="1"/>
          <p:nvPr/>
        </p:nvSpPr>
        <p:spPr>
          <a:xfrm>
            <a:off x="4356100" y="3933825"/>
            <a:ext cx="1152525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صبر</a:t>
            </a:r>
            <a:endParaRPr/>
          </a:p>
        </p:txBody>
      </p:sp>
      <p:sp>
        <p:nvSpPr>
          <p:cNvPr id="135" name="Google Shape;135;p11"/>
          <p:cNvSpPr txBox="1"/>
          <p:nvPr/>
        </p:nvSpPr>
        <p:spPr>
          <a:xfrm>
            <a:off x="2771775" y="4005262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صابر</a:t>
            </a:r>
            <a:endParaRPr/>
          </a:p>
        </p:txBody>
      </p:sp>
      <p:sp>
        <p:nvSpPr>
          <p:cNvPr id="136" name="Google Shape;136;p11"/>
          <p:cNvSpPr txBox="1"/>
          <p:nvPr/>
        </p:nvSpPr>
        <p:spPr>
          <a:xfrm>
            <a:off x="1187450" y="4005262"/>
            <a:ext cx="10810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فعول</a:t>
            </a:r>
            <a:endParaRPr/>
          </a:p>
        </p:txBody>
      </p:sp>
      <p:sp>
        <p:nvSpPr>
          <p:cNvPr id="137" name="Google Shape;137;p11"/>
          <p:cNvSpPr txBox="1"/>
          <p:nvPr/>
        </p:nvSpPr>
        <p:spPr>
          <a:xfrm>
            <a:off x="5651500" y="4581525"/>
            <a:ext cx="17287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سعيد</a:t>
            </a:r>
            <a:endParaRPr/>
          </a:p>
        </p:txBody>
      </p:sp>
      <p:sp>
        <p:nvSpPr>
          <p:cNvPr id="138" name="Google Shape;138;p11"/>
          <p:cNvSpPr txBox="1"/>
          <p:nvPr/>
        </p:nvSpPr>
        <p:spPr>
          <a:xfrm>
            <a:off x="4500562" y="4508500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سعد</a:t>
            </a:r>
            <a:endParaRPr/>
          </a:p>
        </p:txBody>
      </p:sp>
      <p:sp>
        <p:nvSpPr>
          <p:cNvPr id="139" name="Google Shape;139;p11"/>
          <p:cNvSpPr txBox="1"/>
          <p:nvPr/>
        </p:nvSpPr>
        <p:spPr>
          <a:xfrm>
            <a:off x="2700337" y="4508500"/>
            <a:ext cx="10080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ساعد</a:t>
            </a:r>
            <a:endParaRPr/>
          </a:p>
        </p:txBody>
      </p:sp>
      <p:sp>
        <p:nvSpPr>
          <p:cNvPr id="140" name="Google Shape;140;p11"/>
          <p:cNvSpPr txBox="1"/>
          <p:nvPr/>
        </p:nvSpPr>
        <p:spPr>
          <a:xfrm>
            <a:off x="1258887" y="4437062"/>
            <a:ext cx="10096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فعيل</a:t>
            </a:r>
            <a:endParaRPr/>
          </a:p>
        </p:txBody>
      </p:sp>
      <p:sp>
        <p:nvSpPr>
          <p:cNvPr id="141" name="Google Shape;141;p11"/>
          <p:cNvSpPr txBox="1"/>
          <p:nvPr/>
        </p:nvSpPr>
        <p:spPr>
          <a:xfrm>
            <a:off x="6443662" y="4941887"/>
            <a:ext cx="10080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حَذِر</a:t>
            </a:r>
            <a:endParaRPr/>
          </a:p>
        </p:txBody>
      </p:sp>
      <p:sp>
        <p:nvSpPr>
          <p:cNvPr id="142" name="Google Shape;142;p11"/>
          <p:cNvSpPr txBox="1"/>
          <p:nvPr/>
        </p:nvSpPr>
        <p:spPr>
          <a:xfrm>
            <a:off x="4140200" y="4941887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حذر</a:t>
            </a:r>
            <a:endParaRPr/>
          </a:p>
        </p:txBody>
      </p:sp>
      <p:sp>
        <p:nvSpPr>
          <p:cNvPr id="143" name="Google Shape;143;p11"/>
          <p:cNvSpPr txBox="1"/>
          <p:nvPr/>
        </p:nvSpPr>
        <p:spPr>
          <a:xfrm>
            <a:off x="2987675" y="4941887"/>
            <a:ext cx="7921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حاذر</a:t>
            </a:r>
            <a:endParaRPr/>
          </a:p>
        </p:txBody>
      </p:sp>
      <p:sp>
        <p:nvSpPr>
          <p:cNvPr id="144" name="Google Shape;144;p11"/>
          <p:cNvSpPr txBox="1"/>
          <p:nvPr/>
        </p:nvSpPr>
        <p:spPr>
          <a:xfrm>
            <a:off x="1187450" y="5013325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فَعِل</a:t>
            </a:r>
            <a:endParaRPr/>
          </a:p>
        </p:txBody>
      </p:sp>
      <p:sp>
        <p:nvSpPr>
          <p:cNvPr id="145" name="Google Shape;145;p11"/>
          <p:cNvSpPr txBox="1"/>
          <p:nvPr/>
        </p:nvSpPr>
        <p:spPr>
          <a:xfrm>
            <a:off x="6372225" y="5300662"/>
            <a:ext cx="10080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مضياع</a:t>
            </a:r>
            <a:endParaRPr/>
          </a:p>
        </p:txBody>
      </p:sp>
      <p:sp>
        <p:nvSpPr>
          <p:cNvPr id="146" name="Google Shape;146;p11"/>
          <p:cNvSpPr txBox="1"/>
          <p:nvPr/>
        </p:nvSpPr>
        <p:spPr>
          <a:xfrm>
            <a:off x="4500562" y="5445125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ضاع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2843212" y="5445125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ضائع</a:t>
            </a:r>
            <a:endParaRPr/>
          </a:p>
        </p:txBody>
      </p:sp>
      <p:sp>
        <p:nvSpPr>
          <p:cNvPr id="148" name="Google Shape;148;p11"/>
          <p:cNvSpPr txBox="1"/>
          <p:nvPr/>
        </p:nvSpPr>
        <p:spPr>
          <a:xfrm>
            <a:off x="1187450" y="5445125"/>
            <a:ext cx="10080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مفعال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99"/>
            </a:gs>
            <a:gs pos="100000">
              <a:srgbClr val="99CCFF"/>
            </a:gs>
          </a:gsLst>
          <a:lin ang="5400000" scaled="0"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/>
        </p:nvSpPr>
        <p:spPr>
          <a:xfrm>
            <a:off x="3532144" y="406713"/>
            <a:ext cx="554812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3600"/>
              <a:buFont typeface="Times New Roman"/>
              <a:buNone/>
            </a:pPr>
            <a:r>
              <a:rPr lang="ar-OM" sz="2000" b="1" dirty="0" smtClean="0"/>
              <a:t>1- قال تعالى :» قل ربي يقذف بالحق </a:t>
            </a:r>
            <a:r>
              <a:rPr lang="ar-OM" sz="2000" b="1" dirty="0" smtClean="0">
                <a:solidFill>
                  <a:srgbClr val="FF0000"/>
                </a:solidFill>
              </a:rPr>
              <a:t>علاّم</a:t>
            </a:r>
            <a:r>
              <a:rPr lang="ar-OM" sz="2000" b="1" dirty="0" smtClean="0"/>
              <a:t> الغيوب «</a:t>
            </a:r>
            <a:endParaRPr sz="2000" b="1" dirty="0"/>
          </a:p>
        </p:txBody>
      </p:sp>
      <p:sp>
        <p:nvSpPr>
          <p:cNvPr id="81" name="Google Shape;81;p11"/>
          <p:cNvSpPr txBox="1"/>
          <p:nvPr/>
        </p:nvSpPr>
        <p:spPr>
          <a:xfrm>
            <a:off x="212942" y="310454"/>
            <a:ext cx="41431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3600"/>
              <a:buFont typeface="Times New Roman"/>
              <a:buNone/>
            </a:pPr>
            <a:r>
              <a:rPr lang="ar-OM" sz="2000" b="1" dirty="0" smtClean="0"/>
              <a:t>3- قال تعالى :»</a:t>
            </a:r>
            <a:r>
              <a:rPr lang="ar-OM" sz="2000" b="1" dirty="0" err="1" smtClean="0"/>
              <a:t>ماخلقكم</a:t>
            </a:r>
            <a:r>
              <a:rPr lang="ar-OM" sz="2000" b="1" dirty="0" smtClean="0"/>
              <a:t> </a:t>
            </a:r>
            <a:r>
              <a:rPr lang="ar-OM" sz="2000" b="1" dirty="0" err="1" smtClean="0"/>
              <a:t>ولابعثكم</a:t>
            </a:r>
            <a:r>
              <a:rPr lang="ar-OM" sz="2000" b="1" dirty="0" smtClean="0"/>
              <a:t> إلا كنفس واحدة إن الله </a:t>
            </a:r>
            <a:r>
              <a:rPr lang="ar-OM" sz="2000" b="1" dirty="0" smtClean="0">
                <a:solidFill>
                  <a:srgbClr val="FF0000"/>
                </a:solidFill>
              </a:rPr>
              <a:t>سميع بصير </a:t>
            </a:r>
            <a:r>
              <a:rPr lang="ar-OM" sz="2000" b="1" dirty="0" smtClean="0"/>
              <a:t>«</a:t>
            </a:r>
            <a:endParaRPr sz="2000" b="1" dirty="0"/>
          </a:p>
        </p:txBody>
      </p:sp>
      <p:sp>
        <p:nvSpPr>
          <p:cNvPr id="82" name="Google Shape;82;p11"/>
          <p:cNvSpPr txBox="1"/>
          <p:nvPr/>
        </p:nvSpPr>
        <p:spPr>
          <a:xfrm>
            <a:off x="5542680" y="1181108"/>
            <a:ext cx="32718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3600"/>
              <a:buFont typeface="Times New Roman"/>
              <a:buNone/>
            </a:pPr>
            <a:r>
              <a:rPr lang="ar-OM" sz="2000" b="1" dirty="0" smtClean="0"/>
              <a:t>2- قال تعالى :» إنه كان عبد </a:t>
            </a:r>
            <a:r>
              <a:rPr lang="ar-OM" sz="2000" b="1" dirty="0" smtClean="0">
                <a:solidFill>
                  <a:srgbClr val="FF0000"/>
                </a:solidFill>
              </a:rPr>
              <a:t>شكوراً</a:t>
            </a:r>
            <a:endParaRPr sz="2000" b="1" dirty="0">
              <a:solidFill>
                <a:srgbClr val="FF0000"/>
              </a:solidFill>
            </a:endParaRPr>
          </a:p>
        </p:txBody>
      </p:sp>
      <p:sp>
        <p:nvSpPr>
          <p:cNvPr id="83" name="Google Shape;83;p11"/>
          <p:cNvSpPr txBox="1"/>
          <p:nvPr/>
        </p:nvSpPr>
        <p:spPr>
          <a:xfrm>
            <a:off x="1045575" y="2077720"/>
            <a:ext cx="744278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3400"/>
              <a:buFont typeface="Times New Roman"/>
              <a:buNone/>
            </a:pPr>
            <a:r>
              <a:rPr lang="ar-OM" sz="2000" b="1" dirty="0" smtClean="0"/>
              <a:t>4- قال أبو الفتح :» وكن على الدهر </a:t>
            </a:r>
            <a:r>
              <a:rPr lang="ar-OM" sz="2000" b="1" dirty="0" smtClean="0">
                <a:solidFill>
                  <a:srgbClr val="FF0000"/>
                </a:solidFill>
              </a:rPr>
              <a:t>معوانا</a:t>
            </a:r>
            <a:r>
              <a:rPr lang="ar-OM" sz="2000" b="1" dirty="0" smtClean="0"/>
              <a:t> لذي أمل       يرجو نداك فإن الحر معوان «</a:t>
            </a:r>
            <a:endParaRPr sz="2000" b="1" dirty="0"/>
          </a:p>
        </p:txBody>
      </p:sp>
      <p:sp>
        <p:nvSpPr>
          <p:cNvPr id="84" name="Google Shape;84;p11"/>
          <p:cNvSpPr txBox="1"/>
          <p:nvPr/>
        </p:nvSpPr>
        <p:spPr>
          <a:xfrm>
            <a:off x="818856" y="1163409"/>
            <a:ext cx="351631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3600"/>
              <a:buFont typeface="Times New Roman"/>
              <a:buNone/>
            </a:pPr>
            <a:r>
              <a:rPr lang="ar-OM" sz="2000" b="1" dirty="0" smtClean="0"/>
              <a:t>5- يقال :» من مأمنه يؤتى </a:t>
            </a:r>
            <a:r>
              <a:rPr lang="ar-OM" sz="2000" b="1" dirty="0" smtClean="0">
                <a:solidFill>
                  <a:srgbClr val="FF0000"/>
                </a:solidFill>
              </a:rPr>
              <a:t>الحذر</a:t>
            </a:r>
            <a:r>
              <a:rPr lang="ar-OM" sz="2000" b="1" dirty="0" smtClean="0"/>
              <a:t>»</a:t>
            </a:r>
            <a:endParaRPr sz="2000" b="1" dirty="0"/>
          </a:p>
        </p:txBody>
      </p:sp>
      <p:grpSp>
        <p:nvGrpSpPr>
          <p:cNvPr id="85" name="Google Shape;85;p11"/>
          <p:cNvGrpSpPr/>
          <p:nvPr/>
        </p:nvGrpSpPr>
        <p:grpSpPr>
          <a:xfrm>
            <a:off x="827087" y="2829740"/>
            <a:ext cx="7777162" cy="3057525"/>
            <a:chOff x="521" y="1752"/>
            <a:chExt cx="4899" cy="1926"/>
          </a:xfrm>
        </p:grpSpPr>
        <p:sp>
          <p:nvSpPr>
            <p:cNvPr id="86" name="Google Shape;86;p11"/>
            <p:cNvSpPr txBox="1"/>
            <p:nvPr/>
          </p:nvSpPr>
          <p:spPr>
            <a:xfrm>
              <a:off x="4730" y="1752"/>
              <a:ext cx="69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المثال</a:t>
              </a:r>
              <a:endParaRPr/>
            </a:p>
          </p:txBody>
        </p:sp>
        <p:sp>
          <p:nvSpPr>
            <p:cNvPr id="87" name="Google Shape;87;p11"/>
            <p:cNvSpPr txBox="1"/>
            <p:nvPr/>
          </p:nvSpPr>
          <p:spPr>
            <a:xfrm>
              <a:off x="3460" y="1752"/>
              <a:ext cx="127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صيغة المبالغة</a:t>
              </a:r>
              <a:endParaRPr/>
            </a:p>
          </p:txBody>
        </p:sp>
        <p:sp>
          <p:nvSpPr>
            <p:cNvPr id="88" name="Google Shape;88;p11"/>
            <p:cNvSpPr txBox="1"/>
            <p:nvPr/>
          </p:nvSpPr>
          <p:spPr>
            <a:xfrm>
              <a:off x="2481" y="1752"/>
              <a:ext cx="979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الفعل</a:t>
              </a:r>
              <a:endParaRPr/>
            </a:p>
          </p:txBody>
        </p:sp>
        <p:sp>
          <p:nvSpPr>
            <p:cNvPr id="89" name="Google Shape;89;p11"/>
            <p:cNvSpPr txBox="1"/>
            <p:nvPr/>
          </p:nvSpPr>
          <p:spPr>
            <a:xfrm>
              <a:off x="1501" y="1752"/>
              <a:ext cx="98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اسم الفاعل</a:t>
              </a:r>
              <a:endParaRPr/>
            </a:p>
          </p:txBody>
        </p:sp>
        <p:sp>
          <p:nvSpPr>
            <p:cNvPr id="90" name="Google Shape;90;p11"/>
            <p:cNvSpPr txBox="1"/>
            <p:nvPr/>
          </p:nvSpPr>
          <p:spPr>
            <a:xfrm>
              <a:off x="521" y="1752"/>
              <a:ext cx="980" cy="403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وزن صيغة المبالغة</a:t>
              </a:r>
              <a:endParaRPr/>
            </a:p>
          </p:txBody>
        </p:sp>
        <p:sp>
          <p:nvSpPr>
            <p:cNvPr id="91" name="Google Shape;91;p11"/>
            <p:cNvSpPr txBox="1"/>
            <p:nvPr/>
          </p:nvSpPr>
          <p:spPr>
            <a:xfrm>
              <a:off x="4730" y="2155"/>
              <a:ext cx="69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SzPts val="1800"/>
                <a:buFont typeface="Libre Franklin"/>
                <a:buNone/>
              </a:pPr>
              <a:r>
                <a:rPr lang="en-US" sz="1800">
                  <a:latin typeface="Libre Franklin"/>
                  <a:ea typeface="Libre Franklin"/>
                  <a:cs typeface="Libre Franklin"/>
                  <a:sym typeface="Libre Franklin"/>
                </a:rPr>
                <a:t>1</a:t>
              </a:r>
              <a:endParaRPr/>
            </a:p>
          </p:txBody>
        </p:sp>
        <p:sp>
          <p:nvSpPr>
            <p:cNvPr id="92" name="Google Shape;92;p11"/>
            <p:cNvSpPr txBox="1"/>
            <p:nvPr/>
          </p:nvSpPr>
          <p:spPr>
            <a:xfrm>
              <a:off x="3460" y="2155"/>
              <a:ext cx="127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" name="Google Shape;93;p11"/>
            <p:cNvSpPr txBox="1"/>
            <p:nvPr/>
          </p:nvSpPr>
          <p:spPr>
            <a:xfrm>
              <a:off x="2481" y="2155"/>
              <a:ext cx="979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" name="Google Shape;94;p11"/>
            <p:cNvSpPr txBox="1"/>
            <p:nvPr/>
          </p:nvSpPr>
          <p:spPr>
            <a:xfrm>
              <a:off x="1501" y="2155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" name="Google Shape;95;p11"/>
            <p:cNvSpPr txBox="1"/>
            <p:nvPr/>
          </p:nvSpPr>
          <p:spPr>
            <a:xfrm>
              <a:off x="521" y="2155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" name="Google Shape;96;p11"/>
            <p:cNvSpPr txBox="1"/>
            <p:nvPr/>
          </p:nvSpPr>
          <p:spPr>
            <a:xfrm>
              <a:off x="4730" y="2460"/>
              <a:ext cx="69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SzPts val="1800"/>
                <a:buFont typeface="Libre Franklin"/>
                <a:buNone/>
              </a:pPr>
              <a:r>
                <a:rPr lang="en-US" sz="1800">
                  <a:latin typeface="Libre Franklin"/>
                  <a:ea typeface="Libre Franklin"/>
                  <a:cs typeface="Libre Franklin"/>
                  <a:sym typeface="Libre Franklin"/>
                </a:rPr>
                <a:t>2</a:t>
              </a:r>
              <a:endParaRPr/>
            </a:p>
          </p:txBody>
        </p:sp>
        <p:sp>
          <p:nvSpPr>
            <p:cNvPr id="97" name="Google Shape;97;p11"/>
            <p:cNvSpPr txBox="1"/>
            <p:nvPr/>
          </p:nvSpPr>
          <p:spPr>
            <a:xfrm>
              <a:off x="3460" y="2460"/>
              <a:ext cx="127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" name="Google Shape;98;p11"/>
            <p:cNvSpPr txBox="1"/>
            <p:nvPr/>
          </p:nvSpPr>
          <p:spPr>
            <a:xfrm>
              <a:off x="2481" y="2460"/>
              <a:ext cx="979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" name="Google Shape;99;p11"/>
            <p:cNvSpPr txBox="1"/>
            <p:nvPr/>
          </p:nvSpPr>
          <p:spPr>
            <a:xfrm>
              <a:off x="1501" y="2460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" name="Google Shape;100;p11"/>
            <p:cNvSpPr txBox="1"/>
            <p:nvPr/>
          </p:nvSpPr>
          <p:spPr>
            <a:xfrm>
              <a:off x="521" y="2460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" name="Google Shape;101;p11"/>
            <p:cNvSpPr txBox="1"/>
            <p:nvPr/>
          </p:nvSpPr>
          <p:spPr>
            <a:xfrm>
              <a:off x="4730" y="2764"/>
              <a:ext cx="69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SzPts val="1800"/>
                <a:buFont typeface="Libre Franklin"/>
                <a:buNone/>
              </a:pPr>
              <a:r>
                <a:rPr lang="en-US" sz="1800">
                  <a:latin typeface="Libre Franklin"/>
                  <a:ea typeface="Libre Franklin"/>
                  <a:cs typeface="Libre Franklin"/>
                  <a:sym typeface="Libre Franklin"/>
                </a:rPr>
                <a:t>3</a:t>
              </a:r>
              <a:endParaRPr/>
            </a:p>
          </p:txBody>
        </p:sp>
        <p:sp>
          <p:nvSpPr>
            <p:cNvPr id="102" name="Google Shape;102;p11"/>
            <p:cNvSpPr txBox="1"/>
            <p:nvPr/>
          </p:nvSpPr>
          <p:spPr>
            <a:xfrm>
              <a:off x="3460" y="2764"/>
              <a:ext cx="127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" name="Google Shape;103;p11"/>
            <p:cNvSpPr txBox="1"/>
            <p:nvPr/>
          </p:nvSpPr>
          <p:spPr>
            <a:xfrm>
              <a:off x="2481" y="2764"/>
              <a:ext cx="979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Google Shape;104;p11"/>
            <p:cNvSpPr txBox="1"/>
            <p:nvPr/>
          </p:nvSpPr>
          <p:spPr>
            <a:xfrm>
              <a:off x="1501" y="2764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" name="Google Shape;105;p11"/>
            <p:cNvSpPr txBox="1"/>
            <p:nvPr/>
          </p:nvSpPr>
          <p:spPr>
            <a:xfrm>
              <a:off x="521" y="2764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" name="Google Shape;106;p11"/>
            <p:cNvSpPr txBox="1"/>
            <p:nvPr/>
          </p:nvSpPr>
          <p:spPr>
            <a:xfrm>
              <a:off x="4730" y="3069"/>
              <a:ext cx="69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SzPts val="1800"/>
                <a:buFont typeface="Libre Franklin"/>
                <a:buNone/>
              </a:pPr>
              <a:r>
                <a:rPr lang="en-US" sz="1800">
                  <a:latin typeface="Libre Franklin"/>
                  <a:ea typeface="Libre Franklin"/>
                  <a:cs typeface="Libre Franklin"/>
                  <a:sym typeface="Libre Franklin"/>
                </a:rPr>
                <a:t>4</a:t>
              </a:r>
              <a:endParaRPr/>
            </a:p>
          </p:txBody>
        </p:sp>
        <p:sp>
          <p:nvSpPr>
            <p:cNvPr id="107" name="Google Shape;107;p11"/>
            <p:cNvSpPr txBox="1"/>
            <p:nvPr/>
          </p:nvSpPr>
          <p:spPr>
            <a:xfrm>
              <a:off x="3460" y="3069"/>
              <a:ext cx="127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" name="Google Shape;108;p11"/>
            <p:cNvSpPr txBox="1"/>
            <p:nvPr/>
          </p:nvSpPr>
          <p:spPr>
            <a:xfrm>
              <a:off x="2481" y="3069"/>
              <a:ext cx="979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" name="Google Shape;109;p11"/>
            <p:cNvSpPr txBox="1"/>
            <p:nvPr/>
          </p:nvSpPr>
          <p:spPr>
            <a:xfrm>
              <a:off x="1501" y="3069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" name="Google Shape;110;p11"/>
            <p:cNvSpPr txBox="1"/>
            <p:nvPr/>
          </p:nvSpPr>
          <p:spPr>
            <a:xfrm>
              <a:off x="521" y="3069"/>
              <a:ext cx="980" cy="304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" name="Google Shape;111;p11"/>
            <p:cNvSpPr txBox="1"/>
            <p:nvPr/>
          </p:nvSpPr>
          <p:spPr>
            <a:xfrm>
              <a:off x="4730" y="3373"/>
              <a:ext cx="69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 rtl="1">
                <a:buSzPts val="1800"/>
                <a:buFont typeface="Libre Franklin"/>
                <a:buNone/>
              </a:pPr>
              <a:r>
                <a:rPr lang="en-US" sz="1800">
                  <a:latin typeface="Libre Franklin"/>
                  <a:ea typeface="Libre Franklin"/>
                  <a:cs typeface="Libre Franklin"/>
                  <a:sym typeface="Libre Franklin"/>
                </a:rPr>
                <a:t>5</a:t>
              </a:r>
              <a:endParaRPr/>
            </a:p>
          </p:txBody>
        </p:sp>
        <p:sp>
          <p:nvSpPr>
            <p:cNvPr id="112" name="Google Shape;112;p11"/>
            <p:cNvSpPr txBox="1"/>
            <p:nvPr/>
          </p:nvSpPr>
          <p:spPr>
            <a:xfrm>
              <a:off x="3460" y="3373"/>
              <a:ext cx="127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" name="Google Shape;113;p11"/>
            <p:cNvSpPr txBox="1"/>
            <p:nvPr/>
          </p:nvSpPr>
          <p:spPr>
            <a:xfrm>
              <a:off x="2481" y="3373"/>
              <a:ext cx="979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" name="Google Shape;114;p11"/>
            <p:cNvSpPr txBox="1"/>
            <p:nvPr/>
          </p:nvSpPr>
          <p:spPr>
            <a:xfrm>
              <a:off x="1501" y="3373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" name="Google Shape;115;p11"/>
            <p:cNvSpPr txBox="1"/>
            <p:nvPr/>
          </p:nvSpPr>
          <p:spPr>
            <a:xfrm>
              <a:off x="521" y="3373"/>
              <a:ext cx="980" cy="305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16" name="Google Shape;116;p11"/>
            <p:cNvCxnSpPr/>
            <p:nvPr/>
          </p:nvCxnSpPr>
          <p:spPr>
            <a:xfrm>
              <a:off x="4730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7" name="Google Shape;117;p11"/>
            <p:cNvCxnSpPr/>
            <p:nvPr/>
          </p:nvCxnSpPr>
          <p:spPr>
            <a:xfrm>
              <a:off x="3460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8" name="Google Shape;118;p11"/>
            <p:cNvCxnSpPr/>
            <p:nvPr/>
          </p:nvCxnSpPr>
          <p:spPr>
            <a:xfrm>
              <a:off x="2481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9" name="Google Shape;119;p11"/>
            <p:cNvCxnSpPr/>
            <p:nvPr/>
          </p:nvCxnSpPr>
          <p:spPr>
            <a:xfrm>
              <a:off x="1501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0" name="Google Shape;120;p11"/>
            <p:cNvCxnSpPr/>
            <p:nvPr/>
          </p:nvCxnSpPr>
          <p:spPr>
            <a:xfrm>
              <a:off x="521" y="2155"/>
              <a:ext cx="4899" cy="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1" name="Google Shape;121;p11"/>
            <p:cNvCxnSpPr/>
            <p:nvPr/>
          </p:nvCxnSpPr>
          <p:spPr>
            <a:xfrm>
              <a:off x="521" y="2460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2" name="Google Shape;122;p11"/>
            <p:cNvCxnSpPr/>
            <p:nvPr/>
          </p:nvCxnSpPr>
          <p:spPr>
            <a:xfrm>
              <a:off x="521" y="2764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3" name="Google Shape;123;p11"/>
            <p:cNvCxnSpPr/>
            <p:nvPr/>
          </p:nvCxnSpPr>
          <p:spPr>
            <a:xfrm>
              <a:off x="521" y="3069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4" name="Google Shape;124;p11"/>
            <p:cNvCxnSpPr/>
            <p:nvPr/>
          </p:nvCxnSpPr>
          <p:spPr>
            <a:xfrm>
              <a:off x="521" y="3373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5" name="Google Shape;125;p11"/>
            <p:cNvCxnSpPr/>
            <p:nvPr/>
          </p:nvCxnSpPr>
          <p:spPr>
            <a:xfrm>
              <a:off x="5420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6" name="Google Shape;126;p11"/>
            <p:cNvCxnSpPr/>
            <p:nvPr/>
          </p:nvCxnSpPr>
          <p:spPr>
            <a:xfrm>
              <a:off x="521" y="1752"/>
              <a:ext cx="0" cy="1926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7" name="Google Shape;127;p11"/>
            <p:cNvCxnSpPr/>
            <p:nvPr/>
          </p:nvCxnSpPr>
          <p:spPr>
            <a:xfrm>
              <a:off x="521" y="1752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8" name="Google Shape;128;p11"/>
            <p:cNvCxnSpPr/>
            <p:nvPr/>
          </p:nvCxnSpPr>
          <p:spPr>
            <a:xfrm>
              <a:off x="521" y="3678"/>
              <a:ext cx="489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129" name="Google Shape;129;p11"/>
          <p:cNvSpPr txBox="1"/>
          <p:nvPr/>
        </p:nvSpPr>
        <p:spPr>
          <a:xfrm>
            <a:off x="6516687" y="3500437"/>
            <a:ext cx="7921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علاّم</a:t>
            </a:r>
            <a:endParaRPr dirty="0"/>
          </a:p>
        </p:txBody>
      </p:sp>
      <p:sp>
        <p:nvSpPr>
          <p:cNvPr id="130" name="Google Shape;130;p11"/>
          <p:cNvSpPr txBox="1"/>
          <p:nvPr/>
        </p:nvSpPr>
        <p:spPr>
          <a:xfrm>
            <a:off x="4500562" y="3500437"/>
            <a:ext cx="863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>
                <a:latin typeface="Times New Roman"/>
                <a:cs typeface="Times New Roman"/>
              </a:rPr>
              <a:t>علم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31" name="Google Shape;131;p11"/>
          <p:cNvSpPr txBox="1"/>
          <p:nvPr/>
        </p:nvSpPr>
        <p:spPr>
          <a:xfrm>
            <a:off x="2843212" y="3573462"/>
            <a:ext cx="9366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عالم </a:t>
            </a:r>
            <a:endParaRPr dirty="0"/>
          </a:p>
        </p:txBody>
      </p:sp>
      <p:sp>
        <p:nvSpPr>
          <p:cNvPr id="132" name="Google Shape;132;p11"/>
          <p:cNvSpPr txBox="1"/>
          <p:nvPr/>
        </p:nvSpPr>
        <p:spPr>
          <a:xfrm>
            <a:off x="1331912" y="3500437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فعّال</a:t>
            </a:r>
            <a:endParaRPr/>
          </a:p>
        </p:txBody>
      </p:sp>
      <p:sp>
        <p:nvSpPr>
          <p:cNvPr id="133" name="Google Shape;133;p11"/>
          <p:cNvSpPr txBox="1"/>
          <p:nvPr/>
        </p:nvSpPr>
        <p:spPr>
          <a:xfrm>
            <a:off x="6156325" y="3933825"/>
            <a:ext cx="11525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شكور </a:t>
            </a:r>
            <a:endParaRPr dirty="0"/>
          </a:p>
        </p:txBody>
      </p:sp>
      <p:sp>
        <p:nvSpPr>
          <p:cNvPr id="134" name="Google Shape;134;p11"/>
          <p:cNvSpPr txBox="1"/>
          <p:nvPr/>
        </p:nvSpPr>
        <p:spPr>
          <a:xfrm>
            <a:off x="4356100" y="3933825"/>
            <a:ext cx="11525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شكر </a:t>
            </a:r>
            <a:endParaRPr dirty="0"/>
          </a:p>
        </p:txBody>
      </p:sp>
      <p:sp>
        <p:nvSpPr>
          <p:cNvPr id="135" name="Google Shape;135;p11"/>
          <p:cNvSpPr txBox="1"/>
          <p:nvPr/>
        </p:nvSpPr>
        <p:spPr>
          <a:xfrm>
            <a:off x="2771775" y="4005262"/>
            <a:ext cx="863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شاكر</a:t>
            </a:r>
            <a:endParaRPr dirty="0"/>
          </a:p>
        </p:txBody>
      </p:sp>
      <p:sp>
        <p:nvSpPr>
          <p:cNvPr id="136" name="Google Shape;136;p11"/>
          <p:cNvSpPr txBox="1"/>
          <p:nvPr/>
        </p:nvSpPr>
        <p:spPr>
          <a:xfrm>
            <a:off x="1187450" y="4005262"/>
            <a:ext cx="10810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فعول</a:t>
            </a:r>
            <a:endParaRPr/>
          </a:p>
        </p:txBody>
      </p:sp>
      <p:sp>
        <p:nvSpPr>
          <p:cNvPr id="137" name="Google Shape;137;p11"/>
          <p:cNvSpPr txBox="1"/>
          <p:nvPr/>
        </p:nvSpPr>
        <p:spPr>
          <a:xfrm>
            <a:off x="5651500" y="4451697"/>
            <a:ext cx="172878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سميع</a:t>
            </a:r>
            <a:endParaRPr dirty="0"/>
          </a:p>
        </p:txBody>
      </p:sp>
      <p:sp>
        <p:nvSpPr>
          <p:cNvPr id="138" name="Google Shape;138;p11"/>
          <p:cNvSpPr txBox="1"/>
          <p:nvPr/>
        </p:nvSpPr>
        <p:spPr>
          <a:xfrm>
            <a:off x="4335168" y="4508500"/>
            <a:ext cx="863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buFont typeface="Times New Roman"/>
              <a:buNone/>
            </a:pPr>
            <a:r>
              <a:rPr lang="ar-OM" sz="2400" dirty="0">
                <a:latin typeface="Times New Roman"/>
                <a:cs typeface="Times New Roman"/>
              </a:rPr>
              <a:t>سمع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39" name="Google Shape;139;p11"/>
          <p:cNvSpPr txBox="1"/>
          <p:nvPr/>
        </p:nvSpPr>
        <p:spPr>
          <a:xfrm>
            <a:off x="2700337" y="4508500"/>
            <a:ext cx="10080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سامع</a:t>
            </a:r>
            <a:endParaRPr dirty="0"/>
          </a:p>
        </p:txBody>
      </p:sp>
      <p:sp>
        <p:nvSpPr>
          <p:cNvPr id="140" name="Google Shape;140;p11"/>
          <p:cNvSpPr txBox="1"/>
          <p:nvPr/>
        </p:nvSpPr>
        <p:spPr>
          <a:xfrm>
            <a:off x="1258887" y="4437062"/>
            <a:ext cx="10096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فعيل</a:t>
            </a:r>
            <a:endParaRPr/>
          </a:p>
        </p:txBody>
      </p:sp>
      <p:sp>
        <p:nvSpPr>
          <p:cNvPr id="141" name="Google Shape;141;p11"/>
          <p:cNvSpPr txBox="1"/>
          <p:nvPr/>
        </p:nvSpPr>
        <p:spPr>
          <a:xfrm>
            <a:off x="6234731" y="5402262"/>
            <a:ext cx="10080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buFont typeface="Times New Roman"/>
              <a:buNone/>
            </a:pPr>
            <a:r>
              <a:rPr lang="en-US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حَذِر</a:t>
            </a:r>
            <a:endParaRPr dirty="0"/>
          </a:p>
        </p:txBody>
      </p:sp>
      <p:sp>
        <p:nvSpPr>
          <p:cNvPr id="142" name="Google Shape;142;p11"/>
          <p:cNvSpPr txBox="1"/>
          <p:nvPr/>
        </p:nvSpPr>
        <p:spPr>
          <a:xfrm>
            <a:off x="4197051" y="5433804"/>
            <a:ext cx="1037234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buSzPts val="2400"/>
              <a:buFont typeface="Times New Roman"/>
              <a:buNone/>
            </a:pPr>
            <a:r>
              <a:rPr lang="en-US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حذر</a:t>
            </a:r>
            <a:endParaRPr dirty="0"/>
          </a:p>
        </p:txBody>
      </p:sp>
      <p:sp>
        <p:nvSpPr>
          <p:cNvPr id="143" name="Google Shape;143;p11"/>
          <p:cNvSpPr txBox="1"/>
          <p:nvPr/>
        </p:nvSpPr>
        <p:spPr>
          <a:xfrm>
            <a:off x="2764631" y="5455735"/>
            <a:ext cx="7921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en-US" sz="24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حاذر</a:t>
            </a:r>
            <a:endParaRPr dirty="0"/>
          </a:p>
        </p:txBody>
      </p:sp>
      <p:sp>
        <p:nvSpPr>
          <p:cNvPr id="144" name="Google Shape;144;p11"/>
          <p:cNvSpPr txBox="1"/>
          <p:nvPr/>
        </p:nvSpPr>
        <p:spPr>
          <a:xfrm>
            <a:off x="1187449" y="5493163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en-US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فَعِل</a:t>
            </a:r>
            <a:endParaRPr dirty="0"/>
          </a:p>
        </p:txBody>
      </p:sp>
      <p:sp>
        <p:nvSpPr>
          <p:cNvPr id="145" name="Google Shape;145;p11"/>
          <p:cNvSpPr txBox="1"/>
          <p:nvPr/>
        </p:nvSpPr>
        <p:spPr>
          <a:xfrm>
            <a:off x="6228556" y="4882357"/>
            <a:ext cx="10080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معوان</a:t>
            </a:r>
            <a:endParaRPr dirty="0"/>
          </a:p>
        </p:txBody>
      </p:sp>
      <p:sp>
        <p:nvSpPr>
          <p:cNvPr id="146" name="Google Shape;146;p11"/>
          <p:cNvSpPr txBox="1"/>
          <p:nvPr/>
        </p:nvSpPr>
        <p:spPr>
          <a:xfrm>
            <a:off x="4442748" y="4882357"/>
            <a:ext cx="7921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أعان</a:t>
            </a:r>
            <a:endParaRPr dirty="0"/>
          </a:p>
        </p:txBody>
      </p:sp>
      <p:sp>
        <p:nvSpPr>
          <p:cNvPr id="147" name="Google Shape;147;p11"/>
          <p:cNvSpPr txBox="1"/>
          <p:nvPr/>
        </p:nvSpPr>
        <p:spPr>
          <a:xfrm>
            <a:off x="2807492" y="4940300"/>
            <a:ext cx="9366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ar-OM" sz="2400" dirty="0" smtClean="0">
                <a:latin typeface="Times New Roman"/>
                <a:cs typeface="Times New Roman"/>
                <a:sym typeface="Times New Roman"/>
              </a:rPr>
              <a:t>عاون</a:t>
            </a:r>
            <a:endParaRPr dirty="0"/>
          </a:p>
        </p:txBody>
      </p:sp>
      <p:sp>
        <p:nvSpPr>
          <p:cNvPr id="148" name="Google Shape;148;p11"/>
          <p:cNvSpPr txBox="1"/>
          <p:nvPr/>
        </p:nvSpPr>
        <p:spPr>
          <a:xfrm>
            <a:off x="1187450" y="4930797"/>
            <a:ext cx="10080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400"/>
              <a:buFont typeface="Times New Roman"/>
              <a:buNone/>
            </a:pPr>
            <a:r>
              <a:rPr lang="en-US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مفعال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119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"/>
          <p:cNvSpPr txBox="1"/>
          <p:nvPr/>
        </p:nvSpPr>
        <p:spPr>
          <a:xfrm>
            <a:off x="2700337" y="404812"/>
            <a:ext cx="5410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ما أوزان صيغ المبالغة المشهورة ؟</a:t>
            </a:r>
            <a:endParaRPr/>
          </a:p>
        </p:txBody>
      </p:sp>
      <p:sp>
        <p:nvSpPr>
          <p:cNvPr id="154" name="Google Shape;154;p12"/>
          <p:cNvSpPr/>
          <p:nvPr/>
        </p:nvSpPr>
        <p:spPr>
          <a:xfrm>
            <a:off x="7475537" y="1989137"/>
            <a:ext cx="1668462" cy="1228725"/>
          </a:xfrm>
          <a:prstGeom prst="star8">
            <a:avLst>
              <a:gd name="adj" fmla="val 37500"/>
            </a:avLst>
          </a:prstGeom>
          <a:solidFill>
            <a:srgbClr val="FFFF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فَعَّال</a:t>
            </a:r>
            <a:endParaRPr/>
          </a:p>
        </p:txBody>
      </p:sp>
      <p:sp>
        <p:nvSpPr>
          <p:cNvPr id="155" name="Google Shape;155;p12"/>
          <p:cNvSpPr/>
          <p:nvPr/>
        </p:nvSpPr>
        <p:spPr>
          <a:xfrm>
            <a:off x="5219700" y="2060575"/>
            <a:ext cx="1668462" cy="1228725"/>
          </a:xfrm>
          <a:prstGeom prst="star8">
            <a:avLst>
              <a:gd name="adj" fmla="val 37500"/>
            </a:avLst>
          </a:prstGeom>
          <a:solidFill>
            <a:srgbClr val="FFFF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فَعُول</a:t>
            </a:r>
            <a:endParaRPr/>
          </a:p>
        </p:txBody>
      </p:sp>
      <p:sp>
        <p:nvSpPr>
          <p:cNvPr id="156" name="Google Shape;156;p12"/>
          <p:cNvSpPr/>
          <p:nvPr/>
        </p:nvSpPr>
        <p:spPr>
          <a:xfrm>
            <a:off x="2339975" y="1989137"/>
            <a:ext cx="1668462" cy="1228725"/>
          </a:xfrm>
          <a:prstGeom prst="star8">
            <a:avLst>
              <a:gd name="adj" fmla="val 37500"/>
            </a:avLst>
          </a:prstGeom>
          <a:solidFill>
            <a:srgbClr val="FFFF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فَعِيل</a:t>
            </a:r>
            <a:endParaRPr/>
          </a:p>
        </p:txBody>
      </p:sp>
      <p:sp>
        <p:nvSpPr>
          <p:cNvPr id="157" name="Google Shape;157;p12"/>
          <p:cNvSpPr/>
          <p:nvPr/>
        </p:nvSpPr>
        <p:spPr>
          <a:xfrm>
            <a:off x="5795962" y="4581525"/>
            <a:ext cx="1665287" cy="965200"/>
          </a:xfrm>
          <a:prstGeom prst="star8">
            <a:avLst>
              <a:gd name="adj" fmla="val 21"/>
            </a:avLst>
          </a:prstGeom>
          <a:solidFill>
            <a:srgbClr val="FFFF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مِفْعَال</a:t>
            </a:r>
            <a:endParaRPr/>
          </a:p>
        </p:txBody>
      </p:sp>
      <p:sp>
        <p:nvSpPr>
          <p:cNvPr id="158" name="Google Shape;158;p12"/>
          <p:cNvSpPr/>
          <p:nvPr/>
        </p:nvSpPr>
        <p:spPr>
          <a:xfrm>
            <a:off x="2268537" y="4365625"/>
            <a:ext cx="1666875" cy="1228725"/>
          </a:xfrm>
          <a:prstGeom prst="star8">
            <a:avLst>
              <a:gd name="adj" fmla="val 37500"/>
            </a:avLst>
          </a:prstGeom>
          <a:solidFill>
            <a:srgbClr val="FFFF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فَعِل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/>
          <p:nvPr/>
        </p:nvSpPr>
        <p:spPr>
          <a:xfrm>
            <a:off x="762000" y="3016250"/>
            <a:ext cx="7162800" cy="1555750"/>
          </a:xfrm>
          <a:prstGeom prst="rect">
            <a:avLst/>
          </a:prstGeom>
          <a:noFill/>
          <a:ln>
            <a:noFill/>
          </a:ln>
          <a:effectLst>
            <a:outerShdw blurRad="63500" dist="91581" dir="7421404">
              <a:srgbClr val="90611C"/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9600"/>
              <a:buFont typeface="Times New Roman"/>
              <a:buNone/>
            </a:pPr>
            <a:r>
              <a:rPr lang="en-US" sz="9600" b="1" i="0" u="non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الاستنتاج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69999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/>
          <p:nvPr/>
        </p:nvSpPr>
        <p:spPr>
          <a:xfrm>
            <a:off x="3733800" y="76200"/>
            <a:ext cx="19050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الاستنتاج</a:t>
            </a:r>
            <a:endParaRPr/>
          </a:p>
        </p:txBody>
      </p:sp>
      <p:sp>
        <p:nvSpPr>
          <p:cNvPr id="169" name="Google Shape;169;p14"/>
          <p:cNvSpPr txBox="1"/>
          <p:nvPr/>
        </p:nvSpPr>
        <p:spPr>
          <a:xfrm>
            <a:off x="7956550" y="873125"/>
            <a:ext cx="11112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ـ </a:t>
            </a:r>
            <a:endParaRPr/>
          </a:p>
        </p:txBody>
      </p:sp>
      <p:sp>
        <p:nvSpPr>
          <p:cNvPr id="170" name="Google Shape;170;p14"/>
          <p:cNvSpPr txBox="1"/>
          <p:nvPr/>
        </p:nvSpPr>
        <p:spPr>
          <a:xfrm>
            <a:off x="5651500" y="942975"/>
            <a:ext cx="2836862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صيغُ </a:t>
            </a: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المبالغةِ</a:t>
            </a: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5486400" y="4953000"/>
            <a:ext cx="3505200" cy="650875"/>
          </a:xfrm>
          <a:prstGeom prst="rect">
            <a:avLst/>
          </a:prstGeom>
          <a:gradFill>
            <a:gsLst>
              <a:gs pos="0">
                <a:srgbClr val="4D94DB"/>
              </a:gs>
              <a:gs pos="100000">
                <a:srgbClr val="0066C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أسماء أم أفعال ؟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4606925" y="873125"/>
            <a:ext cx="1196975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أسماءٌ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4724400" y="5105400"/>
            <a:ext cx="3505200" cy="650875"/>
          </a:xfrm>
          <a:prstGeom prst="rect">
            <a:avLst/>
          </a:prstGeom>
          <a:gradFill>
            <a:gsLst>
              <a:gs pos="0">
                <a:srgbClr val="4D94DB"/>
              </a:gs>
              <a:gs pos="100000">
                <a:srgbClr val="0066C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جامدة أم مشتقة ؟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3454400" y="873125"/>
            <a:ext cx="1223962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مشتقةٌ</a:t>
            </a:r>
            <a:endParaRPr/>
          </a:p>
        </p:txBody>
      </p:sp>
      <p:sp>
        <p:nvSpPr>
          <p:cNvPr id="175" name="Google Shape;175;p14"/>
          <p:cNvSpPr txBox="1"/>
          <p:nvPr/>
        </p:nvSpPr>
        <p:spPr>
          <a:xfrm>
            <a:off x="539750" y="5241925"/>
            <a:ext cx="6927850" cy="650875"/>
          </a:xfrm>
          <a:prstGeom prst="rect">
            <a:avLst/>
          </a:prstGeom>
          <a:gradFill>
            <a:gsLst>
              <a:gs pos="0">
                <a:srgbClr val="4D94DB"/>
              </a:gs>
              <a:gs pos="100000">
                <a:srgbClr val="0066C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تدل على معنى المصدر أم معنى اسم الفاعل ؟</a:t>
            </a:r>
            <a:endParaRPr/>
          </a:p>
        </p:txBody>
      </p:sp>
      <p:sp>
        <p:nvSpPr>
          <p:cNvPr id="176" name="Google Shape;176;p14"/>
          <p:cNvSpPr txBox="1"/>
          <p:nvPr/>
        </p:nvSpPr>
        <p:spPr>
          <a:xfrm>
            <a:off x="250825" y="836612"/>
            <a:ext cx="3097212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تدلُّ على معنى   </a:t>
            </a:r>
            <a:endParaRPr/>
          </a:p>
        </p:txBody>
      </p:sp>
      <p:sp>
        <p:nvSpPr>
          <p:cNvPr id="177" name="Google Shape;177;p14"/>
          <p:cNvSpPr txBox="1"/>
          <p:nvPr/>
        </p:nvSpPr>
        <p:spPr>
          <a:xfrm>
            <a:off x="2195512" y="5368925"/>
            <a:ext cx="4510087" cy="650875"/>
          </a:xfrm>
          <a:prstGeom prst="rect">
            <a:avLst/>
          </a:prstGeom>
          <a:gradFill>
            <a:gsLst>
              <a:gs pos="0">
                <a:srgbClr val="4D94DB"/>
              </a:gs>
              <a:gs pos="100000">
                <a:srgbClr val="0066C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ما القصد من صيغ المبالغة ؟</a:t>
            </a:r>
            <a:endParaRPr/>
          </a:p>
        </p:txBody>
      </p:sp>
      <p:sp>
        <p:nvSpPr>
          <p:cNvPr id="178" name="Google Shape;178;p14"/>
          <p:cNvSpPr txBox="1"/>
          <p:nvPr/>
        </p:nvSpPr>
        <p:spPr>
          <a:xfrm>
            <a:off x="0" y="1557337"/>
            <a:ext cx="7812087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اسمِ الفاعلِ بقصد الكثرة والمبالغة في الحدث</a:t>
            </a: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79" name="Google Shape;179;p14"/>
          <p:cNvSpPr txBox="1"/>
          <p:nvPr/>
        </p:nvSpPr>
        <p:spPr>
          <a:xfrm>
            <a:off x="8172450" y="2362200"/>
            <a:ext cx="8953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ـ </a:t>
            </a:r>
            <a:endParaRPr/>
          </a:p>
        </p:txBody>
      </p:sp>
      <p:sp>
        <p:nvSpPr>
          <p:cNvPr id="180" name="Google Shape;180;p14"/>
          <p:cNvSpPr txBox="1"/>
          <p:nvPr/>
        </p:nvSpPr>
        <p:spPr>
          <a:xfrm>
            <a:off x="1676400" y="5749925"/>
            <a:ext cx="3505200" cy="650875"/>
          </a:xfrm>
          <a:prstGeom prst="rect">
            <a:avLst/>
          </a:prstGeom>
          <a:gradFill>
            <a:gsLst>
              <a:gs pos="0">
                <a:srgbClr val="4D94DB"/>
              </a:gs>
              <a:gs pos="100000">
                <a:srgbClr val="0066C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ما أشهرُ صِيَغِهَا ؟</a:t>
            </a:r>
            <a:endParaRPr/>
          </a:p>
        </p:txBody>
      </p:sp>
      <p:sp>
        <p:nvSpPr>
          <p:cNvPr id="181" name="Google Shape;181;p14"/>
          <p:cNvSpPr txBox="1"/>
          <p:nvPr/>
        </p:nvSpPr>
        <p:spPr>
          <a:xfrm>
            <a:off x="539750" y="2362200"/>
            <a:ext cx="35814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وأشهرُ صِيَغِهَا :</a:t>
            </a:r>
            <a:endParaRPr/>
          </a:p>
        </p:txBody>
      </p:sp>
      <p:sp>
        <p:nvSpPr>
          <p:cNvPr id="182" name="Google Shape;182;p14"/>
          <p:cNvSpPr txBox="1"/>
          <p:nvPr/>
        </p:nvSpPr>
        <p:spPr>
          <a:xfrm>
            <a:off x="6923087" y="3048000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فَعَّال</a:t>
            </a:r>
            <a:endParaRPr/>
          </a:p>
        </p:txBody>
      </p:sp>
      <p:sp>
        <p:nvSpPr>
          <p:cNvPr id="183" name="Google Shape;183;p14"/>
          <p:cNvSpPr txBox="1"/>
          <p:nvPr/>
        </p:nvSpPr>
        <p:spPr>
          <a:xfrm>
            <a:off x="6948487" y="38449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ترّاكٌ</a:t>
            </a:r>
            <a:endParaRPr/>
          </a:p>
        </p:txBody>
      </p:sp>
      <p:sp>
        <p:nvSpPr>
          <p:cNvPr id="184" name="Google Shape;184;p14"/>
          <p:cNvSpPr txBox="1"/>
          <p:nvPr/>
        </p:nvSpPr>
        <p:spPr>
          <a:xfrm>
            <a:off x="6948487" y="45307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مَنّاعٌ</a:t>
            </a:r>
            <a:endParaRPr/>
          </a:p>
        </p:txBody>
      </p:sp>
      <p:sp>
        <p:nvSpPr>
          <p:cNvPr id="185" name="Google Shape;185;p14"/>
          <p:cNvSpPr txBox="1"/>
          <p:nvPr/>
        </p:nvSpPr>
        <p:spPr>
          <a:xfrm>
            <a:off x="5399087" y="3048000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فَعُول</a:t>
            </a:r>
            <a:endParaRPr/>
          </a:p>
        </p:txBody>
      </p:sp>
      <p:sp>
        <p:nvSpPr>
          <p:cNvPr id="186" name="Google Shape;186;p14"/>
          <p:cNvSpPr txBox="1"/>
          <p:nvPr/>
        </p:nvSpPr>
        <p:spPr>
          <a:xfrm>
            <a:off x="5435600" y="38449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صَبورُ</a:t>
            </a:r>
            <a:endParaRPr/>
          </a:p>
        </p:txBody>
      </p:sp>
      <p:sp>
        <p:nvSpPr>
          <p:cNvPr id="187" name="Google Shape;187;p14"/>
          <p:cNvSpPr txBox="1"/>
          <p:nvPr/>
        </p:nvSpPr>
        <p:spPr>
          <a:xfrm>
            <a:off x="5435600" y="45307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حسود</a:t>
            </a:r>
            <a:endParaRPr/>
          </a:p>
        </p:txBody>
      </p:sp>
      <p:sp>
        <p:nvSpPr>
          <p:cNvPr id="188" name="Google Shape;188;p14"/>
          <p:cNvSpPr txBox="1"/>
          <p:nvPr/>
        </p:nvSpPr>
        <p:spPr>
          <a:xfrm>
            <a:off x="3875087" y="3048000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فَعِيل</a:t>
            </a:r>
            <a:endParaRPr/>
          </a:p>
        </p:txBody>
      </p:sp>
      <p:sp>
        <p:nvSpPr>
          <p:cNvPr id="189" name="Google Shape;189;p14"/>
          <p:cNvSpPr txBox="1"/>
          <p:nvPr/>
        </p:nvSpPr>
        <p:spPr>
          <a:xfrm>
            <a:off x="3851275" y="38449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عليمٌ</a:t>
            </a:r>
            <a:endParaRPr/>
          </a:p>
        </p:txBody>
      </p:sp>
      <p:sp>
        <p:nvSpPr>
          <p:cNvPr id="190" name="Google Shape;190;p14"/>
          <p:cNvSpPr txBox="1"/>
          <p:nvPr/>
        </p:nvSpPr>
        <p:spPr>
          <a:xfrm>
            <a:off x="3851275" y="45307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سعيدٌ</a:t>
            </a:r>
            <a:endParaRPr/>
          </a:p>
        </p:txBody>
      </p:sp>
      <p:sp>
        <p:nvSpPr>
          <p:cNvPr id="191" name="Google Shape;191;p14"/>
          <p:cNvSpPr txBox="1"/>
          <p:nvPr/>
        </p:nvSpPr>
        <p:spPr>
          <a:xfrm>
            <a:off x="2351087" y="3048000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مِفْعَال</a:t>
            </a:r>
            <a:endParaRPr/>
          </a:p>
        </p:txBody>
      </p:sp>
      <p:sp>
        <p:nvSpPr>
          <p:cNvPr id="192" name="Google Shape;192;p14"/>
          <p:cNvSpPr txBox="1"/>
          <p:nvPr/>
        </p:nvSpPr>
        <p:spPr>
          <a:xfrm>
            <a:off x="2046287" y="3844925"/>
            <a:ext cx="1512888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مضياعُ</a:t>
            </a:r>
            <a:endParaRPr dirty="0"/>
          </a:p>
        </p:txBody>
      </p:sp>
      <p:sp>
        <p:nvSpPr>
          <p:cNvPr id="193" name="Google Shape;193;p14"/>
          <p:cNvSpPr txBox="1"/>
          <p:nvPr/>
        </p:nvSpPr>
        <p:spPr>
          <a:xfrm>
            <a:off x="2339975" y="45307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مِتْلافٌ</a:t>
            </a:r>
            <a:endParaRPr dirty="0"/>
          </a:p>
        </p:txBody>
      </p:sp>
      <p:sp>
        <p:nvSpPr>
          <p:cNvPr id="194" name="Google Shape;194;p14"/>
          <p:cNvSpPr txBox="1"/>
          <p:nvPr/>
        </p:nvSpPr>
        <p:spPr>
          <a:xfrm>
            <a:off x="827087" y="3048000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فَعِل</a:t>
            </a:r>
            <a:endParaRPr/>
          </a:p>
        </p:txBody>
      </p:sp>
      <p:sp>
        <p:nvSpPr>
          <p:cNvPr id="195" name="Google Shape;195;p14"/>
          <p:cNvSpPr txBox="1"/>
          <p:nvPr/>
        </p:nvSpPr>
        <p:spPr>
          <a:xfrm>
            <a:off x="755650" y="38449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حَذِرٌ</a:t>
            </a:r>
            <a:endParaRPr/>
          </a:p>
        </p:txBody>
      </p:sp>
      <p:sp>
        <p:nvSpPr>
          <p:cNvPr id="196" name="Google Shape;196;p14"/>
          <p:cNvSpPr txBox="1"/>
          <p:nvPr/>
        </p:nvSpPr>
        <p:spPr>
          <a:xfrm>
            <a:off x="755650" y="4530725"/>
            <a:ext cx="12192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جَزِعٌ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/>
          <p:nvPr/>
        </p:nvSpPr>
        <p:spPr>
          <a:xfrm>
            <a:off x="1187450" y="260350"/>
            <a:ext cx="6229350" cy="4619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هاتِ مثالين مماثلين لنمط صيغة المبالغة المعطى في الجدول: </a:t>
            </a:r>
            <a:endParaRPr/>
          </a:p>
        </p:txBody>
      </p:sp>
      <p:grpSp>
        <p:nvGrpSpPr>
          <p:cNvPr id="207" name="Google Shape;207;p16"/>
          <p:cNvGrpSpPr/>
          <p:nvPr/>
        </p:nvGrpSpPr>
        <p:grpSpPr>
          <a:xfrm>
            <a:off x="1524000" y="1125537"/>
            <a:ext cx="6096000" cy="5616575"/>
            <a:chOff x="960" y="709"/>
            <a:chExt cx="3840" cy="3538"/>
          </a:xfrm>
        </p:grpSpPr>
        <p:sp>
          <p:nvSpPr>
            <p:cNvPr id="208" name="Google Shape;208;p16"/>
            <p:cNvSpPr txBox="1"/>
            <p:nvPr/>
          </p:nvSpPr>
          <p:spPr>
            <a:xfrm>
              <a:off x="3520" y="709"/>
              <a:ext cx="1280" cy="52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صيغة المبالغة</a:t>
              </a:r>
              <a:endParaRPr/>
            </a:p>
          </p:txBody>
        </p:sp>
        <p:sp>
          <p:nvSpPr>
            <p:cNvPr id="209" name="Google Shape;209;p16"/>
            <p:cNvSpPr txBox="1"/>
            <p:nvPr/>
          </p:nvSpPr>
          <p:spPr>
            <a:xfrm>
              <a:off x="2544" y="709"/>
              <a:ext cx="976" cy="52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المثال الأول</a:t>
              </a:r>
              <a:endParaRPr/>
            </a:p>
          </p:txBody>
        </p:sp>
        <p:sp>
          <p:nvSpPr>
            <p:cNvPr id="210" name="Google Shape;210;p16"/>
            <p:cNvSpPr txBox="1"/>
            <p:nvPr/>
          </p:nvSpPr>
          <p:spPr>
            <a:xfrm>
              <a:off x="960" y="709"/>
              <a:ext cx="1584" cy="52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المثال الثاني</a:t>
              </a:r>
              <a:endParaRPr/>
            </a:p>
          </p:txBody>
        </p:sp>
        <p:sp>
          <p:nvSpPr>
            <p:cNvPr id="211" name="Google Shape;211;p16"/>
            <p:cNvSpPr txBox="1"/>
            <p:nvPr/>
          </p:nvSpPr>
          <p:spPr>
            <a:xfrm>
              <a:off x="3520" y="1237"/>
              <a:ext cx="1280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" name="Google Shape;212;p16"/>
            <p:cNvSpPr txBox="1"/>
            <p:nvPr/>
          </p:nvSpPr>
          <p:spPr>
            <a:xfrm>
              <a:off x="2544" y="1237"/>
              <a:ext cx="976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3" name="Google Shape;213;p16"/>
            <p:cNvSpPr txBox="1"/>
            <p:nvPr/>
          </p:nvSpPr>
          <p:spPr>
            <a:xfrm>
              <a:off x="960" y="1237"/>
              <a:ext cx="1584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" name="Google Shape;214;p16"/>
            <p:cNvSpPr txBox="1"/>
            <p:nvPr/>
          </p:nvSpPr>
          <p:spPr>
            <a:xfrm>
              <a:off x="3520" y="1827"/>
              <a:ext cx="1280" cy="5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5" name="Google Shape;215;p16"/>
            <p:cNvSpPr txBox="1"/>
            <p:nvPr/>
          </p:nvSpPr>
          <p:spPr>
            <a:xfrm>
              <a:off x="2544" y="1827"/>
              <a:ext cx="976" cy="5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6" name="Google Shape;216;p16"/>
            <p:cNvSpPr txBox="1"/>
            <p:nvPr/>
          </p:nvSpPr>
          <p:spPr>
            <a:xfrm>
              <a:off x="960" y="1827"/>
              <a:ext cx="1584" cy="5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7" name="Google Shape;217;p16"/>
            <p:cNvSpPr txBox="1"/>
            <p:nvPr/>
          </p:nvSpPr>
          <p:spPr>
            <a:xfrm>
              <a:off x="3520" y="2416"/>
              <a:ext cx="1280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8" name="Google Shape;218;p16"/>
            <p:cNvSpPr txBox="1"/>
            <p:nvPr/>
          </p:nvSpPr>
          <p:spPr>
            <a:xfrm>
              <a:off x="2544" y="2416"/>
              <a:ext cx="976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9" name="Google Shape;219;p16"/>
            <p:cNvSpPr txBox="1"/>
            <p:nvPr/>
          </p:nvSpPr>
          <p:spPr>
            <a:xfrm>
              <a:off x="960" y="2416"/>
              <a:ext cx="1584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0" name="Google Shape;220;p16"/>
            <p:cNvSpPr txBox="1"/>
            <p:nvPr/>
          </p:nvSpPr>
          <p:spPr>
            <a:xfrm>
              <a:off x="3520" y="3006"/>
              <a:ext cx="1280" cy="6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1" name="Google Shape;221;p16"/>
            <p:cNvSpPr txBox="1"/>
            <p:nvPr/>
          </p:nvSpPr>
          <p:spPr>
            <a:xfrm>
              <a:off x="2544" y="3006"/>
              <a:ext cx="976" cy="6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2" name="Google Shape;222;p16"/>
            <p:cNvSpPr txBox="1"/>
            <p:nvPr/>
          </p:nvSpPr>
          <p:spPr>
            <a:xfrm>
              <a:off x="960" y="3006"/>
              <a:ext cx="1584" cy="6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3" name="Google Shape;223;p16"/>
            <p:cNvSpPr txBox="1"/>
            <p:nvPr/>
          </p:nvSpPr>
          <p:spPr>
            <a:xfrm>
              <a:off x="3520" y="3657"/>
              <a:ext cx="1280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4" name="Google Shape;224;p16"/>
            <p:cNvSpPr txBox="1"/>
            <p:nvPr/>
          </p:nvSpPr>
          <p:spPr>
            <a:xfrm>
              <a:off x="2544" y="3657"/>
              <a:ext cx="976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5" name="Google Shape;225;p16"/>
            <p:cNvSpPr txBox="1"/>
            <p:nvPr/>
          </p:nvSpPr>
          <p:spPr>
            <a:xfrm>
              <a:off x="960" y="3657"/>
              <a:ext cx="1584" cy="59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26" name="Google Shape;226;p16"/>
            <p:cNvCxnSpPr/>
            <p:nvPr/>
          </p:nvCxnSpPr>
          <p:spPr>
            <a:xfrm>
              <a:off x="3520" y="709"/>
              <a:ext cx="0" cy="3538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7" name="Google Shape;227;p16"/>
            <p:cNvCxnSpPr/>
            <p:nvPr/>
          </p:nvCxnSpPr>
          <p:spPr>
            <a:xfrm>
              <a:off x="2544" y="709"/>
              <a:ext cx="0" cy="3538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8" name="Google Shape;228;p16"/>
            <p:cNvCxnSpPr/>
            <p:nvPr/>
          </p:nvCxnSpPr>
          <p:spPr>
            <a:xfrm>
              <a:off x="960" y="1237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9" name="Google Shape;229;p16"/>
            <p:cNvCxnSpPr/>
            <p:nvPr/>
          </p:nvCxnSpPr>
          <p:spPr>
            <a:xfrm>
              <a:off x="960" y="1827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0" name="Google Shape;230;p16"/>
            <p:cNvCxnSpPr/>
            <p:nvPr/>
          </p:nvCxnSpPr>
          <p:spPr>
            <a:xfrm>
              <a:off x="960" y="2416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1" name="Google Shape;231;p16"/>
            <p:cNvCxnSpPr/>
            <p:nvPr/>
          </p:nvCxnSpPr>
          <p:spPr>
            <a:xfrm>
              <a:off x="960" y="3006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2" name="Google Shape;232;p16"/>
            <p:cNvCxnSpPr/>
            <p:nvPr/>
          </p:nvCxnSpPr>
          <p:spPr>
            <a:xfrm>
              <a:off x="960" y="3657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3" name="Google Shape;233;p16"/>
            <p:cNvCxnSpPr/>
            <p:nvPr/>
          </p:nvCxnSpPr>
          <p:spPr>
            <a:xfrm>
              <a:off x="4800" y="709"/>
              <a:ext cx="0" cy="3538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4" name="Google Shape;234;p16"/>
            <p:cNvCxnSpPr/>
            <p:nvPr/>
          </p:nvCxnSpPr>
          <p:spPr>
            <a:xfrm>
              <a:off x="960" y="709"/>
              <a:ext cx="0" cy="3538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5" name="Google Shape;235;p16"/>
            <p:cNvCxnSpPr/>
            <p:nvPr/>
          </p:nvCxnSpPr>
          <p:spPr>
            <a:xfrm>
              <a:off x="960" y="709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6" name="Google Shape;236;p16"/>
            <p:cNvCxnSpPr/>
            <p:nvPr/>
          </p:nvCxnSpPr>
          <p:spPr>
            <a:xfrm>
              <a:off x="960" y="4247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37" name="Google Shape;237;p16"/>
          <p:cNvSpPr txBox="1"/>
          <p:nvPr/>
        </p:nvSpPr>
        <p:spPr>
          <a:xfrm>
            <a:off x="5795962" y="2060575"/>
            <a:ext cx="1655762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فعّال</a:t>
            </a:r>
            <a:endParaRPr/>
          </a:p>
        </p:txBody>
      </p:sp>
      <p:sp>
        <p:nvSpPr>
          <p:cNvPr id="238" name="Google Shape;238;p16"/>
          <p:cNvSpPr txBox="1"/>
          <p:nvPr/>
        </p:nvSpPr>
        <p:spPr>
          <a:xfrm>
            <a:off x="4284662" y="2060575"/>
            <a:ext cx="10795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صبّار</a:t>
            </a:r>
            <a:endParaRPr/>
          </a:p>
        </p:txBody>
      </p:sp>
      <p:sp>
        <p:nvSpPr>
          <p:cNvPr id="239" name="Google Shape;239;p16"/>
          <p:cNvSpPr txBox="1"/>
          <p:nvPr/>
        </p:nvSpPr>
        <p:spPr>
          <a:xfrm flipH="1">
            <a:off x="2411412" y="2133600"/>
            <a:ext cx="1081087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هذّار</a:t>
            </a:r>
            <a:endParaRPr/>
          </a:p>
        </p:txBody>
      </p:sp>
      <p:sp>
        <p:nvSpPr>
          <p:cNvPr id="240" name="Google Shape;240;p16"/>
          <p:cNvSpPr txBox="1"/>
          <p:nvPr/>
        </p:nvSpPr>
        <p:spPr>
          <a:xfrm>
            <a:off x="6588125" y="3141662"/>
            <a:ext cx="7921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فعول</a:t>
            </a:r>
            <a:endParaRPr/>
          </a:p>
        </p:txBody>
      </p:sp>
      <p:sp>
        <p:nvSpPr>
          <p:cNvPr id="241" name="Google Shape;241;p16"/>
          <p:cNvSpPr txBox="1"/>
          <p:nvPr/>
        </p:nvSpPr>
        <p:spPr>
          <a:xfrm>
            <a:off x="4500562" y="2997200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شكور</a:t>
            </a:r>
            <a:endParaRPr/>
          </a:p>
        </p:txBody>
      </p:sp>
      <p:sp>
        <p:nvSpPr>
          <p:cNvPr id="242" name="Google Shape;242;p16"/>
          <p:cNvSpPr txBox="1"/>
          <p:nvPr/>
        </p:nvSpPr>
        <p:spPr>
          <a:xfrm>
            <a:off x="2555875" y="3068637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غيور</a:t>
            </a:r>
            <a:endParaRPr/>
          </a:p>
        </p:txBody>
      </p:sp>
      <p:sp>
        <p:nvSpPr>
          <p:cNvPr id="243" name="Google Shape;243;p16"/>
          <p:cNvSpPr txBox="1"/>
          <p:nvPr/>
        </p:nvSpPr>
        <p:spPr>
          <a:xfrm>
            <a:off x="6227762" y="4005262"/>
            <a:ext cx="10810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فعيل</a:t>
            </a:r>
            <a:endParaRPr/>
          </a:p>
        </p:txBody>
      </p:sp>
      <p:sp>
        <p:nvSpPr>
          <p:cNvPr id="244" name="Google Shape;244;p16"/>
          <p:cNvSpPr txBox="1"/>
          <p:nvPr/>
        </p:nvSpPr>
        <p:spPr>
          <a:xfrm>
            <a:off x="4572000" y="4005262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عليم</a:t>
            </a:r>
            <a:endParaRPr/>
          </a:p>
        </p:txBody>
      </p:sp>
      <p:sp>
        <p:nvSpPr>
          <p:cNvPr id="245" name="Google Shape;245;p16"/>
          <p:cNvSpPr txBox="1"/>
          <p:nvPr/>
        </p:nvSpPr>
        <p:spPr>
          <a:xfrm>
            <a:off x="2484437" y="4005262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بصير</a:t>
            </a:r>
            <a:endParaRPr/>
          </a:p>
        </p:txBody>
      </p:sp>
      <p:sp>
        <p:nvSpPr>
          <p:cNvPr id="246" name="Google Shape;246;p16"/>
          <p:cNvSpPr txBox="1"/>
          <p:nvPr/>
        </p:nvSpPr>
        <p:spPr>
          <a:xfrm>
            <a:off x="6300787" y="4941887"/>
            <a:ext cx="7921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مِفْعال</a:t>
            </a:r>
            <a:endParaRPr/>
          </a:p>
        </p:txBody>
      </p:sp>
      <p:sp>
        <p:nvSpPr>
          <p:cNvPr id="247" name="Google Shape;247;p16"/>
          <p:cNvSpPr txBox="1"/>
          <p:nvPr/>
        </p:nvSpPr>
        <p:spPr>
          <a:xfrm>
            <a:off x="4284662" y="5013325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مقدام </a:t>
            </a:r>
            <a:endParaRPr/>
          </a:p>
        </p:txBody>
      </p:sp>
      <p:sp>
        <p:nvSpPr>
          <p:cNvPr id="248" name="Google Shape;248;p16"/>
          <p:cNvSpPr txBox="1"/>
          <p:nvPr/>
        </p:nvSpPr>
        <p:spPr>
          <a:xfrm>
            <a:off x="2484437" y="5013325"/>
            <a:ext cx="115093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متلاف</a:t>
            </a:r>
            <a:endParaRPr/>
          </a:p>
        </p:txBody>
      </p:sp>
      <p:sp>
        <p:nvSpPr>
          <p:cNvPr id="249" name="Google Shape;249;p16"/>
          <p:cNvSpPr txBox="1"/>
          <p:nvPr/>
        </p:nvSpPr>
        <p:spPr>
          <a:xfrm>
            <a:off x="4356100" y="5949950"/>
            <a:ext cx="7921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جَزِع</a:t>
            </a:r>
            <a:endParaRPr/>
          </a:p>
        </p:txBody>
      </p:sp>
      <p:sp>
        <p:nvSpPr>
          <p:cNvPr id="250" name="Google Shape;250;p16"/>
          <p:cNvSpPr txBox="1"/>
          <p:nvPr/>
        </p:nvSpPr>
        <p:spPr>
          <a:xfrm>
            <a:off x="6300787" y="6092825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فَعِل</a:t>
            </a:r>
            <a:endParaRPr/>
          </a:p>
        </p:txBody>
      </p:sp>
      <p:sp>
        <p:nvSpPr>
          <p:cNvPr id="251" name="Google Shape;251;p16"/>
          <p:cNvSpPr txBox="1"/>
          <p:nvPr/>
        </p:nvSpPr>
        <p:spPr>
          <a:xfrm>
            <a:off x="2411412" y="5949950"/>
            <a:ext cx="79216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يَقِظ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5" descr="عبارة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212" y="1989137"/>
            <a:ext cx="8064500" cy="172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7"/>
          <p:cNvSpPr txBox="1"/>
          <p:nvPr/>
        </p:nvSpPr>
        <p:spPr>
          <a:xfrm>
            <a:off x="1692275" y="333375"/>
            <a:ext cx="5472112" cy="503237"/>
          </a:xfrm>
          <a:prstGeom prst="rect">
            <a:avLst/>
          </a:prstGeom>
          <a:solidFill>
            <a:srgbClr val="CC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استخرج صيغ المبالغة مما يأتي:</a:t>
            </a:r>
            <a:endParaRPr/>
          </a:p>
        </p:txBody>
      </p:sp>
      <p:grpSp>
        <p:nvGrpSpPr>
          <p:cNvPr id="257" name="Google Shape;257;p17"/>
          <p:cNvGrpSpPr/>
          <p:nvPr/>
        </p:nvGrpSpPr>
        <p:grpSpPr>
          <a:xfrm>
            <a:off x="1524000" y="1397000"/>
            <a:ext cx="6096000" cy="371475"/>
            <a:chOff x="960" y="880"/>
            <a:chExt cx="3840" cy="234"/>
          </a:xfrm>
        </p:grpSpPr>
        <p:sp>
          <p:nvSpPr>
            <p:cNvPr id="258" name="Google Shape;258;p17"/>
            <p:cNvSpPr txBox="1"/>
            <p:nvPr/>
          </p:nvSpPr>
          <p:spPr>
            <a:xfrm>
              <a:off x="3520" y="880"/>
              <a:ext cx="1280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9" name="Google Shape;259;p17"/>
            <p:cNvSpPr txBox="1"/>
            <p:nvPr/>
          </p:nvSpPr>
          <p:spPr>
            <a:xfrm>
              <a:off x="2240" y="880"/>
              <a:ext cx="1280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0" name="Google Shape;260;p17"/>
            <p:cNvSpPr txBox="1"/>
            <p:nvPr/>
          </p:nvSpPr>
          <p:spPr>
            <a:xfrm>
              <a:off x="960" y="880"/>
              <a:ext cx="1280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61" name="Google Shape;261;p17"/>
            <p:cNvCxnSpPr/>
            <p:nvPr/>
          </p:nvCxnSpPr>
          <p:spPr>
            <a:xfrm>
              <a:off x="3520" y="880"/>
              <a:ext cx="0" cy="234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62" name="Google Shape;262;p17"/>
            <p:cNvCxnSpPr/>
            <p:nvPr/>
          </p:nvCxnSpPr>
          <p:spPr>
            <a:xfrm>
              <a:off x="2240" y="880"/>
              <a:ext cx="0" cy="234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63" name="Google Shape;263;p17"/>
            <p:cNvCxnSpPr/>
            <p:nvPr/>
          </p:nvCxnSpPr>
          <p:spPr>
            <a:xfrm>
              <a:off x="4800" y="880"/>
              <a:ext cx="0" cy="234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64" name="Google Shape;264;p17"/>
            <p:cNvCxnSpPr/>
            <p:nvPr/>
          </p:nvCxnSpPr>
          <p:spPr>
            <a:xfrm>
              <a:off x="960" y="880"/>
              <a:ext cx="0" cy="234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65" name="Google Shape;265;p17"/>
            <p:cNvCxnSpPr/>
            <p:nvPr/>
          </p:nvCxnSpPr>
          <p:spPr>
            <a:xfrm>
              <a:off x="960" y="880"/>
              <a:ext cx="384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66" name="Google Shape;266;p17"/>
            <p:cNvCxnSpPr/>
            <p:nvPr/>
          </p:nvCxnSpPr>
          <p:spPr>
            <a:xfrm>
              <a:off x="960" y="1114"/>
              <a:ext cx="3840" cy="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267" name="Google Shape;267;p17"/>
          <p:cNvGrpSpPr/>
          <p:nvPr/>
        </p:nvGrpSpPr>
        <p:grpSpPr>
          <a:xfrm>
            <a:off x="466725" y="1052512"/>
            <a:ext cx="8497887" cy="5805487"/>
            <a:chOff x="294" y="663"/>
            <a:chExt cx="5353" cy="3657"/>
          </a:xfrm>
        </p:grpSpPr>
        <p:sp>
          <p:nvSpPr>
            <p:cNvPr id="268" name="Google Shape;268;p17"/>
            <p:cNvSpPr txBox="1"/>
            <p:nvPr/>
          </p:nvSpPr>
          <p:spPr>
            <a:xfrm>
              <a:off x="2390" y="663"/>
              <a:ext cx="3257" cy="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الجملة </a:t>
              </a:r>
              <a:endParaRPr/>
            </a:p>
          </p:txBody>
        </p:sp>
        <p:sp>
          <p:nvSpPr>
            <p:cNvPr id="269" name="Google Shape;269;p17"/>
            <p:cNvSpPr txBox="1"/>
            <p:nvPr/>
          </p:nvSpPr>
          <p:spPr>
            <a:xfrm>
              <a:off x="1403" y="663"/>
              <a:ext cx="987" cy="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صيغ المبالغة</a:t>
              </a:r>
              <a:endParaRPr/>
            </a:p>
          </p:txBody>
        </p:sp>
        <p:sp>
          <p:nvSpPr>
            <p:cNvPr id="270" name="Google Shape;270;p17"/>
            <p:cNvSpPr txBox="1"/>
            <p:nvPr/>
          </p:nvSpPr>
          <p:spPr>
            <a:xfrm>
              <a:off x="294" y="663"/>
              <a:ext cx="1109" cy="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Libre Franklin"/>
                <a:buNone/>
              </a:pPr>
              <a:r>
                <a:rPr lang="en-US" sz="1800" b="1" i="0" u="none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وزنها</a:t>
              </a:r>
              <a:endParaRPr/>
            </a:p>
          </p:txBody>
        </p:sp>
        <p:sp>
          <p:nvSpPr>
            <p:cNvPr id="271" name="Google Shape;271;p17"/>
            <p:cNvSpPr txBox="1"/>
            <p:nvPr/>
          </p:nvSpPr>
          <p:spPr>
            <a:xfrm>
              <a:off x="2390" y="963"/>
              <a:ext cx="3257" cy="644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2" name="Google Shape;272;p17"/>
            <p:cNvSpPr txBox="1"/>
            <p:nvPr/>
          </p:nvSpPr>
          <p:spPr>
            <a:xfrm>
              <a:off x="1403" y="963"/>
              <a:ext cx="987" cy="644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3" name="Google Shape;273;p17"/>
            <p:cNvSpPr txBox="1"/>
            <p:nvPr/>
          </p:nvSpPr>
          <p:spPr>
            <a:xfrm>
              <a:off x="294" y="963"/>
              <a:ext cx="1109" cy="644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4" name="Google Shape;274;p17"/>
            <p:cNvSpPr txBox="1"/>
            <p:nvPr/>
          </p:nvSpPr>
          <p:spPr>
            <a:xfrm>
              <a:off x="2390" y="1607"/>
              <a:ext cx="3257" cy="628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5" name="Google Shape;275;p17"/>
            <p:cNvSpPr txBox="1"/>
            <p:nvPr/>
          </p:nvSpPr>
          <p:spPr>
            <a:xfrm>
              <a:off x="1403" y="1607"/>
              <a:ext cx="987" cy="628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6" name="Google Shape;276;p17"/>
            <p:cNvSpPr txBox="1"/>
            <p:nvPr/>
          </p:nvSpPr>
          <p:spPr>
            <a:xfrm>
              <a:off x="294" y="1607"/>
              <a:ext cx="1109" cy="628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7" name="Google Shape;277;p17"/>
            <p:cNvSpPr txBox="1"/>
            <p:nvPr/>
          </p:nvSpPr>
          <p:spPr>
            <a:xfrm>
              <a:off x="2390" y="2235"/>
              <a:ext cx="3257" cy="533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8" name="Google Shape;278;p17"/>
            <p:cNvSpPr txBox="1"/>
            <p:nvPr/>
          </p:nvSpPr>
          <p:spPr>
            <a:xfrm>
              <a:off x="1403" y="2235"/>
              <a:ext cx="987" cy="533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9" name="Google Shape;279;p17"/>
            <p:cNvSpPr txBox="1"/>
            <p:nvPr/>
          </p:nvSpPr>
          <p:spPr>
            <a:xfrm>
              <a:off x="294" y="2235"/>
              <a:ext cx="1109" cy="533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0" name="Google Shape;280;p17"/>
            <p:cNvSpPr txBox="1"/>
            <p:nvPr/>
          </p:nvSpPr>
          <p:spPr>
            <a:xfrm>
              <a:off x="2390" y="2768"/>
              <a:ext cx="3257" cy="517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1" name="Google Shape;281;p17"/>
            <p:cNvSpPr txBox="1"/>
            <p:nvPr/>
          </p:nvSpPr>
          <p:spPr>
            <a:xfrm>
              <a:off x="1403" y="2768"/>
              <a:ext cx="987" cy="517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2" name="Google Shape;282;p17"/>
            <p:cNvSpPr txBox="1"/>
            <p:nvPr/>
          </p:nvSpPr>
          <p:spPr>
            <a:xfrm>
              <a:off x="294" y="2768"/>
              <a:ext cx="1109" cy="517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3" name="Google Shape;283;p17"/>
            <p:cNvSpPr txBox="1"/>
            <p:nvPr/>
          </p:nvSpPr>
          <p:spPr>
            <a:xfrm>
              <a:off x="2390" y="3285"/>
              <a:ext cx="3257" cy="518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4" name="Google Shape;284;p17"/>
            <p:cNvSpPr txBox="1"/>
            <p:nvPr/>
          </p:nvSpPr>
          <p:spPr>
            <a:xfrm>
              <a:off x="1403" y="3285"/>
              <a:ext cx="987" cy="518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5" name="Google Shape;285;p17"/>
            <p:cNvSpPr txBox="1"/>
            <p:nvPr/>
          </p:nvSpPr>
          <p:spPr>
            <a:xfrm>
              <a:off x="294" y="3285"/>
              <a:ext cx="1109" cy="518"/>
            </a:xfrm>
            <a:prstGeom prst="rect">
              <a:avLst/>
            </a:prstGeom>
            <a:solidFill>
              <a:srgbClr val="F9E0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6" name="Google Shape;286;p17"/>
            <p:cNvSpPr txBox="1"/>
            <p:nvPr/>
          </p:nvSpPr>
          <p:spPr>
            <a:xfrm>
              <a:off x="2390" y="3803"/>
              <a:ext cx="3257" cy="517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7" name="Google Shape;287;p17"/>
            <p:cNvSpPr txBox="1"/>
            <p:nvPr/>
          </p:nvSpPr>
          <p:spPr>
            <a:xfrm>
              <a:off x="1403" y="3803"/>
              <a:ext cx="987" cy="517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8" name="Google Shape;288;p17"/>
            <p:cNvSpPr txBox="1"/>
            <p:nvPr/>
          </p:nvSpPr>
          <p:spPr>
            <a:xfrm>
              <a:off x="294" y="3803"/>
              <a:ext cx="1109" cy="517"/>
            </a:xfrm>
            <a:prstGeom prst="rect">
              <a:avLst/>
            </a:prstGeom>
            <a:solidFill>
              <a:srgbClr val="FCF0E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89" name="Google Shape;289;p17"/>
            <p:cNvCxnSpPr/>
            <p:nvPr/>
          </p:nvCxnSpPr>
          <p:spPr>
            <a:xfrm>
              <a:off x="2390" y="663"/>
              <a:ext cx="0" cy="3657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0" name="Google Shape;290;p17"/>
            <p:cNvCxnSpPr/>
            <p:nvPr/>
          </p:nvCxnSpPr>
          <p:spPr>
            <a:xfrm>
              <a:off x="1403" y="663"/>
              <a:ext cx="0" cy="3657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1" name="Google Shape;291;p17"/>
            <p:cNvCxnSpPr/>
            <p:nvPr/>
          </p:nvCxnSpPr>
          <p:spPr>
            <a:xfrm>
              <a:off x="294" y="963"/>
              <a:ext cx="5353" cy="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2" name="Google Shape;292;p17"/>
            <p:cNvCxnSpPr/>
            <p:nvPr/>
          </p:nvCxnSpPr>
          <p:spPr>
            <a:xfrm>
              <a:off x="294" y="1607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3" name="Google Shape;293;p17"/>
            <p:cNvCxnSpPr/>
            <p:nvPr/>
          </p:nvCxnSpPr>
          <p:spPr>
            <a:xfrm>
              <a:off x="294" y="2235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4" name="Google Shape;294;p17"/>
            <p:cNvCxnSpPr/>
            <p:nvPr/>
          </p:nvCxnSpPr>
          <p:spPr>
            <a:xfrm>
              <a:off x="294" y="2768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5" name="Google Shape;295;p17"/>
            <p:cNvCxnSpPr/>
            <p:nvPr/>
          </p:nvCxnSpPr>
          <p:spPr>
            <a:xfrm>
              <a:off x="294" y="3285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6" name="Google Shape;296;p17"/>
            <p:cNvCxnSpPr/>
            <p:nvPr/>
          </p:nvCxnSpPr>
          <p:spPr>
            <a:xfrm>
              <a:off x="294" y="3803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7" name="Google Shape;297;p17"/>
            <p:cNvCxnSpPr/>
            <p:nvPr/>
          </p:nvCxnSpPr>
          <p:spPr>
            <a:xfrm>
              <a:off x="5647" y="663"/>
              <a:ext cx="0" cy="3657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8" name="Google Shape;298;p17"/>
            <p:cNvCxnSpPr/>
            <p:nvPr/>
          </p:nvCxnSpPr>
          <p:spPr>
            <a:xfrm>
              <a:off x="294" y="663"/>
              <a:ext cx="0" cy="3657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9" name="Google Shape;299;p17"/>
            <p:cNvCxnSpPr/>
            <p:nvPr/>
          </p:nvCxnSpPr>
          <p:spPr>
            <a:xfrm>
              <a:off x="294" y="663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300" name="Google Shape;300;p17"/>
            <p:cNvCxnSpPr/>
            <p:nvPr/>
          </p:nvCxnSpPr>
          <p:spPr>
            <a:xfrm>
              <a:off x="294" y="4320"/>
              <a:ext cx="5353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01" name="Google Shape;301;p17"/>
          <p:cNvSpPr txBox="1"/>
          <p:nvPr/>
        </p:nvSpPr>
        <p:spPr>
          <a:xfrm>
            <a:off x="2916237" y="1700212"/>
            <a:ext cx="863600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سميع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بصير</a:t>
            </a:r>
            <a:endParaRPr dirty="0"/>
          </a:p>
        </p:txBody>
      </p:sp>
      <p:sp>
        <p:nvSpPr>
          <p:cNvPr id="302" name="Google Shape;302;p17"/>
          <p:cNvSpPr txBox="1"/>
          <p:nvPr/>
        </p:nvSpPr>
        <p:spPr>
          <a:xfrm>
            <a:off x="1331912" y="1916112"/>
            <a:ext cx="10080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فعيل</a:t>
            </a:r>
            <a:endParaRPr/>
          </a:p>
        </p:txBody>
      </p:sp>
      <p:sp>
        <p:nvSpPr>
          <p:cNvPr id="303" name="Google Shape;303;p17"/>
          <p:cNvSpPr txBox="1"/>
          <p:nvPr/>
        </p:nvSpPr>
        <p:spPr>
          <a:xfrm>
            <a:off x="2916237" y="2781300"/>
            <a:ext cx="71913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لعّان</a:t>
            </a:r>
            <a:endParaRPr/>
          </a:p>
        </p:txBody>
      </p:sp>
      <p:sp>
        <p:nvSpPr>
          <p:cNvPr id="304" name="Google Shape;304;p17"/>
          <p:cNvSpPr txBox="1"/>
          <p:nvPr/>
        </p:nvSpPr>
        <p:spPr>
          <a:xfrm>
            <a:off x="971550" y="2781300"/>
            <a:ext cx="12969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فعّال</a:t>
            </a:r>
            <a:endParaRPr/>
          </a:p>
        </p:txBody>
      </p:sp>
      <p:sp>
        <p:nvSpPr>
          <p:cNvPr id="305" name="Google Shape;305;p17"/>
          <p:cNvSpPr txBox="1"/>
          <p:nvPr/>
        </p:nvSpPr>
        <p:spPr>
          <a:xfrm>
            <a:off x="2484437" y="3644900"/>
            <a:ext cx="14398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شكور-حسود</a:t>
            </a:r>
            <a:endParaRPr/>
          </a:p>
        </p:txBody>
      </p:sp>
      <p:sp>
        <p:nvSpPr>
          <p:cNvPr id="306" name="Google Shape;306;p17"/>
          <p:cNvSpPr txBox="1"/>
          <p:nvPr/>
        </p:nvSpPr>
        <p:spPr>
          <a:xfrm>
            <a:off x="1187450" y="3644900"/>
            <a:ext cx="10080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فعول</a:t>
            </a:r>
            <a:endParaRPr/>
          </a:p>
        </p:txBody>
      </p:sp>
      <p:sp>
        <p:nvSpPr>
          <p:cNvPr id="307" name="Google Shape;307;p17"/>
          <p:cNvSpPr txBox="1"/>
          <p:nvPr/>
        </p:nvSpPr>
        <p:spPr>
          <a:xfrm>
            <a:off x="2771775" y="4437062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معطاء</a:t>
            </a:r>
            <a:endParaRPr/>
          </a:p>
        </p:txBody>
      </p:sp>
      <p:sp>
        <p:nvSpPr>
          <p:cNvPr id="308" name="Google Shape;308;p17"/>
          <p:cNvSpPr txBox="1"/>
          <p:nvPr/>
        </p:nvSpPr>
        <p:spPr>
          <a:xfrm>
            <a:off x="1187450" y="4437062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مفعال</a:t>
            </a:r>
            <a:endParaRPr/>
          </a:p>
        </p:txBody>
      </p:sp>
      <p:sp>
        <p:nvSpPr>
          <p:cNvPr id="309" name="Google Shape;309;p17"/>
          <p:cNvSpPr txBox="1"/>
          <p:nvPr/>
        </p:nvSpPr>
        <p:spPr>
          <a:xfrm>
            <a:off x="2843212" y="5229225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صدوقة</a:t>
            </a:r>
            <a:endParaRPr/>
          </a:p>
        </p:txBody>
      </p:sp>
      <p:sp>
        <p:nvSpPr>
          <p:cNvPr id="310" name="Google Shape;310;p17"/>
          <p:cNvSpPr txBox="1"/>
          <p:nvPr/>
        </p:nvSpPr>
        <p:spPr>
          <a:xfrm>
            <a:off x="971550" y="5300662"/>
            <a:ext cx="11525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فعولة</a:t>
            </a:r>
            <a:endParaRPr/>
          </a:p>
        </p:txBody>
      </p:sp>
      <p:sp>
        <p:nvSpPr>
          <p:cNvPr id="311" name="Google Shape;311;p17"/>
          <p:cNvSpPr txBox="1"/>
          <p:nvPr/>
        </p:nvSpPr>
        <p:spPr>
          <a:xfrm>
            <a:off x="2555875" y="5876925"/>
            <a:ext cx="1295400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حسود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17"/>
          <p:cNvSpPr txBox="1"/>
          <p:nvPr/>
        </p:nvSpPr>
        <p:spPr>
          <a:xfrm>
            <a:off x="2843212" y="6237287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حَذِر</a:t>
            </a:r>
            <a:endParaRPr/>
          </a:p>
        </p:txBody>
      </p:sp>
      <p:sp>
        <p:nvSpPr>
          <p:cNvPr id="313" name="Google Shape;313;p17"/>
          <p:cNvSpPr txBox="1"/>
          <p:nvPr/>
        </p:nvSpPr>
        <p:spPr>
          <a:xfrm>
            <a:off x="1116012" y="5949950"/>
            <a:ext cx="10795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فعول</a:t>
            </a:r>
            <a:endParaRPr/>
          </a:p>
        </p:txBody>
      </p:sp>
      <p:sp>
        <p:nvSpPr>
          <p:cNvPr id="314" name="Google Shape;314;p17"/>
          <p:cNvSpPr txBox="1"/>
          <p:nvPr/>
        </p:nvSpPr>
        <p:spPr>
          <a:xfrm>
            <a:off x="1116012" y="6396037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حَذِر</a:t>
            </a:r>
            <a:endParaRPr/>
          </a:p>
        </p:txBody>
      </p:sp>
      <p:sp>
        <p:nvSpPr>
          <p:cNvPr id="315" name="Google Shape;315;p17"/>
          <p:cNvSpPr txBox="1"/>
          <p:nvPr/>
        </p:nvSpPr>
        <p:spPr>
          <a:xfrm>
            <a:off x="4284662" y="1628775"/>
            <a:ext cx="424815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1-قال الله تعالى (ما خلقكم ولا بعثكم إلا كنفس واحدة إن الله سميع بصير </a:t>
            </a:r>
            <a:r>
              <a:rPr lang="en-US" sz="1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 سورة لقمان 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16" name="Google Shape;316;p17"/>
          <p:cNvSpPr txBox="1"/>
          <p:nvPr/>
        </p:nvSpPr>
        <p:spPr>
          <a:xfrm>
            <a:off x="6443662" y="2997200"/>
            <a:ext cx="23050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17"/>
          <p:cNvSpPr txBox="1"/>
          <p:nvPr/>
        </p:nvSpPr>
        <p:spPr>
          <a:xfrm>
            <a:off x="4284662" y="2636837"/>
            <a:ext cx="4391025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 قال رسول الله(</a:t>
            </a:r>
            <a:r>
              <a:rPr lang="en-US" sz="24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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): (لمْ أبعث لعانا وإنما بعثت رحمة ً)</a:t>
            </a:r>
            <a:endParaRPr/>
          </a:p>
        </p:txBody>
      </p:sp>
      <p:sp>
        <p:nvSpPr>
          <p:cNvPr id="318" name="Google Shape;318;p17"/>
          <p:cNvSpPr txBox="1"/>
          <p:nvPr/>
        </p:nvSpPr>
        <p:spPr>
          <a:xfrm>
            <a:off x="5580062" y="3644900"/>
            <a:ext cx="28082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9" name="Google Shape;319;p17"/>
          <p:cNvSpPr txBox="1"/>
          <p:nvPr/>
        </p:nvSpPr>
        <p:spPr>
          <a:xfrm>
            <a:off x="5292725" y="3789362"/>
            <a:ext cx="33829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3-المؤمن شكورٌ لا حسودٌ . </a:t>
            </a:r>
            <a:endParaRPr/>
          </a:p>
        </p:txBody>
      </p:sp>
      <p:sp>
        <p:nvSpPr>
          <p:cNvPr id="320" name="Google Shape;320;p17"/>
          <p:cNvSpPr txBox="1"/>
          <p:nvPr/>
        </p:nvSpPr>
        <p:spPr>
          <a:xfrm>
            <a:off x="5435600" y="4652962"/>
            <a:ext cx="30241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4- ابن عمان معطاءٌ لوطنه   </a:t>
            </a:r>
            <a:endParaRPr/>
          </a:p>
        </p:txBody>
      </p:sp>
      <p:sp>
        <p:nvSpPr>
          <p:cNvPr id="321" name="Google Shape;321;p17"/>
          <p:cNvSpPr txBox="1"/>
          <p:nvPr/>
        </p:nvSpPr>
        <p:spPr>
          <a:xfrm>
            <a:off x="5364162" y="5373687"/>
            <a:ext cx="31686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5-فاطمة ُصدوقة ٌلصاحباتها </a:t>
            </a:r>
            <a:endParaRPr/>
          </a:p>
        </p:txBody>
      </p:sp>
      <p:sp>
        <p:nvSpPr>
          <p:cNvPr id="322" name="Google Shape;322;p17"/>
          <p:cNvSpPr txBox="1"/>
          <p:nvPr/>
        </p:nvSpPr>
        <p:spPr>
          <a:xfrm>
            <a:off x="5580062" y="6165850"/>
            <a:ext cx="2879725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6- الحسودُ حذرٌ من نفسهِ .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"/>
          <p:cNvSpPr txBox="1"/>
          <p:nvPr/>
        </p:nvSpPr>
        <p:spPr>
          <a:xfrm>
            <a:off x="107950" y="195262"/>
            <a:ext cx="8893175" cy="646112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هاتِ صيغ المبالغة المشهورة من كل فعل مما يأتي، وحدد وزنها: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29" name="Google Shape;329;p18"/>
          <p:cNvSpPr/>
          <p:nvPr/>
        </p:nvSpPr>
        <p:spPr>
          <a:xfrm>
            <a:off x="611187" y="1341437"/>
            <a:ext cx="8153400" cy="5256212"/>
          </a:xfrm>
          <a:prstGeom prst="flowChartProcess">
            <a:avLst/>
          </a:prstGeom>
          <a:solidFill>
            <a:srgbClr val="D2A01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30" name="Google Shape;330;p18"/>
          <p:cNvCxnSpPr/>
          <p:nvPr/>
        </p:nvCxnSpPr>
        <p:spPr>
          <a:xfrm>
            <a:off x="5508625" y="2093912"/>
            <a:ext cx="0" cy="4648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31" name="Google Shape;331;p18"/>
          <p:cNvCxnSpPr/>
          <p:nvPr/>
        </p:nvCxnSpPr>
        <p:spPr>
          <a:xfrm>
            <a:off x="2895600" y="2093912"/>
            <a:ext cx="0" cy="4648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32" name="Google Shape;332;p18"/>
          <p:cNvCxnSpPr/>
          <p:nvPr/>
        </p:nvCxnSpPr>
        <p:spPr>
          <a:xfrm rot="10800000">
            <a:off x="533400" y="2565400"/>
            <a:ext cx="8153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33" name="Google Shape;333;p18"/>
          <p:cNvSpPr txBox="1"/>
          <p:nvPr/>
        </p:nvSpPr>
        <p:spPr>
          <a:xfrm>
            <a:off x="6172200" y="1973262"/>
            <a:ext cx="20066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الفعل </a:t>
            </a:r>
            <a:endParaRPr/>
          </a:p>
        </p:txBody>
      </p:sp>
      <p:sp>
        <p:nvSpPr>
          <p:cNvPr id="334" name="Google Shape;334;p18"/>
          <p:cNvSpPr txBox="1"/>
          <p:nvPr/>
        </p:nvSpPr>
        <p:spPr>
          <a:xfrm>
            <a:off x="2771775" y="1973262"/>
            <a:ext cx="30194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36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صيغة المبالغة</a:t>
            </a:r>
            <a:r>
              <a:rPr lang="en-US" sz="28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35" name="Google Shape;335;p18"/>
          <p:cNvSpPr txBox="1"/>
          <p:nvPr/>
        </p:nvSpPr>
        <p:spPr>
          <a:xfrm>
            <a:off x="1965325" y="2200275"/>
            <a:ext cx="184150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6" name="Google Shape;336;p18"/>
          <p:cNvSpPr txBox="1"/>
          <p:nvPr/>
        </p:nvSpPr>
        <p:spPr>
          <a:xfrm>
            <a:off x="838200" y="1973262"/>
            <a:ext cx="18288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وزنها </a:t>
            </a:r>
            <a:endParaRPr/>
          </a:p>
        </p:txBody>
      </p:sp>
      <p:sp>
        <p:nvSpPr>
          <p:cNvPr id="337" name="Google Shape;337;p18"/>
          <p:cNvSpPr txBox="1"/>
          <p:nvPr/>
        </p:nvSpPr>
        <p:spPr>
          <a:xfrm>
            <a:off x="5653087" y="2716212"/>
            <a:ext cx="24479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وَهــَبَ </a:t>
            </a:r>
            <a:endParaRPr/>
          </a:p>
        </p:txBody>
      </p:sp>
      <p:sp>
        <p:nvSpPr>
          <p:cNvPr id="338" name="Google Shape;338;p18"/>
          <p:cNvSpPr txBox="1"/>
          <p:nvPr/>
        </p:nvSpPr>
        <p:spPr>
          <a:xfrm>
            <a:off x="5076825" y="3579812"/>
            <a:ext cx="2951162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وَزَنَ  </a:t>
            </a:r>
            <a:endParaRPr/>
          </a:p>
        </p:txBody>
      </p:sp>
      <p:sp>
        <p:nvSpPr>
          <p:cNvPr id="339" name="Google Shape;339;p18"/>
          <p:cNvSpPr txBox="1"/>
          <p:nvPr/>
        </p:nvSpPr>
        <p:spPr>
          <a:xfrm>
            <a:off x="3203575" y="2643187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وهـّابٌ  </a:t>
            </a:r>
            <a:endParaRPr/>
          </a:p>
        </p:txBody>
      </p:sp>
      <p:sp>
        <p:nvSpPr>
          <p:cNvPr id="340" name="Google Shape;340;p18"/>
          <p:cNvSpPr txBox="1"/>
          <p:nvPr/>
        </p:nvSpPr>
        <p:spPr>
          <a:xfrm>
            <a:off x="468312" y="2500312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فـعـّالٌ</a:t>
            </a:r>
            <a:endParaRPr/>
          </a:p>
        </p:txBody>
      </p:sp>
      <p:sp>
        <p:nvSpPr>
          <p:cNvPr id="341" name="Google Shape;341;p18"/>
          <p:cNvSpPr txBox="1"/>
          <p:nvPr/>
        </p:nvSpPr>
        <p:spPr>
          <a:xfrm>
            <a:off x="3217862" y="3651250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وزّانٌ </a:t>
            </a:r>
            <a:endParaRPr/>
          </a:p>
        </p:txBody>
      </p:sp>
      <p:sp>
        <p:nvSpPr>
          <p:cNvPr id="342" name="Google Shape;342;p18"/>
          <p:cNvSpPr txBox="1"/>
          <p:nvPr/>
        </p:nvSpPr>
        <p:spPr>
          <a:xfrm>
            <a:off x="107950" y="3651250"/>
            <a:ext cx="2073275" cy="1311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فـَعـّالٌ</a:t>
            </a:r>
            <a:endParaRPr sz="4000" b="1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1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18"/>
          <p:cNvSpPr txBox="1"/>
          <p:nvPr/>
        </p:nvSpPr>
        <p:spPr>
          <a:xfrm>
            <a:off x="3217862" y="4587875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رحيمٌ</a:t>
            </a:r>
            <a:endParaRPr/>
          </a:p>
        </p:txBody>
      </p:sp>
      <p:sp>
        <p:nvSpPr>
          <p:cNvPr id="344" name="Google Shape;344;p18"/>
          <p:cNvSpPr txBox="1"/>
          <p:nvPr/>
        </p:nvSpPr>
        <p:spPr>
          <a:xfrm>
            <a:off x="179387" y="4587875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فـَعـيـلٌ </a:t>
            </a:r>
            <a:endParaRPr/>
          </a:p>
        </p:txBody>
      </p:sp>
      <p:sp>
        <p:nvSpPr>
          <p:cNvPr id="345" name="Google Shape;345;p18"/>
          <p:cNvSpPr txBox="1"/>
          <p:nvPr/>
        </p:nvSpPr>
        <p:spPr>
          <a:xfrm>
            <a:off x="5148262" y="4516437"/>
            <a:ext cx="2865437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رَحِمَ </a:t>
            </a:r>
            <a:endParaRPr/>
          </a:p>
        </p:txBody>
      </p:sp>
      <p:sp>
        <p:nvSpPr>
          <p:cNvPr id="346" name="Google Shape;346;p18"/>
          <p:cNvSpPr txBox="1"/>
          <p:nvPr/>
        </p:nvSpPr>
        <p:spPr>
          <a:xfrm>
            <a:off x="3203575" y="5595937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شكورٌ</a:t>
            </a:r>
            <a:endParaRPr/>
          </a:p>
        </p:txBody>
      </p:sp>
      <p:sp>
        <p:nvSpPr>
          <p:cNvPr id="347" name="Google Shape;347;p18"/>
          <p:cNvSpPr txBox="1"/>
          <p:nvPr/>
        </p:nvSpPr>
        <p:spPr>
          <a:xfrm>
            <a:off x="179387" y="5595937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فـَعـولٌ </a:t>
            </a:r>
            <a:endParaRPr/>
          </a:p>
        </p:txBody>
      </p:sp>
      <p:sp>
        <p:nvSpPr>
          <p:cNvPr id="348" name="Google Shape;348;p18"/>
          <p:cNvSpPr txBox="1"/>
          <p:nvPr/>
        </p:nvSpPr>
        <p:spPr>
          <a:xfrm>
            <a:off x="5148262" y="5524500"/>
            <a:ext cx="2879725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شَكر</a:t>
            </a: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َ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"/>
          <p:cNvSpPr/>
          <p:nvPr/>
        </p:nvSpPr>
        <p:spPr>
          <a:xfrm>
            <a:off x="395287" y="1484312"/>
            <a:ext cx="8153400" cy="4724400"/>
          </a:xfrm>
          <a:prstGeom prst="flowChartProcess">
            <a:avLst/>
          </a:prstGeom>
          <a:solidFill>
            <a:srgbClr val="D2A010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55" name="Google Shape;355;p19"/>
          <p:cNvCxnSpPr/>
          <p:nvPr/>
        </p:nvCxnSpPr>
        <p:spPr>
          <a:xfrm>
            <a:off x="5508625" y="2093912"/>
            <a:ext cx="0" cy="4648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56" name="Google Shape;356;p19"/>
          <p:cNvCxnSpPr/>
          <p:nvPr/>
        </p:nvCxnSpPr>
        <p:spPr>
          <a:xfrm>
            <a:off x="2895600" y="2093912"/>
            <a:ext cx="0" cy="4648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57" name="Google Shape;357;p19"/>
          <p:cNvCxnSpPr/>
          <p:nvPr/>
        </p:nvCxnSpPr>
        <p:spPr>
          <a:xfrm rot="10800000">
            <a:off x="533400" y="2565400"/>
            <a:ext cx="8153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58" name="Google Shape;358;p19"/>
          <p:cNvSpPr txBox="1"/>
          <p:nvPr/>
        </p:nvSpPr>
        <p:spPr>
          <a:xfrm>
            <a:off x="6172200" y="1973262"/>
            <a:ext cx="20066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الفعل </a:t>
            </a:r>
            <a:endParaRPr/>
          </a:p>
        </p:txBody>
      </p:sp>
      <p:sp>
        <p:nvSpPr>
          <p:cNvPr id="359" name="Google Shape;359;p19"/>
          <p:cNvSpPr txBox="1"/>
          <p:nvPr/>
        </p:nvSpPr>
        <p:spPr>
          <a:xfrm>
            <a:off x="2771775" y="1973262"/>
            <a:ext cx="30194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36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صيغة المبالغة</a:t>
            </a:r>
            <a:r>
              <a:rPr lang="en-US" sz="28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60" name="Google Shape;360;p19"/>
          <p:cNvSpPr txBox="1"/>
          <p:nvPr/>
        </p:nvSpPr>
        <p:spPr>
          <a:xfrm>
            <a:off x="1965325" y="2200275"/>
            <a:ext cx="184150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19"/>
          <p:cNvSpPr txBox="1"/>
          <p:nvPr/>
        </p:nvSpPr>
        <p:spPr>
          <a:xfrm>
            <a:off x="838200" y="1973262"/>
            <a:ext cx="18288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وزنها </a:t>
            </a:r>
            <a:endParaRPr/>
          </a:p>
        </p:txBody>
      </p:sp>
      <p:sp>
        <p:nvSpPr>
          <p:cNvPr id="362" name="Google Shape;362;p19"/>
          <p:cNvSpPr txBox="1"/>
          <p:nvPr/>
        </p:nvSpPr>
        <p:spPr>
          <a:xfrm>
            <a:off x="5653087" y="2716212"/>
            <a:ext cx="24479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جَـــزِعَ</a:t>
            </a:r>
            <a:endParaRPr/>
          </a:p>
        </p:txBody>
      </p:sp>
      <p:sp>
        <p:nvSpPr>
          <p:cNvPr id="363" name="Google Shape;363;p19"/>
          <p:cNvSpPr txBox="1"/>
          <p:nvPr/>
        </p:nvSpPr>
        <p:spPr>
          <a:xfrm>
            <a:off x="5076825" y="3579812"/>
            <a:ext cx="2951162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صَــــبَـرَ  </a:t>
            </a:r>
            <a:endParaRPr/>
          </a:p>
        </p:txBody>
      </p:sp>
      <p:sp>
        <p:nvSpPr>
          <p:cNvPr id="364" name="Google Shape;364;p19"/>
          <p:cNvSpPr txBox="1"/>
          <p:nvPr/>
        </p:nvSpPr>
        <p:spPr>
          <a:xfrm>
            <a:off x="3203575" y="2643187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جـَزِعٌ</a:t>
            </a:r>
            <a:endParaRPr/>
          </a:p>
        </p:txBody>
      </p:sp>
      <p:sp>
        <p:nvSpPr>
          <p:cNvPr id="365" name="Google Shape;365;p19"/>
          <p:cNvSpPr txBox="1"/>
          <p:nvPr/>
        </p:nvSpPr>
        <p:spPr>
          <a:xfrm>
            <a:off x="468312" y="2500312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فـَـعـِلٌ</a:t>
            </a:r>
            <a:endParaRPr/>
          </a:p>
        </p:txBody>
      </p:sp>
      <p:sp>
        <p:nvSpPr>
          <p:cNvPr id="366" name="Google Shape;366;p19"/>
          <p:cNvSpPr txBox="1"/>
          <p:nvPr/>
        </p:nvSpPr>
        <p:spPr>
          <a:xfrm>
            <a:off x="3217862" y="3651250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صَـبـورٌ</a:t>
            </a:r>
            <a:endParaRPr/>
          </a:p>
        </p:txBody>
      </p:sp>
      <p:sp>
        <p:nvSpPr>
          <p:cNvPr id="367" name="Google Shape;367;p19"/>
          <p:cNvSpPr txBox="1"/>
          <p:nvPr/>
        </p:nvSpPr>
        <p:spPr>
          <a:xfrm>
            <a:off x="107950" y="3651250"/>
            <a:ext cx="2073275" cy="1311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فـَعـولٌ</a:t>
            </a:r>
            <a:endParaRPr sz="4000" b="1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1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8" name="Google Shape;368;p19"/>
          <p:cNvSpPr txBox="1"/>
          <p:nvPr/>
        </p:nvSpPr>
        <p:spPr>
          <a:xfrm>
            <a:off x="3217862" y="4587875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حـَـلاّف</a:t>
            </a:r>
            <a:endParaRPr/>
          </a:p>
        </p:txBody>
      </p:sp>
      <p:sp>
        <p:nvSpPr>
          <p:cNvPr id="369" name="Google Shape;369;p19"/>
          <p:cNvSpPr txBox="1"/>
          <p:nvPr/>
        </p:nvSpPr>
        <p:spPr>
          <a:xfrm>
            <a:off x="179387" y="4587875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فـَـعـّالٌ</a:t>
            </a:r>
            <a:endParaRPr/>
          </a:p>
        </p:txBody>
      </p:sp>
      <p:sp>
        <p:nvSpPr>
          <p:cNvPr id="370" name="Google Shape;370;p19"/>
          <p:cNvSpPr txBox="1"/>
          <p:nvPr/>
        </p:nvSpPr>
        <p:spPr>
          <a:xfrm>
            <a:off x="5148262" y="4516437"/>
            <a:ext cx="2865437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حـَــلــَفَ </a:t>
            </a:r>
            <a:endParaRPr/>
          </a:p>
        </p:txBody>
      </p:sp>
      <p:sp>
        <p:nvSpPr>
          <p:cNvPr id="371" name="Google Shape;371;p19"/>
          <p:cNvSpPr txBox="1"/>
          <p:nvPr/>
        </p:nvSpPr>
        <p:spPr>
          <a:xfrm>
            <a:off x="3203575" y="5595937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صَـوّالٌ</a:t>
            </a:r>
            <a:endParaRPr/>
          </a:p>
        </p:txBody>
      </p:sp>
      <p:sp>
        <p:nvSpPr>
          <p:cNvPr id="372" name="Google Shape;372;p19"/>
          <p:cNvSpPr txBox="1"/>
          <p:nvPr/>
        </p:nvSpPr>
        <p:spPr>
          <a:xfrm>
            <a:off x="179387" y="5595937"/>
            <a:ext cx="207327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فـَـعّـالٌ</a:t>
            </a:r>
            <a:endParaRPr/>
          </a:p>
        </p:txBody>
      </p:sp>
      <p:sp>
        <p:nvSpPr>
          <p:cNvPr id="373" name="Google Shape;373;p19"/>
          <p:cNvSpPr txBox="1"/>
          <p:nvPr/>
        </p:nvSpPr>
        <p:spPr>
          <a:xfrm>
            <a:off x="5148262" y="5524500"/>
            <a:ext cx="2879725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صــالَ</a:t>
            </a:r>
            <a:r>
              <a:rPr lang="en-US" sz="3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0"/>
          <p:cNvSpPr txBox="1"/>
          <p:nvPr/>
        </p:nvSpPr>
        <p:spPr>
          <a:xfrm>
            <a:off x="8686800" y="1905000"/>
            <a:ext cx="184150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20"/>
          <p:cNvSpPr txBox="1"/>
          <p:nvPr/>
        </p:nvSpPr>
        <p:spPr>
          <a:xfrm>
            <a:off x="8153400" y="2133600"/>
            <a:ext cx="762000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1" name="Google Shape;381;p20"/>
          <p:cNvSpPr txBox="1"/>
          <p:nvPr/>
        </p:nvSpPr>
        <p:spPr>
          <a:xfrm>
            <a:off x="4419600" y="1981200"/>
            <a:ext cx="4016375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2" name="Google Shape;382;p20"/>
          <p:cNvSpPr/>
          <p:nvPr/>
        </p:nvSpPr>
        <p:spPr>
          <a:xfrm>
            <a:off x="900112" y="692150"/>
            <a:ext cx="7056437" cy="6165850"/>
          </a:xfrm>
          <a:prstGeom prst="flowChartMagneticDisk">
            <a:avLst/>
          </a:prstGeom>
          <a:solidFill>
            <a:schemeClr val="lt1"/>
          </a:solidFill>
          <a:ln w="25400" cap="flat" cmpd="sng">
            <a:solidFill>
              <a:srgbClr val="C1752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Google Shape;383;p20"/>
          <p:cNvSpPr txBox="1"/>
          <p:nvPr/>
        </p:nvSpPr>
        <p:spPr>
          <a:xfrm>
            <a:off x="2627312" y="981075"/>
            <a:ext cx="352901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صنفي الأسماء الملونة الى صيغة مبالغة واسم فاعل  وفق الجدول الآتي: </a:t>
            </a:r>
            <a:endParaRPr/>
          </a:p>
        </p:txBody>
      </p:sp>
      <p:sp>
        <p:nvSpPr>
          <p:cNvPr id="384" name="Google Shape;384;p20"/>
          <p:cNvSpPr txBox="1"/>
          <p:nvPr/>
        </p:nvSpPr>
        <p:spPr>
          <a:xfrm>
            <a:off x="1476375" y="3141662"/>
            <a:ext cx="5975350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اجتمعت حشود العدو في أجنادين ولما علم أمير المؤمنين </a:t>
            </a:r>
            <a:endParaRPr/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بذلك قال:(والله لأنسين الروم وساوس الشيطان بخالد بن الوليد)</a:t>
            </a:r>
            <a:endParaRPr/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كان بن الوليد– رضي الله عنه– </a:t>
            </a:r>
            <a:r>
              <a:rPr lang="en-US" sz="2400" b="1" i="0" u="non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قائدا ناجحا، صوالا جوالا، صبورا 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عند الشدائد، </a:t>
            </a:r>
            <a:r>
              <a:rPr lang="en-US" sz="2400" b="1" i="0" u="non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مقداما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في ساحات المعارك ليس </a:t>
            </a:r>
            <a:r>
              <a:rPr lang="en-US" sz="2400" b="1" i="0" u="non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بهيّاب 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عند الفزع، </a:t>
            </a:r>
            <a:r>
              <a:rPr lang="en-US" sz="2400" b="1" i="0" u="non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مشاركا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جنده في الأفراح والأتراح.</a:t>
            </a:r>
            <a:r>
              <a:rPr lang="en-US" sz="2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"/>
          <p:cNvSpPr txBox="1"/>
          <p:nvPr/>
        </p:nvSpPr>
        <p:spPr>
          <a:xfrm>
            <a:off x="0" y="1100137"/>
            <a:ext cx="9144000" cy="0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90" name="Google Shape;390;p21"/>
          <p:cNvGrpSpPr/>
          <p:nvPr/>
        </p:nvGrpSpPr>
        <p:grpSpPr>
          <a:xfrm>
            <a:off x="0" y="0"/>
            <a:ext cx="9144000" cy="7108825"/>
            <a:chOff x="0" y="0"/>
            <a:chExt cx="5760" cy="4478"/>
          </a:xfrm>
        </p:grpSpPr>
        <p:sp>
          <p:nvSpPr>
            <p:cNvPr id="391" name="Google Shape;391;p21"/>
            <p:cNvSpPr txBox="1"/>
            <p:nvPr/>
          </p:nvSpPr>
          <p:spPr>
            <a:xfrm>
              <a:off x="4608" y="0"/>
              <a:ext cx="1152" cy="826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الاسم </a:t>
              </a:r>
              <a:endParaRPr/>
            </a:p>
          </p:txBody>
        </p:sp>
        <p:sp>
          <p:nvSpPr>
            <p:cNvPr id="392" name="Google Shape;392;p21"/>
            <p:cNvSpPr txBox="1"/>
            <p:nvPr/>
          </p:nvSpPr>
          <p:spPr>
            <a:xfrm>
              <a:off x="3456" y="0"/>
              <a:ext cx="1152" cy="826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اسم الفاعل</a:t>
              </a:r>
              <a:endParaRPr/>
            </a:p>
          </p:txBody>
        </p:sp>
        <p:sp>
          <p:nvSpPr>
            <p:cNvPr id="393" name="Google Shape;393;p21"/>
            <p:cNvSpPr txBox="1"/>
            <p:nvPr/>
          </p:nvSpPr>
          <p:spPr>
            <a:xfrm>
              <a:off x="2304" y="0"/>
              <a:ext cx="1152" cy="826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صيغة المبالغة </a:t>
              </a:r>
              <a:endParaRPr/>
            </a:p>
          </p:txBody>
        </p:sp>
        <p:sp>
          <p:nvSpPr>
            <p:cNvPr id="394" name="Google Shape;394;p21"/>
            <p:cNvSpPr txBox="1"/>
            <p:nvPr/>
          </p:nvSpPr>
          <p:spPr>
            <a:xfrm>
              <a:off x="1152" y="0"/>
              <a:ext cx="1152" cy="826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الوزن الصرفي </a:t>
              </a:r>
              <a:endParaRPr/>
            </a:p>
          </p:txBody>
        </p:sp>
        <p:sp>
          <p:nvSpPr>
            <p:cNvPr id="395" name="Google Shape;395;p21"/>
            <p:cNvSpPr txBox="1"/>
            <p:nvPr/>
          </p:nvSpPr>
          <p:spPr>
            <a:xfrm>
              <a:off x="0" y="0"/>
              <a:ext cx="1152" cy="826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الفعل </a:t>
              </a:r>
              <a:endParaRPr/>
            </a:p>
          </p:txBody>
        </p:sp>
        <p:sp>
          <p:nvSpPr>
            <p:cNvPr id="396" name="Google Shape;396;p21"/>
            <p:cNvSpPr txBox="1"/>
            <p:nvPr/>
          </p:nvSpPr>
          <p:spPr>
            <a:xfrm>
              <a:off x="4608" y="826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قائدا</a:t>
              </a:r>
              <a:endParaRPr/>
            </a:p>
          </p:txBody>
        </p:sp>
        <p:sp>
          <p:nvSpPr>
            <p:cNvPr id="397" name="Google Shape;397;p21"/>
            <p:cNvSpPr txBox="1"/>
            <p:nvPr/>
          </p:nvSpPr>
          <p:spPr>
            <a:xfrm>
              <a:off x="3456" y="826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398" name="Google Shape;398;p21"/>
            <p:cNvSpPr txBox="1"/>
            <p:nvPr/>
          </p:nvSpPr>
          <p:spPr>
            <a:xfrm>
              <a:off x="2304" y="826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9" name="Google Shape;399;p21"/>
            <p:cNvSpPr txBox="1"/>
            <p:nvPr/>
          </p:nvSpPr>
          <p:spPr>
            <a:xfrm>
              <a:off x="1152" y="826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فاعِلا</a:t>
              </a:r>
              <a:endParaRPr/>
            </a:p>
          </p:txBody>
        </p:sp>
        <p:sp>
          <p:nvSpPr>
            <p:cNvPr id="400" name="Google Shape;400;p21"/>
            <p:cNvSpPr txBox="1"/>
            <p:nvPr/>
          </p:nvSpPr>
          <p:spPr>
            <a:xfrm>
              <a:off x="0" y="826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قادَ</a:t>
              </a:r>
              <a:endParaRPr/>
            </a:p>
          </p:txBody>
        </p:sp>
        <p:sp>
          <p:nvSpPr>
            <p:cNvPr id="401" name="Google Shape;401;p21"/>
            <p:cNvSpPr txBox="1"/>
            <p:nvPr/>
          </p:nvSpPr>
          <p:spPr>
            <a:xfrm>
              <a:off x="4608" y="1281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صوّالا </a:t>
              </a:r>
              <a:endParaRPr/>
            </a:p>
          </p:txBody>
        </p:sp>
        <p:sp>
          <p:nvSpPr>
            <p:cNvPr id="402" name="Google Shape;402;p21"/>
            <p:cNvSpPr txBox="1"/>
            <p:nvPr/>
          </p:nvSpPr>
          <p:spPr>
            <a:xfrm>
              <a:off x="3456" y="1281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3" name="Google Shape;403;p21"/>
            <p:cNvSpPr txBox="1"/>
            <p:nvPr/>
          </p:nvSpPr>
          <p:spPr>
            <a:xfrm>
              <a:off x="2304" y="1281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04" name="Google Shape;404;p21"/>
            <p:cNvSpPr txBox="1"/>
            <p:nvPr/>
          </p:nvSpPr>
          <p:spPr>
            <a:xfrm>
              <a:off x="1152" y="1281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فعّالا</a:t>
              </a:r>
              <a:endParaRPr/>
            </a:p>
          </p:txBody>
        </p:sp>
        <p:sp>
          <p:nvSpPr>
            <p:cNvPr id="405" name="Google Shape;405;p21"/>
            <p:cNvSpPr txBox="1"/>
            <p:nvPr/>
          </p:nvSpPr>
          <p:spPr>
            <a:xfrm>
              <a:off x="0" y="1281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صالَ</a:t>
              </a:r>
              <a:endParaRPr/>
            </a:p>
          </p:txBody>
        </p:sp>
        <p:sp>
          <p:nvSpPr>
            <p:cNvPr id="406" name="Google Shape;406;p21"/>
            <p:cNvSpPr txBox="1"/>
            <p:nvPr/>
          </p:nvSpPr>
          <p:spPr>
            <a:xfrm>
              <a:off x="4608" y="1739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ناجحا</a:t>
              </a:r>
              <a:endParaRPr/>
            </a:p>
          </p:txBody>
        </p:sp>
        <p:sp>
          <p:nvSpPr>
            <p:cNvPr id="407" name="Google Shape;407;p21"/>
            <p:cNvSpPr txBox="1"/>
            <p:nvPr/>
          </p:nvSpPr>
          <p:spPr>
            <a:xfrm>
              <a:off x="3456" y="1739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08" name="Google Shape;408;p21"/>
            <p:cNvSpPr txBox="1"/>
            <p:nvPr/>
          </p:nvSpPr>
          <p:spPr>
            <a:xfrm>
              <a:off x="2304" y="1739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9" name="Google Shape;409;p21"/>
            <p:cNvSpPr txBox="1"/>
            <p:nvPr/>
          </p:nvSpPr>
          <p:spPr>
            <a:xfrm>
              <a:off x="1152" y="1739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فاعِلا</a:t>
              </a:r>
              <a:endParaRPr/>
            </a:p>
          </p:txBody>
        </p:sp>
        <p:sp>
          <p:nvSpPr>
            <p:cNvPr id="410" name="Google Shape;410;p21"/>
            <p:cNvSpPr txBox="1"/>
            <p:nvPr/>
          </p:nvSpPr>
          <p:spPr>
            <a:xfrm>
              <a:off x="0" y="1739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نجحَ</a:t>
              </a:r>
              <a:endParaRPr/>
            </a:p>
          </p:txBody>
        </p:sp>
        <p:sp>
          <p:nvSpPr>
            <p:cNvPr id="411" name="Google Shape;411;p21"/>
            <p:cNvSpPr txBox="1"/>
            <p:nvPr/>
          </p:nvSpPr>
          <p:spPr>
            <a:xfrm>
              <a:off x="4608" y="2194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جوّالا</a:t>
              </a:r>
              <a:endParaRPr/>
            </a:p>
          </p:txBody>
        </p:sp>
        <p:sp>
          <p:nvSpPr>
            <p:cNvPr id="412" name="Google Shape;412;p21"/>
            <p:cNvSpPr txBox="1"/>
            <p:nvPr/>
          </p:nvSpPr>
          <p:spPr>
            <a:xfrm>
              <a:off x="3456" y="2194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3" name="Google Shape;413;p21"/>
            <p:cNvSpPr txBox="1"/>
            <p:nvPr/>
          </p:nvSpPr>
          <p:spPr>
            <a:xfrm>
              <a:off x="2304" y="2194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14" name="Google Shape;414;p21"/>
            <p:cNvSpPr txBox="1"/>
            <p:nvPr/>
          </p:nvSpPr>
          <p:spPr>
            <a:xfrm>
              <a:off x="1152" y="2194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فعّالا</a:t>
              </a:r>
              <a:endParaRPr/>
            </a:p>
          </p:txBody>
        </p:sp>
        <p:sp>
          <p:nvSpPr>
            <p:cNvPr id="415" name="Google Shape;415;p21"/>
            <p:cNvSpPr txBox="1"/>
            <p:nvPr/>
          </p:nvSpPr>
          <p:spPr>
            <a:xfrm>
              <a:off x="0" y="2194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جالَ</a:t>
              </a:r>
              <a:endParaRPr/>
            </a:p>
          </p:txBody>
        </p:sp>
        <p:sp>
          <p:nvSpPr>
            <p:cNvPr id="416" name="Google Shape;416;p21"/>
            <p:cNvSpPr txBox="1"/>
            <p:nvPr/>
          </p:nvSpPr>
          <p:spPr>
            <a:xfrm>
              <a:off x="4608" y="2652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صبورا</a:t>
              </a:r>
              <a:endParaRPr/>
            </a:p>
          </p:txBody>
        </p:sp>
        <p:sp>
          <p:nvSpPr>
            <p:cNvPr id="417" name="Google Shape;417;p21"/>
            <p:cNvSpPr txBox="1"/>
            <p:nvPr/>
          </p:nvSpPr>
          <p:spPr>
            <a:xfrm>
              <a:off x="3456" y="2652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8" name="Google Shape;418;p21"/>
            <p:cNvSpPr txBox="1"/>
            <p:nvPr/>
          </p:nvSpPr>
          <p:spPr>
            <a:xfrm>
              <a:off x="2304" y="2652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19" name="Google Shape;419;p21"/>
            <p:cNvSpPr txBox="1"/>
            <p:nvPr/>
          </p:nvSpPr>
          <p:spPr>
            <a:xfrm>
              <a:off x="1152" y="2652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فعولا</a:t>
              </a:r>
              <a:endParaRPr/>
            </a:p>
          </p:txBody>
        </p:sp>
        <p:sp>
          <p:nvSpPr>
            <p:cNvPr id="420" name="Google Shape;420;p21"/>
            <p:cNvSpPr txBox="1"/>
            <p:nvPr/>
          </p:nvSpPr>
          <p:spPr>
            <a:xfrm>
              <a:off x="0" y="2652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صبرَ</a:t>
              </a:r>
              <a:endParaRPr/>
            </a:p>
          </p:txBody>
        </p:sp>
        <p:sp>
          <p:nvSpPr>
            <p:cNvPr id="421" name="Google Shape;421;p21"/>
            <p:cNvSpPr txBox="1"/>
            <p:nvPr/>
          </p:nvSpPr>
          <p:spPr>
            <a:xfrm>
              <a:off x="4608" y="3107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مقداما</a:t>
              </a:r>
              <a:endParaRPr/>
            </a:p>
          </p:txBody>
        </p:sp>
        <p:sp>
          <p:nvSpPr>
            <p:cNvPr id="422" name="Google Shape;422;p21"/>
            <p:cNvSpPr txBox="1"/>
            <p:nvPr/>
          </p:nvSpPr>
          <p:spPr>
            <a:xfrm>
              <a:off x="3456" y="3107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3" name="Google Shape;423;p21"/>
            <p:cNvSpPr txBox="1"/>
            <p:nvPr/>
          </p:nvSpPr>
          <p:spPr>
            <a:xfrm>
              <a:off x="2304" y="3107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24" name="Google Shape;424;p21"/>
            <p:cNvSpPr txBox="1"/>
            <p:nvPr/>
          </p:nvSpPr>
          <p:spPr>
            <a:xfrm>
              <a:off x="1152" y="3107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مِِـفعالا</a:t>
              </a:r>
              <a:endParaRPr/>
            </a:p>
          </p:txBody>
        </p:sp>
        <p:sp>
          <p:nvSpPr>
            <p:cNvPr id="425" name="Google Shape;425;p21"/>
            <p:cNvSpPr txBox="1"/>
            <p:nvPr/>
          </p:nvSpPr>
          <p:spPr>
            <a:xfrm>
              <a:off x="0" y="3107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قدمَ</a:t>
              </a:r>
              <a:endParaRPr/>
            </a:p>
          </p:txBody>
        </p:sp>
        <p:sp>
          <p:nvSpPr>
            <p:cNvPr id="426" name="Google Shape;426;p21"/>
            <p:cNvSpPr txBox="1"/>
            <p:nvPr/>
          </p:nvSpPr>
          <p:spPr>
            <a:xfrm>
              <a:off x="4608" y="3565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هيّاب</a:t>
              </a:r>
              <a:endParaRPr/>
            </a:p>
          </p:txBody>
        </p:sp>
        <p:sp>
          <p:nvSpPr>
            <p:cNvPr id="427" name="Google Shape;427;p21"/>
            <p:cNvSpPr txBox="1"/>
            <p:nvPr/>
          </p:nvSpPr>
          <p:spPr>
            <a:xfrm>
              <a:off x="3456" y="3565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8" name="Google Shape;428;p21"/>
            <p:cNvSpPr txBox="1"/>
            <p:nvPr/>
          </p:nvSpPr>
          <p:spPr>
            <a:xfrm>
              <a:off x="2304" y="3565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29" name="Google Shape;429;p21"/>
            <p:cNvSpPr txBox="1"/>
            <p:nvPr/>
          </p:nvSpPr>
          <p:spPr>
            <a:xfrm>
              <a:off x="1152" y="3565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فعّـال</a:t>
              </a:r>
              <a:endParaRPr/>
            </a:p>
          </p:txBody>
        </p:sp>
        <p:sp>
          <p:nvSpPr>
            <p:cNvPr id="430" name="Google Shape;430;p21"/>
            <p:cNvSpPr txBox="1"/>
            <p:nvPr/>
          </p:nvSpPr>
          <p:spPr>
            <a:xfrm>
              <a:off x="0" y="3565"/>
              <a:ext cx="1152" cy="45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هابَ</a:t>
              </a:r>
              <a:endParaRPr/>
            </a:p>
          </p:txBody>
        </p:sp>
        <p:sp>
          <p:nvSpPr>
            <p:cNvPr id="431" name="Google Shape;431;p21"/>
            <p:cNvSpPr txBox="1"/>
            <p:nvPr/>
          </p:nvSpPr>
          <p:spPr>
            <a:xfrm>
              <a:off x="4608" y="4020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مشاركا</a:t>
              </a:r>
              <a:endParaRPr/>
            </a:p>
          </p:txBody>
        </p:sp>
        <p:sp>
          <p:nvSpPr>
            <p:cNvPr id="432" name="Google Shape;432;p21"/>
            <p:cNvSpPr txBox="1"/>
            <p:nvPr/>
          </p:nvSpPr>
          <p:spPr>
            <a:xfrm>
              <a:off x="3456" y="4020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√</a:t>
              </a:r>
              <a:endParaRPr/>
            </a:p>
          </p:txBody>
        </p:sp>
        <p:sp>
          <p:nvSpPr>
            <p:cNvPr id="433" name="Google Shape;433;p21"/>
            <p:cNvSpPr txBox="1"/>
            <p:nvPr/>
          </p:nvSpPr>
          <p:spPr>
            <a:xfrm>
              <a:off x="2304" y="4020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4" name="Google Shape;434;p21"/>
            <p:cNvSpPr txBox="1"/>
            <p:nvPr/>
          </p:nvSpPr>
          <p:spPr>
            <a:xfrm>
              <a:off x="1152" y="4020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مُفاعِلا</a:t>
              </a:r>
              <a:endParaRPr/>
            </a:p>
          </p:txBody>
        </p:sp>
        <p:sp>
          <p:nvSpPr>
            <p:cNvPr id="435" name="Google Shape;435;p21"/>
            <p:cNvSpPr txBox="1"/>
            <p:nvPr/>
          </p:nvSpPr>
          <p:spPr>
            <a:xfrm>
              <a:off x="0" y="4020"/>
              <a:ext cx="1152" cy="45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Times New Roman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شاركَ</a:t>
              </a:r>
              <a:endParaRPr/>
            </a:p>
          </p:txBody>
        </p:sp>
        <p:cxnSp>
          <p:nvCxnSpPr>
            <p:cNvPr id="436" name="Google Shape;436;p21"/>
            <p:cNvCxnSpPr/>
            <p:nvPr/>
          </p:nvCxnSpPr>
          <p:spPr>
            <a:xfrm>
              <a:off x="4608" y="0"/>
              <a:ext cx="0" cy="447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37" name="Google Shape;437;p21"/>
            <p:cNvCxnSpPr/>
            <p:nvPr/>
          </p:nvCxnSpPr>
          <p:spPr>
            <a:xfrm>
              <a:off x="3456" y="0"/>
              <a:ext cx="0" cy="447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38" name="Google Shape;438;p21"/>
            <p:cNvCxnSpPr/>
            <p:nvPr/>
          </p:nvCxnSpPr>
          <p:spPr>
            <a:xfrm>
              <a:off x="2304" y="0"/>
              <a:ext cx="0" cy="447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39" name="Google Shape;439;p21"/>
            <p:cNvCxnSpPr/>
            <p:nvPr/>
          </p:nvCxnSpPr>
          <p:spPr>
            <a:xfrm>
              <a:off x="1152" y="0"/>
              <a:ext cx="0" cy="447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0" name="Google Shape;440;p21"/>
            <p:cNvCxnSpPr/>
            <p:nvPr/>
          </p:nvCxnSpPr>
          <p:spPr>
            <a:xfrm>
              <a:off x="0" y="826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1" name="Google Shape;441;p21"/>
            <p:cNvCxnSpPr/>
            <p:nvPr/>
          </p:nvCxnSpPr>
          <p:spPr>
            <a:xfrm>
              <a:off x="0" y="1281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2" name="Google Shape;442;p21"/>
            <p:cNvCxnSpPr/>
            <p:nvPr/>
          </p:nvCxnSpPr>
          <p:spPr>
            <a:xfrm>
              <a:off x="0" y="1739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3" name="Google Shape;443;p21"/>
            <p:cNvCxnSpPr/>
            <p:nvPr/>
          </p:nvCxnSpPr>
          <p:spPr>
            <a:xfrm>
              <a:off x="0" y="2194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4" name="Google Shape;444;p21"/>
            <p:cNvCxnSpPr/>
            <p:nvPr/>
          </p:nvCxnSpPr>
          <p:spPr>
            <a:xfrm>
              <a:off x="0" y="2652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5" name="Google Shape;445;p21"/>
            <p:cNvCxnSpPr/>
            <p:nvPr/>
          </p:nvCxnSpPr>
          <p:spPr>
            <a:xfrm>
              <a:off x="0" y="3107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6" name="Google Shape;446;p21"/>
            <p:cNvCxnSpPr/>
            <p:nvPr/>
          </p:nvCxnSpPr>
          <p:spPr>
            <a:xfrm>
              <a:off x="0" y="3565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7" name="Google Shape;447;p21"/>
            <p:cNvCxnSpPr/>
            <p:nvPr/>
          </p:nvCxnSpPr>
          <p:spPr>
            <a:xfrm>
              <a:off x="0" y="4020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8" name="Google Shape;448;p21"/>
            <p:cNvCxnSpPr/>
            <p:nvPr/>
          </p:nvCxnSpPr>
          <p:spPr>
            <a:xfrm>
              <a:off x="5760" y="0"/>
              <a:ext cx="0" cy="447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49" name="Google Shape;449;p21"/>
            <p:cNvCxnSpPr/>
            <p:nvPr/>
          </p:nvCxnSpPr>
          <p:spPr>
            <a:xfrm>
              <a:off x="0" y="0"/>
              <a:ext cx="0" cy="447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50" name="Google Shape;450;p21"/>
            <p:cNvCxnSpPr/>
            <p:nvPr/>
          </p:nvCxnSpPr>
          <p:spPr>
            <a:xfrm>
              <a:off x="0" y="0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51" name="Google Shape;451;p21"/>
            <p:cNvCxnSpPr/>
            <p:nvPr/>
          </p:nvCxnSpPr>
          <p:spPr>
            <a:xfrm>
              <a:off x="0" y="4478"/>
              <a:ext cx="576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452" name="Google Shape;452;p21"/>
          <p:cNvSpPr txBox="1"/>
          <p:nvPr/>
        </p:nvSpPr>
        <p:spPr>
          <a:xfrm>
            <a:off x="5508625" y="134143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3" name="Google Shape;453;p21"/>
          <p:cNvSpPr txBox="1"/>
          <p:nvPr/>
        </p:nvSpPr>
        <p:spPr>
          <a:xfrm>
            <a:off x="1835150" y="134143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4" name="Google Shape;454;p21"/>
          <p:cNvSpPr txBox="1"/>
          <p:nvPr/>
        </p:nvSpPr>
        <p:spPr>
          <a:xfrm>
            <a:off x="34925" y="134143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5" name="Google Shape;455;p21"/>
          <p:cNvSpPr txBox="1"/>
          <p:nvPr/>
        </p:nvSpPr>
        <p:spPr>
          <a:xfrm>
            <a:off x="3708400" y="206057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6" name="Google Shape;456;p21"/>
          <p:cNvSpPr txBox="1"/>
          <p:nvPr/>
        </p:nvSpPr>
        <p:spPr>
          <a:xfrm>
            <a:off x="1835150" y="206057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7" name="Google Shape;457;p21"/>
          <p:cNvSpPr txBox="1"/>
          <p:nvPr/>
        </p:nvSpPr>
        <p:spPr>
          <a:xfrm>
            <a:off x="34925" y="206057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8" name="Google Shape;458;p21"/>
          <p:cNvSpPr txBox="1"/>
          <p:nvPr/>
        </p:nvSpPr>
        <p:spPr>
          <a:xfrm>
            <a:off x="5508625" y="2781300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9" name="Google Shape;459;p21"/>
          <p:cNvSpPr txBox="1"/>
          <p:nvPr/>
        </p:nvSpPr>
        <p:spPr>
          <a:xfrm>
            <a:off x="1835150" y="2781300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0" name="Google Shape;460;p21"/>
          <p:cNvSpPr txBox="1"/>
          <p:nvPr/>
        </p:nvSpPr>
        <p:spPr>
          <a:xfrm>
            <a:off x="34925" y="2781300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1" name="Google Shape;461;p21"/>
          <p:cNvSpPr txBox="1"/>
          <p:nvPr/>
        </p:nvSpPr>
        <p:spPr>
          <a:xfrm>
            <a:off x="3708400" y="350043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2" name="Google Shape;462;p21"/>
          <p:cNvSpPr txBox="1"/>
          <p:nvPr/>
        </p:nvSpPr>
        <p:spPr>
          <a:xfrm>
            <a:off x="1835150" y="350202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3" name="Google Shape;463;p21"/>
          <p:cNvSpPr txBox="1"/>
          <p:nvPr/>
        </p:nvSpPr>
        <p:spPr>
          <a:xfrm>
            <a:off x="34925" y="350043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4" name="Google Shape;464;p21"/>
          <p:cNvSpPr txBox="1"/>
          <p:nvPr/>
        </p:nvSpPr>
        <p:spPr>
          <a:xfrm>
            <a:off x="3708400" y="4221162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5" name="Google Shape;465;p21"/>
          <p:cNvSpPr txBox="1"/>
          <p:nvPr/>
        </p:nvSpPr>
        <p:spPr>
          <a:xfrm>
            <a:off x="1835150" y="4221162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6" name="Google Shape;466;p21"/>
          <p:cNvSpPr txBox="1"/>
          <p:nvPr/>
        </p:nvSpPr>
        <p:spPr>
          <a:xfrm>
            <a:off x="34925" y="4221162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7" name="Google Shape;467;p21"/>
          <p:cNvSpPr txBox="1"/>
          <p:nvPr/>
        </p:nvSpPr>
        <p:spPr>
          <a:xfrm>
            <a:off x="3708400" y="494188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8" name="Google Shape;468;p21"/>
          <p:cNvSpPr txBox="1"/>
          <p:nvPr/>
        </p:nvSpPr>
        <p:spPr>
          <a:xfrm>
            <a:off x="1835150" y="494188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9" name="Google Shape;469;p21"/>
          <p:cNvSpPr txBox="1"/>
          <p:nvPr/>
        </p:nvSpPr>
        <p:spPr>
          <a:xfrm>
            <a:off x="34925" y="4941887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0" name="Google Shape;470;p21"/>
          <p:cNvSpPr txBox="1"/>
          <p:nvPr/>
        </p:nvSpPr>
        <p:spPr>
          <a:xfrm>
            <a:off x="3708400" y="566102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1" name="Google Shape;471;p21"/>
          <p:cNvSpPr txBox="1"/>
          <p:nvPr/>
        </p:nvSpPr>
        <p:spPr>
          <a:xfrm>
            <a:off x="1835150" y="566102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2" name="Google Shape;472;p21"/>
          <p:cNvSpPr txBox="1"/>
          <p:nvPr/>
        </p:nvSpPr>
        <p:spPr>
          <a:xfrm>
            <a:off x="34925" y="5661025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3" name="Google Shape;473;p21"/>
          <p:cNvSpPr txBox="1"/>
          <p:nvPr/>
        </p:nvSpPr>
        <p:spPr>
          <a:xfrm>
            <a:off x="5508625" y="6381750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4" name="Google Shape;474;p21"/>
          <p:cNvSpPr txBox="1"/>
          <p:nvPr/>
        </p:nvSpPr>
        <p:spPr>
          <a:xfrm>
            <a:off x="1835150" y="6381750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5" name="Google Shape;475;p21"/>
          <p:cNvSpPr txBox="1"/>
          <p:nvPr/>
        </p:nvSpPr>
        <p:spPr>
          <a:xfrm>
            <a:off x="34925" y="6381750"/>
            <a:ext cx="1800225" cy="647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2"/>
          <p:cNvSpPr txBox="1"/>
          <p:nvPr/>
        </p:nvSpPr>
        <p:spPr>
          <a:xfrm>
            <a:off x="2700337" y="981075"/>
            <a:ext cx="4392612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الواجب المنزلي</a:t>
            </a:r>
            <a:endParaRPr/>
          </a:p>
        </p:txBody>
      </p:sp>
      <p:sp>
        <p:nvSpPr>
          <p:cNvPr id="481" name="Google Shape;481;p22"/>
          <p:cNvSpPr/>
          <p:nvPr/>
        </p:nvSpPr>
        <p:spPr>
          <a:xfrm>
            <a:off x="1331912" y="1989137"/>
            <a:ext cx="6408737" cy="4392612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25400" cap="flat" cmpd="sng">
            <a:solidFill>
              <a:srgbClr val="B0761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82" name="Google Shape;482;p22" descr="1 نشاط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912" y="3068637"/>
            <a:ext cx="5256212" cy="3313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23" descr="الدرس الثالث العلاقات الحيــّوية. - ppt downlo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23" descr="دق الجرس()انتهى الدرس.."/>
          <p:cNvSpPr txBox="1"/>
          <p:nvPr/>
        </p:nvSpPr>
        <p:spPr>
          <a:xfrm>
            <a:off x="168275" y="-1825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رحلة">
  <a:themeElements>
    <a:clrScheme name="رحلة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رحلة">
  <a:themeElements>
    <a:clrScheme name="رحلة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591</Words>
  <Application>Microsoft Office PowerPoint</Application>
  <PresentationFormat>عرض على الشاشة (3:4)‏</PresentationFormat>
  <Paragraphs>247</Paragraphs>
  <Slides>20</Slides>
  <Notes>20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20</vt:i4>
      </vt:variant>
    </vt:vector>
  </HeadingPairs>
  <TitlesOfParts>
    <vt:vector size="28" baseType="lpstr">
      <vt:lpstr>Arial</vt:lpstr>
      <vt:lpstr>Noto Sans Symbols</vt:lpstr>
      <vt:lpstr>Times New Roman</vt:lpstr>
      <vt:lpstr>Libre Franklin Medium</vt:lpstr>
      <vt:lpstr>Libre Franklin</vt:lpstr>
      <vt:lpstr>Tahoma</vt:lpstr>
      <vt:lpstr>2_رحلة</vt:lpstr>
      <vt:lpstr>5_رحلة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8</cp:revision>
  <dcterms:modified xsi:type="dcterms:W3CDTF">2022-04-19T07:54:41Z</dcterms:modified>
</cp:coreProperties>
</file>