
<file path=[Content_Types].xml><?xml version="1.0" encoding="utf-8"?>
<Types xmlns="http://schemas.openxmlformats.org/package/2006/content-types">
  <Default ContentType="image/vnd.ms-photo" Extension="wdp"/>
  <Default ContentType="application/xml" Extension="xml"/>
  <Default ContentType="image/png" Extension="png"/>
  <Default ContentType="image/jpeg" Extension="jpe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2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y="6858000" cx="12192000"/>
  <p:notesSz cx="6858000" cy="9144000"/>
  <p:defaultTextStyle>
    <a:defPPr lvl="0">
      <a:defRPr lang="ar-OM"/>
    </a:defPPr>
    <a:lvl1pPr defTabSz="914400" eaLnBrk="1" hangingPunct="1" latinLnBrk="0" lvl="0" marL="0" rtl="1" algn="r">
      <a:defRPr kern="1200" sz="1800">
        <a:solidFill>
          <a:schemeClr val="tx1"/>
        </a:solidFill>
        <a:latin typeface="+mn-lt"/>
        <a:ea typeface="+mn-ea"/>
        <a:cs typeface="+mn-cs"/>
      </a:defRPr>
    </a:lvl1pPr>
    <a:lvl2pPr defTabSz="914400" eaLnBrk="1" hangingPunct="1" latinLnBrk="0" lvl="1" marL="457200" rtl="1" algn="r">
      <a:defRPr kern="1200" sz="1800">
        <a:solidFill>
          <a:schemeClr val="tx1"/>
        </a:solidFill>
        <a:latin typeface="+mn-lt"/>
        <a:ea typeface="+mn-ea"/>
        <a:cs typeface="+mn-cs"/>
      </a:defRPr>
    </a:lvl2pPr>
    <a:lvl3pPr defTabSz="914400" eaLnBrk="1" hangingPunct="1" latinLnBrk="0" lvl="2" marL="914400" rtl="1" algn="r">
      <a:defRPr kern="1200" sz="1800">
        <a:solidFill>
          <a:schemeClr val="tx1"/>
        </a:solidFill>
        <a:latin typeface="+mn-lt"/>
        <a:ea typeface="+mn-ea"/>
        <a:cs typeface="+mn-cs"/>
      </a:defRPr>
    </a:lvl3pPr>
    <a:lvl4pPr defTabSz="914400" eaLnBrk="1" hangingPunct="1" latinLnBrk="0" lvl="3" marL="1371600" rtl="1" algn="r">
      <a:defRPr kern="1200" sz="1800">
        <a:solidFill>
          <a:schemeClr val="tx1"/>
        </a:solidFill>
        <a:latin typeface="+mn-lt"/>
        <a:ea typeface="+mn-ea"/>
        <a:cs typeface="+mn-cs"/>
      </a:defRPr>
    </a:lvl4pPr>
    <a:lvl5pPr defTabSz="914400" eaLnBrk="1" hangingPunct="1" latinLnBrk="0" lvl="4" marL="1828800" rtl="1" algn="r">
      <a:defRPr kern="1200" sz="1800">
        <a:solidFill>
          <a:schemeClr val="tx1"/>
        </a:solidFill>
        <a:latin typeface="+mn-lt"/>
        <a:ea typeface="+mn-ea"/>
        <a:cs typeface="+mn-cs"/>
      </a:defRPr>
    </a:lvl5pPr>
    <a:lvl6pPr defTabSz="914400" eaLnBrk="1" hangingPunct="1" latinLnBrk="0" lvl="5" marL="2286000" rtl="1" algn="r">
      <a:defRPr kern="1200" sz="1800">
        <a:solidFill>
          <a:schemeClr val="tx1"/>
        </a:solidFill>
        <a:latin typeface="+mn-lt"/>
        <a:ea typeface="+mn-ea"/>
        <a:cs typeface="+mn-cs"/>
      </a:defRPr>
    </a:lvl6pPr>
    <a:lvl7pPr defTabSz="914400" eaLnBrk="1" hangingPunct="1" latinLnBrk="0" lvl="6" marL="2743200" rtl="1" algn="r">
      <a:defRPr kern="1200" sz="1800">
        <a:solidFill>
          <a:schemeClr val="tx1"/>
        </a:solidFill>
        <a:latin typeface="+mn-lt"/>
        <a:ea typeface="+mn-ea"/>
        <a:cs typeface="+mn-cs"/>
      </a:defRPr>
    </a:lvl7pPr>
    <a:lvl8pPr defTabSz="914400" eaLnBrk="1" hangingPunct="1" latinLnBrk="0" lvl="7" marL="3200400" rtl="1" algn="r">
      <a:defRPr kern="1200" sz="1800">
        <a:solidFill>
          <a:schemeClr val="tx1"/>
        </a:solidFill>
        <a:latin typeface="+mn-lt"/>
        <a:ea typeface="+mn-ea"/>
        <a:cs typeface="+mn-cs"/>
      </a:defRPr>
    </a:lvl8pPr>
    <a:lvl9pPr defTabSz="914400" eaLnBrk="1" hangingPunct="1" latinLnBrk="0" lvl="8" marL="3657600" rtl="1" algn="r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2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2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OM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1F77E697-DECF-1240-989A-3172E0B34FDF}" type="datetimeFigureOut">
              <a:rPr lang="ar-OM" smtClean="0"/>
              <a:t>25/05/1444</a:t>
            </a:fld>
            <a:endParaRPr lang="ar-OM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OM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OM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OM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221AF3AF-AFCC-A341-B631-F02511966B85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7492705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SA"/>
              <a:t>١1</a:t>
            </a:r>
            <a:endParaRPr lang="ar-OM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1AF3AF-AFCC-A341-B631-F02511966B85}" type="slidenum">
              <a:rPr lang="ar-OM" smtClean="0"/>
              <a:t>6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6052452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B1DC741E-9E57-F582-C463-8F61724572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ar-OM"/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2918DACF-FE0C-8BC4-C5EC-3364C6E696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ar-OM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BB10EB24-BD48-7856-97F5-E479F86C0B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3D8CB-A66D-4C62-9217-EB514266FF72}" type="datetimeFigureOut">
              <a:rPr lang="ar-OM" smtClean="0"/>
              <a:t>25/05/1444</a:t>
            </a:fld>
            <a:endParaRPr lang="ar-OM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3249E1B9-3C15-263C-A0E8-7C4A928D8C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B352527B-500C-8041-8C0F-9E4F5D11EF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B2B8F-109B-4013-9A36-9C41A63A7E89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0114521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077AB944-FE8C-30CA-C1D3-82EDA0ED62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OM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8BE064A6-0AC6-352B-3661-B885F8EE96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OM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93E75217-6D79-3C09-FA31-5F4922C383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3D8CB-A66D-4C62-9217-EB514266FF72}" type="datetimeFigureOut">
              <a:rPr lang="ar-OM" smtClean="0"/>
              <a:t>25/05/1444</a:t>
            </a:fld>
            <a:endParaRPr lang="ar-OM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03F808EF-F2DE-8DD3-2E5D-B29A780ABF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2E70316D-F898-D320-3D57-CE011FB442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B2B8F-109B-4013-9A36-9C41A63A7E89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1406916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2E139AD3-A476-10B7-20F0-DA7F6D7205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ar-OM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BA1516A5-818C-083B-1162-255E0F7F5B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C796F24C-1851-9133-1C5A-F096784A0A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3D8CB-A66D-4C62-9217-EB514266FF72}" type="datetimeFigureOut">
              <a:rPr lang="ar-OM" smtClean="0"/>
              <a:t>25/05/1444</a:t>
            </a:fld>
            <a:endParaRPr lang="ar-OM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491ADB47-8992-8018-BDB3-545BDB26A0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43E97D81-A73A-D955-314B-3C35083B0C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B2B8F-109B-4013-9A36-9C41A63A7E89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9973545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FB688757-6C28-4680-A5C2-00C56F1CF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OM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177C0023-4CB4-6404-5BFB-F903814232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OM"/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11D1B367-2640-D784-6314-5CE90BE876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OM"/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0E23F772-B0C0-179B-2D47-C64893A46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3D8CB-A66D-4C62-9217-EB514266FF72}" type="datetimeFigureOut">
              <a:rPr lang="ar-OM" smtClean="0"/>
              <a:t>25/05/1444</a:t>
            </a:fld>
            <a:endParaRPr lang="ar-OM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ABE99585-2926-7EFC-3506-EECCE85837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9C76C914-4759-C4A2-F2AA-D49A3B6C8A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B2B8F-109B-4013-9A36-9C41A63A7E89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2280545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43FC1643-0BE6-4C5B-DFB0-E04D3FABEA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OM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B6B0EBD8-4BB1-0154-A029-437E78C715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685E42B8-86E1-44C5-98B6-9793EF27F1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OM"/>
          </a:p>
        </p:txBody>
      </p:sp>
      <p:sp>
        <p:nvSpPr>
          <p:cNvPr id="5" name="عنصر نائب للنص 4">
            <a:extLst>
              <a:ext uri="{FF2B5EF4-FFF2-40B4-BE49-F238E27FC236}">
                <a16:creationId xmlns:a16="http://schemas.microsoft.com/office/drawing/2014/main" id="{5FCA2D89-FA10-E193-3414-430E138C8BD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عنصر نائب للمحتوى 5">
            <a:extLst>
              <a:ext uri="{FF2B5EF4-FFF2-40B4-BE49-F238E27FC236}">
                <a16:creationId xmlns:a16="http://schemas.microsoft.com/office/drawing/2014/main" id="{BF4B1F78-72D0-588C-0A61-23F354B352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OM"/>
          </a:p>
        </p:txBody>
      </p:sp>
      <p:sp>
        <p:nvSpPr>
          <p:cNvPr id="7" name="عنصر نائب للتاريخ 6">
            <a:extLst>
              <a:ext uri="{FF2B5EF4-FFF2-40B4-BE49-F238E27FC236}">
                <a16:creationId xmlns:a16="http://schemas.microsoft.com/office/drawing/2014/main" id="{B5B8FE3E-AA48-5263-C282-938D0763D6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3D8CB-A66D-4C62-9217-EB514266FF72}" type="datetimeFigureOut">
              <a:rPr lang="ar-OM" smtClean="0"/>
              <a:t>25/05/1444</a:t>
            </a:fld>
            <a:endParaRPr lang="ar-OM"/>
          </a:p>
        </p:txBody>
      </p:sp>
      <p:sp>
        <p:nvSpPr>
          <p:cNvPr id="8" name="عنصر نائب للتذييل 7">
            <a:extLst>
              <a:ext uri="{FF2B5EF4-FFF2-40B4-BE49-F238E27FC236}">
                <a16:creationId xmlns:a16="http://schemas.microsoft.com/office/drawing/2014/main" id="{DACB5255-4418-7AB8-FDEE-CBAEFE3D4C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9" name="عنصر نائب لرقم الشريحة 8">
            <a:extLst>
              <a:ext uri="{FF2B5EF4-FFF2-40B4-BE49-F238E27FC236}">
                <a16:creationId xmlns:a16="http://schemas.microsoft.com/office/drawing/2014/main" id="{724FE119-C59E-BE90-D14A-A6EDCB7E33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B2B8F-109B-4013-9A36-9C41A63A7E89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7005298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E0574AA8-8283-6365-DB3C-01149E288E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OM"/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id="{E5AF6F44-4067-B634-CADF-DE022C557B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3D8CB-A66D-4C62-9217-EB514266FF72}" type="datetimeFigureOut">
              <a:rPr lang="ar-OM" smtClean="0"/>
              <a:t>25/05/1444</a:t>
            </a:fld>
            <a:endParaRPr lang="ar-OM"/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5AC925EF-2C13-12E8-7F6C-5485F9BB22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E239305B-C6D3-A7C6-366F-9298C7FC04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B2B8F-109B-4013-9A36-9C41A63A7E89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4582630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>
            <a:extLst>
              <a:ext uri="{FF2B5EF4-FFF2-40B4-BE49-F238E27FC236}">
                <a16:creationId xmlns:a16="http://schemas.microsoft.com/office/drawing/2014/main" id="{E233E19A-B664-F41B-49C1-44F794122F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3D8CB-A66D-4C62-9217-EB514266FF72}" type="datetimeFigureOut">
              <a:rPr lang="ar-OM" smtClean="0"/>
              <a:t>25/05/1444</a:t>
            </a:fld>
            <a:endParaRPr lang="ar-OM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30B9C6A0-0ACF-7E35-E4A4-2327452468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36CFAC98-56D9-F935-01A7-57D97DFA0F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B2B8F-109B-4013-9A36-9C41A63A7E89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6876118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3651CF3A-1179-1B59-5489-A1711F6886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ar-OM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125B0530-B07C-889C-DBC6-481F75EBBB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OM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C469D3C2-92BD-CDBD-557E-0A86FB71F5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1DDB607D-0345-82F0-5C53-6F6FBDA7EE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3D8CB-A66D-4C62-9217-EB514266FF72}" type="datetimeFigureOut">
              <a:rPr lang="ar-OM" smtClean="0"/>
              <a:t>25/05/1444</a:t>
            </a:fld>
            <a:endParaRPr lang="ar-OM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C4909D6E-5289-D446-CA41-400A4654DE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9C079BD2-7709-9A8D-F15D-AD7C54A2B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B2B8F-109B-4013-9A36-9C41A63A7E89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4824261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DFCEC3B7-0504-B23F-5AAF-1F7859EDA6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ar-OM"/>
          </a:p>
        </p:txBody>
      </p:sp>
      <p:sp>
        <p:nvSpPr>
          <p:cNvPr id="3" name="عنصر نائب للصورة 2">
            <a:extLst>
              <a:ext uri="{FF2B5EF4-FFF2-40B4-BE49-F238E27FC236}">
                <a16:creationId xmlns:a16="http://schemas.microsoft.com/office/drawing/2014/main" id="{353CBD52-462D-814F-E60C-8B1A4E4DEB5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OM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16DB5CA3-C7A4-600E-BB11-3B11419DF7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AA30A0A0-7641-66D0-CCF9-CC9056A29F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3D8CB-A66D-4C62-9217-EB514266FF72}" type="datetimeFigureOut">
              <a:rPr lang="ar-OM" smtClean="0"/>
              <a:t>25/05/1444</a:t>
            </a:fld>
            <a:endParaRPr lang="ar-OM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A6B496B6-ECBB-3502-14A0-F3C93156DB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3188AD63-8D82-C332-95B4-C221254388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B2B8F-109B-4013-9A36-9C41A63A7E89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771686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2B942937-6252-1CDA-26C4-A6C883B15E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OM"/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BE9AD121-A215-061E-54FA-CF9787AFDB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OM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4A45E033-2B53-6B9C-061D-1C1746BFA6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3D8CB-A66D-4C62-9217-EB514266FF72}" type="datetimeFigureOut">
              <a:rPr lang="ar-OM" smtClean="0"/>
              <a:t>25/05/1444</a:t>
            </a:fld>
            <a:endParaRPr lang="ar-OM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38395880-A35C-C28D-09CD-784842F3EB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AB9C3CAA-6363-6D82-B36E-A1190E38B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B2B8F-109B-4013-9A36-9C41A63A7E89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8474269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>
            <a:extLst>
              <a:ext uri="{FF2B5EF4-FFF2-40B4-BE49-F238E27FC236}">
                <a16:creationId xmlns:a16="http://schemas.microsoft.com/office/drawing/2014/main" id="{1F70173D-2CDB-F454-9647-47CC954713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  <a:endParaRPr lang="ar-OM"/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9BCAA5F4-5516-7727-1C59-955827B5E5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OM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5BA127B6-6E1A-8806-B4A7-092886187E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3D8CB-A66D-4C62-9217-EB514266FF72}" type="datetimeFigureOut">
              <a:rPr lang="ar-OM" smtClean="0"/>
              <a:t>25/05/1444</a:t>
            </a:fld>
            <a:endParaRPr lang="ar-OM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71F2E0F7-B00F-BC0D-39FA-0A9EF60DD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18FD6E4C-DAA7-C1A7-7BA7-F3541605DB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B2B8F-109B-4013-9A36-9C41A63A7E89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725023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>
            <a:extLst>
              <a:ext uri="{FF2B5EF4-FFF2-40B4-BE49-F238E27FC236}">
                <a16:creationId xmlns:a16="http://schemas.microsoft.com/office/drawing/2014/main" id="{D2EAC1BB-E303-AC47-2494-D831E8766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ar-OM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3A395BD5-EB70-0A28-8056-F810E4282F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OM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E8E73DF4-5D7B-F83C-54FD-DDA22828BA0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83D8CB-A66D-4C62-9217-EB514266FF72}" type="datetimeFigureOut">
              <a:rPr lang="ar-OM" smtClean="0"/>
              <a:t>25/05/1444</a:t>
            </a:fld>
            <a:endParaRPr lang="ar-OM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AD8F41AA-5883-FB8C-F37E-1E8D754761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OM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BAE7D625-B1CA-10D8-FD16-3785A342A2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3B2B8F-109B-4013-9A36-9C41A63A7E89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410813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OM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2.xml" /><Relationship Id="rId5" Type="http://schemas.openxmlformats.org/officeDocument/2006/relationships/image" Target="../media/image5.png" /><Relationship Id="rId4" Type="http://schemas.openxmlformats.org/officeDocument/2006/relationships/image" Target="../media/image4.png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 /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 /><Relationship Id="rId3" Type="http://schemas.openxmlformats.org/officeDocument/2006/relationships/image" Target="../media/image70.png" /><Relationship Id="rId7" Type="http://schemas.openxmlformats.org/officeDocument/2006/relationships/image" Target="../media/image11.png" /><Relationship Id="rId2" Type="http://schemas.openxmlformats.org/officeDocument/2006/relationships/image" Target="../media/image7.pn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10.png" /><Relationship Id="rId5" Type="http://schemas.openxmlformats.org/officeDocument/2006/relationships/image" Target="../media/image9.png" /><Relationship Id="rId4" Type="http://schemas.openxmlformats.org/officeDocument/2006/relationships/image" Target="../media/image8.png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2.xml" /><Relationship Id="rId5" Type="http://schemas.openxmlformats.org/officeDocument/2006/relationships/image" Target="../media/image15.png" /><Relationship Id="rId4" Type="http://schemas.openxmlformats.org/officeDocument/2006/relationships/image" Target="../media/image14.png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 /><Relationship Id="rId2" Type="http://schemas.openxmlformats.org/officeDocument/2006/relationships/image" Target="../media/image16.png" /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 /><Relationship Id="rId13" Type="http://schemas.openxmlformats.org/officeDocument/2006/relationships/image" Target="../media/image29.png" /><Relationship Id="rId3" Type="http://schemas.openxmlformats.org/officeDocument/2006/relationships/image" Target="../media/image19.png" /><Relationship Id="rId7" Type="http://schemas.openxmlformats.org/officeDocument/2006/relationships/image" Target="../media/image23.png" /><Relationship Id="rId12" Type="http://schemas.openxmlformats.org/officeDocument/2006/relationships/image" Target="../media/image28.png" /><Relationship Id="rId2" Type="http://schemas.openxmlformats.org/officeDocument/2006/relationships/image" Target="../media/image18.pn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22.png" /><Relationship Id="rId11" Type="http://schemas.openxmlformats.org/officeDocument/2006/relationships/image" Target="../media/image27.png" /><Relationship Id="rId5" Type="http://schemas.openxmlformats.org/officeDocument/2006/relationships/image" Target="../media/image21.png" /><Relationship Id="rId10" Type="http://schemas.openxmlformats.org/officeDocument/2006/relationships/image" Target="../media/image26.png" /><Relationship Id="rId4" Type="http://schemas.openxmlformats.org/officeDocument/2006/relationships/image" Target="../media/image20.png" /><Relationship Id="rId9" Type="http://schemas.openxmlformats.org/officeDocument/2006/relationships/image" Target="../media/image25.png" /><Relationship Id="rId14" Type="http://schemas.openxmlformats.org/officeDocument/2006/relationships/image" Target="../media/image30.png" 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 /><Relationship Id="rId3" Type="http://schemas.openxmlformats.org/officeDocument/2006/relationships/image" Target="../media/image32.png" /><Relationship Id="rId7" Type="http://schemas.openxmlformats.org/officeDocument/2006/relationships/image" Target="../media/image34.png" /><Relationship Id="rId2" Type="http://schemas.openxmlformats.org/officeDocument/2006/relationships/image" Target="../media/image31.png" /><Relationship Id="rId1" Type="http://schemas.openxmlformats.org/officeDocument/2006/relationships/slideLayout" Target="../slideLayouts/slideLayout2.xml" /><Relationship Id="rId6" Type="http://schemas.microsoft.com/office/2007/relationships/hdphoto" Target="../media/hdphoto2.wdp" /><Relationship Id="rId11" Type="http://schemas.microsoft.com/office/2007/relationships/hdphoto" Target="../media/hdphoto3.wdp" /><Relationship Id="rId5" Type="http://schemas.openxmlformats.org/officeDocument/2006/relationships/image" Target="../media/image33.png" /><Relationship Id="rId10" Type="http://schemas.openxmlformats.org/officeDocument/2006/relationships/image" Target="../media/image37.png" /><Relationship Id="rId4" Type="http://schemas.microsoft.com/office/2007/relationships/hdphoto" Target="../media/hdphoto1.wdp" /><Relationship Id="rId9" Type="http://schemas.openxmlformats.org/officeDocument/2006/relationships/image" Target="../media/image36.png" 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 /><Relationship Id="rId13" Type="http://schemas.openxmlformats.org/officeDocument/2006/relationships/image" Target="../media/image44.png" /><Relationship Id="rId18" Type="http://schemas.openxmlformats.org/officeDocument/2006/relationships/image" Target="../media/image49.png" /><Relationship Id="rId3" Type="http://schemas.openxmlformats.org/officeDocument/2006/relationships/image" Target="../media/image31.png" /><Relationship Id="rId21" Type="http://schemas.openxmlformats.org/officeDocument/2006/relationships/image" Target="../media/image52.png" /><Relationship Id="rId7" Type="http://schemas.openxmlformats.org/officeDocument/2006/relationships/image" Target="../media/image36.png" /><Relationship Id="rId12" Type="http://schemas.openxmlformats.org/officeDocument/2006/relationships/image" Target="../media/image43.png" /><Relationship Id="rId17" Type="http://schemas.openxmlformats.org/officeDocument/2006/relationships/image" Target="../media/image48.png" /><Relationship Id="rId2" Type="http://schemas.openxmlformats.org/officeDocument/2006/relationships/image" Target="../media/image38.png" /><Relationship Id="rId16" Type="http://schemas.openxmlformats.org/officeDocument/2006/relationships/image" Target="../media/image47.png" /><Relationship Id="rId20" Type="http://schemas.openxmlformats.org/officeDocument/2006/relationships/image" Target="../media/image51.pn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35.png" /><Relationship Id="rId11" Type="http://schemas.openxmlformats.org/officeDocument/2006/relationships/image" Target="../media/image42.png" /><Relationship Id="rId5" Type="http://schemas.openxmlformats.org/officeDocument/2006/relationships/image" Target="../media/image34.png" /><Relationship Id="rId15" Type="http://schemas.openxmlformats.org/officeDocument/2006/relationships/image" Target="../media/image46.png" /><Relationship Id="rId10" Type="http://schemas.openxmlformats.org/officeDocument/2006/relationships/image" Target="../media/image41.png" /><Relationship Id="rId19" Type="http://schemas.openxmlformats.org/officeDocument/2006/relationships/image" Target="../media/image50.png" /><Relationship Id="rId9" Type="http://schemas.openxmlformats.org/officeDocument/2006/relationships/image" Target="../media/image40.png" /><Relationship Id="rId14" Type="http://schemas.openxmlformats.org/officeDocument/2006/relationships/image" Target="../media/image45.png" /><Relationship Id="rId22" Type="http://schemas.openxmlformats.org/officeDocument/2006/relationships/image" Target="../media/image53.pn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C69D2CF6-9EB2-11A7-326E-C2847EA8195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5" name="مربع نص 4">
            <a:extLst>
              <a:ext uri="{FF2B5EF4-FFF2-40B4-BE49-F238E27FC236}">
                <a16:creationId xmlns:a16="http://schemas.microsoft.com/office/drawing/2014/main" id="{7736FBAA-10B2-B75D-4D2E-CD501A3122CA}"/>
              </a:ext>
            </a:extLst>
          </p:cNvPr>
          <p:cNvSpPr txBox="1"/>
          <p:nvPr/>
        </p:nvSpPr>
        <p:spPr>
          <a:xfrm>
            <a:off x="3766930" y="375920"/>
            <a:ext cx="5718754" cy="923330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ctr"/>
            <a:r>
              <a:rPr lang="ar-OM" sz="5400" b="1" dirty="0">
                <a:solidFill>
                  <a:srgbClr val="00C880"/>
                </a:solidFill>
                <a:latin typeface="BigVestaArabicBeta-Bold"/>
              </a:rPr>
              <a:t>4-9</a:t>
            </a:r>
            <a:r>
              <a:rPr lang="ar-OM" sz="5400" b="1" i="0" u="none" strike="noStrike" baseline="0" dirty="0">
                <a:solidFill>
                  <a:srgbClr val="00C880"/>
                </a:solidFill>
                <a:latin typeface="BigVestaArabicBeta-Bold"/>
              </a:rPr>
              <a:t>مركّبات المتّجهات</a:t>
            </a:r>
            <a:endParaRPr lang="ar-OM" sz="5400" dirty="0"/>
          </a:p>
        </p:txBody>
      </p:sp>
      <p:pic>
        <p:nvPicPr>
          <p:cNvPr id="1026" name="Picture 2" descr="بحث عن المتجهات ومركباتها وأهميتها - بحر">
            <a:extLst>
              <a:ext uri="{FF2B5EF4-FFF2-40B4-BE49-F238E27FC236}">
                <a16:creationId xmlns:a16="http://schemas.microsoft.com/office/drawing/2014/main" id="{395DB6E0-2439-E91B-D71F-1B6AB969F1E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59"/>
          <a:stretch/>
        </p:blipFill>
        <p:spPr bwMode="auto">
          <a:xfrm>
            <a:off x="583095" y="1383748"/>
            <a:ext cx="11294163" cy="5008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50711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7B6CB293-3FC7-535A-396D-FA1FD3A3DA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3894" y="2098232"/>
            <a:ext cx="10515600" cy="3451963"/>
          </a:xfrm>
        </p:spPr>
        <p:txBody>
          <a:bodyPr>
            <a:normAutofit/>
          </a:bodyPr>
          <a:lstStyle/>
          <a:p>
            <a:r>
              <a:rPr lang="ar-OM" sz="3200" b="1" dirty="0">
                <a:solidFill>
                  <a:schemeClr val="accent6">
                    <a:lumMod val="50000"/>
                  </a:schemeClr>
                </a:solidFill>
              </a:rPr>
              <a:t>4-10يحلل القوى الى مركبات متعامدة ويستخدمها في العمليات الحسابية</a:t>
            </a:r>
            <a:br>
              <a:rPr lang="ar-OM" sz="3200" b="1" dirty="0">
                <a:solidFill>
                  <a:schemeClr val="accent6">
                    <a:lumMod val="50000"/>
                  </a:schemeClr>
                </a:solidFill>
              </a:rPr>
            </a:br>
            <a:br>
              <a:rPr lang="ar-OM" sz="3200" b="1" dirty="0">
                <a:solidFill>
                  <a:schemeClr val="accent6">
                    <a:lumMod val="50000"/>
                  </a:schemeClr>
                </a:solidFill>
              </a:rPr>
            </a:br>
            <a:br>
              <a:rPr lang="ar-OM" sz="3200" b="1" dirty="0">
                <a:solidFill>
                  <a:schemeClr val="accent6">
                    <a:lumMod val="50000"/>
                  </a:schemeClr>
                </a:solidFill>
              </a:rPr>
            </a:br>
            <a:br>
              <a:rPr lang="ar-OM" sz="3200" b="1" dirty="0">
                <a:solidFill>
                  <a:schemeClr val="accent6">
                    <a:lumMod val="50000"/>
                  </a:schemeClr>
                </a:solidFill>
              </a:rPr>
            </a:br>
            <a:br>
              <a:rPr lang="ar-OM" sz="3200" b="1" dirty="0">
                <a:solidFill>
                  <a:schemeClr val="accent6">
                    <a:lumMod val="50000"/>
                  </a:schemeClr>
                </a:solidFill>
              </a:rPr>
            </a:br>
            <a:r>
              <a:rPr lang="ar-OM" sz="3200" b="1" dirty="0">
                <a:solidFill>
                  <a:schemeClr val="accent6">
                    <a:lumMod val="50000"/>
                  </a:schemeClr>
                </a:solidFill>
              </a:rPr>
              <a:t>4-3 يمثل أنواع مختلفة من القوى في مخططات القوة للجسم الحر ويفسرها</a:t>
            </a:r>
            <a:br>
              <a:rPr lang="ar-OM" sz="3200" b="1" dirty="0">
                <a:solidFill>
                  <a:schemeClr val="accent6">
                    <a:lumMod val="50000"/>
                  </a:schemeClr>
                </a:solidFill>
              </a:rPr>
            </a:br>
            <a:endParaRPr lang="ar-OM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E20FA35F-B794-4279-2F44-E71FB6A1DDE7}"/>
              </a:ext>
            </a:extLst>
          </p:cNvPr>
          <p:cNvSpPr txBox="1"/>
          <p:nvPr/>
        </p:nvSpPr>
        <p:spPr>
          <a:xfrm>
            <a:off x="5592726" y="723707"/>
            <a:ext cx="4276369" cy="110799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OM" sz="6600" b="1" dirty="0">
                <a:solidFill>
                  <a:srgbClr val="C00000"/>
                </a:solidFill>
              </a:rPr>
              <a:t>معاير النجاح</a:t>
            </a:r>
          </a:p>
        </p:txBody>
      </p:sp>
    </p:spTree>
    <p:extLst>
      <p:ext uri="{BB962C8B-B14F-4D97-AF65-F5344CB8AC3E}">
        <p14:creationId xmlns:p14="http://schemas.microsoft.com/office/powerpoint/2010/main" val="18641749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صورة 18">
            <a:extLst>
              <a:ext uri="{FF2B5EF4-FFF2-40B4-BE49-F238E27FC236}">
                <a16:creationId xmlns:a16="http://schemas.microsoft.com/office/drawing/2014/main" id="{7EDC53A8-2FBC-965D-7E95-F2A83160849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1" t="-3306" r="588" b="3065"/>
          <a:stretch/>
        </p:blipFill>
        <p:spPr>
          <a:xfrm>
            <a:off x="2253378" y="4355027"/>
            <a:ext cx="4469463" cy="1212575"/>
          </a:xfrm>
          <a:prstGeom prst="rect">
            <a:avLst/>
          </a:prstGeom>
        </p:spPr>
      </p:pic>
      <p:grpSp>
        <p:nvGrpSpPr>
          <p:cNvPr id="7" name="مجموعة 6">
            <a:extLst>
              <a:ext uri="{FF2B5EF4-FFF2-40B4-BE49-F238E27FC236}">
                <a16:creationId xmlns:a16="http://schemas.microsoft.com/office/drawing/2014/main" id="{6F0A0C60-9C39-2121-1254-867EA5136B4C}"/>
              </a:ext>
            </a:extLst>
          </p:cNvPr>
          <p:cNvGrpSpPr/>
          <p:nvPr/>
        </p:nvGrpSpPr>
        <p:grpSpPr>
          <a:xfrm>
            <a:off x="0" y="322806"/>
            <a:ext cx="6470856" cy="3667874"/>
            <a:chOff x="168483" y="1235402"/>
            <a:chExt cx="6470856" cy="3667874"/>
          </a:xfrm>
        </p:grpSpPr>
        <p:pic>
          <p:nvPicPr>
            <p:cNvPr id="5" name="صورة 4">
              <a:extLst>
                <a:ext uri="{FF2B5EF4-FFF2-40B4-BE49-F238E27FC236}">
                  <a16:creationId xmlns:a16="http://schemas.microsoft.com/office/drawing/2014/main" id="{971A7D73-ADB9-4980-50E5-D7E7A1F0093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4601" t="2454" r="18397" b="2761"/>
            <a:stretch/>
          </p:blipFill>
          <p:spPr>
            <a:xfrm>
              <a:off x="168483" y="1235402"/>
              <a:ext cx="6470856" cy="3667874"/>
            </a:xfrm>
            <a:prstGeom prst="rect">
              <a:avLst/>
            </a:prstGeom>
            <a:ln>
              <a:solidFill>
                <a:schemeClr val="tx1"/>
              </a:solidFill>
              <a:prstDash val="sysDash"/>
            </a:ln>
          </p:spPr>
        </p:pic>
        <p:pic>
          <p:nvPicPr>
            <p:cNvPr id="9" name="صورة 8">
              <a:extLst>
                <a:ext uri="{FF2B5EF4-FFF2-40B4-BE49-F238E27FC236}">
                  <a16:creationId xmlns:a16="http://schemas.microsoft.com/office/drawing/2014/main" id="{422C033E-59F2-5CCD-9D79-0852EB544B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54209" r="64876" b="3065"/>
            <a:stretch/>
          </p:blipFill>
          <p:spPr>
            <a:xfrm>
              <a:off x="5044546" y="1454884"/>
              <a:ext cx="1384131" cy="453019"/>
            </a:xfrm>
            <a:prstGeom prst="rect">
              <a:avLst/>
            </a:prstGeom>
            <a:ln>
              <a:solidFill>
                <a:srgbClr val="C00000"/>
              </a:solidFill>
              <a:prstDash val="sysDash"/>
            </a:ln>
          </p:spPr>
        </p:pic>
        <p:cxnSp>
          <p:nvCxnSpPr>
            <p:cNvPr id="11" name="رابط كسهم مستقيم 10">
              <a:extLst>
                <a:ext uri="{FF2B5EF4-FFF2-40B4-BE49-F238E27FC236}">
                  <a16:creationId xmlns:a16="http://schemas.microsoft.com/office/drawing/2014/main" id="{E4D7733C-F65A-04C9-BB66-A43AEBA95E1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063186" y="2802713"/>
              <a:ext cx="1555584" cy="31364"/>
            </a:xfrm>
            <a:prstGeom prst="straightConnector1">
              <a:avLst/>
            </a:prstGeom>
            <a:ln w="38100">
              <a:solidFill>
                <a:srgbClr val="C000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رابط كسهم مستقيم 11">
              <a:extLst>
                <a:ext uri="{FF2B5EF4-FFF2-40B4-BE49-F238E27FC236}">
                  <a16:creationId xmlns:a16="http://schemas.microsoft.com/office/drawing/2014/main" id="{3F1B200E-0C39-B42A-A74C-4555E86BE7E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656593" y="1401721"/>
              <a:ext cx="0" cy="1551625"/>
            </a:xfrm>
            <a:prstGeom prst="straightConnector1">
              <a:avLst/>
            </a:prstGeom>
            <a:ln w="38100">
              <a:solidFill>
                <a:srgbClr val="C000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0" name="صورة 19">
              <a:extLst>
                <a:ext uri="{FF2B5EF4-FFF2-40B4-BE49-F238E27FC236}">
                  <a16:creationId xmlns:a16="http://schemas.microsoft.com/office/drawing/2014/main" id="{977F236D-1651-B4E8-9A05-35AA40DA1EF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5382" t="12029" r="64037" b="52625"/>
            <a:stretch/>
          </p:blipFill>
          <p:spPr>
            <a:xfrm>
              <a:off x="2971800" y="3069340"/>
              <a:ext cx="1130730" cy="351625"/>
            </a:xfrm>
            <a:prstGeom prst="rect">
              <a:avLst/>
            </a:prstGeom>
            <a:ln>
              <a:solidFill>
                <a:srgbClr val="C00000"/>
              </a:solidFill>
              <a:prstDash val="sysDash"/>
            </a:ln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مربع نص 22">
                  <a:extLst>
                    <a:ext uri="{FF2B5EF4-FFF2-40B4-BE49-F238E27FC236}">
                      <a16:creationId xmlns:a16="http://schemas.microsoft.com/office/drawing/2014/main" id="{AABCF944-1AA3-DBAB-34FB-9DC2EB6623BA}"/>
                    </a:ext>
                  </a:extLst>
                </p:cNvPr>
                <p:cNvSpPr txBox="1"/>
                <p:nvPr/>
              </p:nvSpPr>
              <p:spPr>
                <a:xfrm>
                  <a:off x="4204521" y="2596834"/>
                  <a:ext cx="64120" cy="276999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  <a:prstDash val="sysDash"/>
                </a:ln>
              </p:spPr>
              <p:txBody>
                <a:bodyPr wrap="none" lIns="0" tIns="0" rIns="0" bIns="0" rtlCol="1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ar-OM" b="1" i="1" smtClean="0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𝜽</m:t>
                        </m:r>
                      </m:oMath>
                    </m:oMathPara>
                  </a14:m>
                  <a:endParaRPr lang="ar-OM" b="1" dirty="0">
                    <a:solidFill>
                      <a:schemeClr val="accent2">
                        <a:lumMod val="50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23" name="مربع نص 22">
                  <a:extLst>
                    <a:ext uri="{FF2B5EF4-FFF2-40B4-BE49-F238E27FC236}">
                      <a16:creationId xmlns:a16="http://schemas.microsoft.com/office/drawing/2014/main" id="{AABCF944-1AA3-DBAB-34FB-9DC2EB6623B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04521" y="2596834"/>
                  <a:ext cx="64120" cy="276999"/>
                </a:xfrm>
                <a:prstGeom prst="rect">
                  <a:avLst/>
                </a:prstGeom>
                <a:blipFill>
                  <a:blip r:embed="rId4"/>
                  <a:stretch>
                    <a:fillRect l="-92308" r="-200000" b="-6250"/>
                  </a:stretch>
                </a:blipFill>
                <a:ln>
                  <a:solidFill>
                    <a:schemeClr val="tx1"/>
                  </a:solidFill>
                  <a:prstDash val="sysDash"/>
                </a:ln>
              </p:spPr>
              <p:txBody>
                <a:bodyPr/>
                <a:lstStyle/>
                <a:p>
                  <a:r>
                    <a:rPr lang="ar-OM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4" name="قوس 23">
              <a:extLst>
                <a:ext uri="{FF2B5EF4-FFF2-40B4-BE49-F238E27FC236}">
                  <a16:creationId xmlns:a16="http://schemas.microsoft.com/office/drawing/2014/main" id="{364A2498-9FD7-7148-1E8D-EB5280A03DE4}"/>
                </a:ext>
              </a:extLst>
            </p:cNvPr>
            <p:cNvSpPr/>
            <p:nvPr/>
          </p:nvSpPr>
          <p:spPr>
            <a:xfrm rot="13823290">
              <a:off x="4018877" y="2538421"/>
              <a:ext cx="435407" cy="443584"/>
            </a:xfrm>
            <a:prstGeom prst="arc">
              <a:avLst>
                <a:gd name="adj1" fmla="val 16200000"/>
                <a:gd name="adj2" fmla="val 4595266"/>
              </a:avLst>
            </a:prstGeom>
            <a:ln>
              <a:solidFill>
                <a:srgbClr val="C00000"/>
              </a:solidFill>
              <a:prstDash val="sysDash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</p:grpSp>
      <p:sp>
        <p:nvSpPr>
          <p:cNvPr id="25" name="مربع نص 24">
            <a:extLst>
              <a:ext uri="{FF2B5EF4-FFF2-40B4-BE49-F238E27FC236}">
                <a16:creationId xmlns:a16="http://schemas.microsoft.com/office/drawing/2014/main" id="{8D96477A-F353-6525-58EA-A2EEE01DC6DF}"/>
              </a:ext>
            </a:extLst>
          </p:cNvPr>
          <p:cNvSpPr txBox="1"/>
          <p:nvPr/>
        </p:nvSpPr>
        <p:spPr>
          <a:xfrm>
            <a:off x="725742" y="5747902"/>
            <a:ext cx="4361184" cy="830997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1">
            <a:spAutoFit/>
          </a:bodyPr>
          <a:lstStyle/>
          <a:p>
            <a:r>
              <a:rPr lang="ar-OM" sz="2400" b="1" dirty="0">
                <a:solidFill>
                  <a:schemeClr val="accent1">
                    <a:lumMod val="50000"/>
                  </a:schemeClr>
                </a:solidFill>
              </a:rPr>
              <a:t>محصلة القوى في الاتجاه الرأسي = صفر</a:t>
            </a:r>
          </a:p>
          <a:p>
            <a:r>
              <a:rPr lang="ar-OM" sz="2400" b="1" dirty="0">
                <a:solidFill>
                  <a:schemeClr val="accent1">
                    <a:lumMod val="50000"/>
                  </a:schemeClr>
                </a:solidFill>
              </a:rPr>
              <a:t>محصلة القوى في الاتجاه الافقي = صفر</a:t>
            </a:r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D1BD192F-0826-40CF-9390-A09643C34A0A}"/>
              </a:ext>
            </a:extLst>
          </p:cNvPr>
          <p:cNvSpPr txBox="1"/>
          <p:nvPr/>
        </p:nvSpPr>
        <p:spPr>
          <a:xfrm>
            <a:off x="6681719" y="382012"/>
            <a:ext cx="5299418" cy="3416320"/>
          </a:xfrm>
          <a:custGeom>
            <a:avLst/>
            <a:gdLst>
              <a:gd name="connsiteX0" fmla="*/ 0 w 5299418"/>
              <a:gd name="connsiteY0" fmla="*/ 0 h 3416320"/>
              <a:gd name="connsiteX1" fmla="*/ 641818 w 5299418"/>
              <a:gd name="connsiteY1" fmla="*/ 0 h 3416320"/>
              <a:gd name="connsiteX2" fmla="*/ 1336631 w 5299418"/>
              <a:gd name="connsiteY2" fmla="*/ 0 h 3416320"/>
              <a:gd name="connsiteX3" fmla="*/ 1766473 w 5299418"/>
              <a:gd name="connsiteY3" fmla="*/ 0 h 3416320"/>
              <a:gd name="connsiteX4" fmla="*/ 2196314 w 5299418"/>
              <a:gd name="connsiteY4" fmla="*/ 0 h 3416320"/>
              <a:gd name="connsiteX5" fmla="*/ 2891127 w 5299418"/>
              <a:gd name="connsiteY5" fmla="*/ 0 h 3416320"/>
              <a:gd name="connsiteX6" fmla="*/ 3479951 w 5299418"/>
              <a:gd name="connsiteY6" fmla="*/ 0 h 3416320"/>
              <a:gd name="connsiteX7" fmla="*/ 4068775 w 5299418"/>
              <a:gd name="connsiteY7" fmla="*/ 0 h 3416320"/>
              <a:gd name="connsiteX8" fmla="*/ 4498617 w 5299418"/>
              <a:gd name="connsiteY8" fmla="*/ 0 h 3416320"/>
              <a:gd name="connsiteX9" fmla="*/ 5299418 w 5299418"/>
              <a:gd name="connsiteY9" fmla="*/ 0 h 3416320"/>
              <a:gd name="connsiteX10" fmla="*/ 5299418 w 5299418"/>
              <a:gd name="connsiteY10" fmla="*/ 569387 h 3416320"/>
              <a:gd name="connsiteX11" fmla="*/ 5299418 w 5299418"/>
              <a:gd name="connsiteY11" fmla="*/ 1207100 h 3416320"/>
              <a:gd name="connsiteX12" fmla="*/ 5299418 w 5299418"/>
              <a:gd name="connsiteY12" fmla="*/ 1673997 h 3416320"/>
              <a:gd name="connsiteX13" fmla="*/ 5299418 w 5299418"/>
              <a:gd name="connsiteY13" fmla="*/ 2243383 h 3416320"/>
              <a:gd name="connsiteX14" fmla="*/ 5299418 w 5299418"/>
              <a:gd name="connsiteY14" fmla="*/ 2846933 h 3416320"/>
              <a:gd name="connsiteX15" fmla="*/ 5299418 w 5299418"/>
              <a:gd name="connsiteY15" fmla="*/ 3416320 h 3416320"/>
              <a:gd name="connsiteX16" fmla="*/ 4763588 w 5299418"/>
              <a:gd name="connsiteY16" fmla="*/ 3416320 h 3416320"/>
              <a:gd name="connsiteX17" fmla="*/ 4121770 w 5299418"/>
              <a:gd name="connsiteY17" fmla="*/ 3416320 h 3416320"/>
              <a:gd name="connsiteX18" fmla="*/ 3479951 w 5299418"/>
              <a:gd name="connsiteY18" fmla="*/ 3416320 h 3416320"/>
              <a:gd name="connsiteX19" fmla="*/ 2891127 w 5299418"/>
              <a:gd name="connsiteY19" fmla="*/ 3416320 h 3416320"/>
              <a:gd name="connsiteX20" fmla="*/ 2408291 w 5299418"/>
              <a:gd name="connsiteY20" fmla="*/ 3416320 h 3416320"/>
              <a:gd name="connsiteX21" fmla="*/ 1925455 w 5299418"/>
              <a:gd name="connsiteY21" fmla="*/ 3416320 h 3416320"/>
              <a:gd name="connsiteX22" fmla="*/ 1283637 w 5299418"/>
              <a:gd name="connsiteY22" fmla="*/ 3416320 h 3416320"/>
              <a:gd name="connsiteX23" fmla="*/ 694813 w 5299418"/>
              <a:gd name="connsiteY23" fmla="*/ 3416320 h 3416320"/>
              <a:gd name="connsiteX24" fmla="*/ 0 w 5299418"/>
              <a:gd name="connsiteY24" fmla="*/ 3416320 h 3416320"/>
              <a:gd name="connsiteX25" fmla="*/ 0 w 5299418"/>
              <a:gd name="connsiteY25" fmla="*/ 2812770 h 3416320"/>
              <a:gd name="connsiteX26" fmla="*/ 0 w 5299418"/>
              <a:gd name="connsiteY26" fmla="*/ 2209220 h 3416320"/>
              <a:gd name="connsiteX27" fmla="*/ 0 w 5299418"/>
              <a:gd name="connsiteY27" fmla="*/ 1742323 h 3416320"/>
              <a:gd name="connsiteX28" fmla="*/ 0 w 5299418"/>
              <a:gd name="connsiteY28" fmla="*/ 1172937 h 3416320"/>
              <a:gd name="connsiteX29" fmla="*/ 0 w 5299418"/>
              <a:gd name="connsiteY29" fmla="*/ 569387 h 3416320"/>
              <a:gd name="connsiteX30" fmla="*/ 0 w 5299418"/>
              <a:gd name="connsiteY30" fmla="*/ 0 h 3416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5299418" h="3416320" extrusionOk="0">
                <a:moveTo>
                  <a:pt x="0" y="0"/>
                </a:moveTo>
                <a:cubicBezTo>
                  <a:pt x="223128" y="-34175"/>
                  <a:pt x="472448" y="4666"/>
                  <a:pt x="641818" y="0"/>
                </a:cubicBezTo>
                <a:cubicBezTo>
                  <a:pt x="811188" y="-4666"/>
                  <a:pt x="1012209" y="468"/>
                  <a:pt x="1336631" y="0"/>
                </a:cubicBezTo>
                <a:cubicBezTo>
                  <a:pt x="1661053" y="-468"/>
                  <a:pt x="1602897" y="24849"/>
                  <a:pt x="1766473" y="0"/>
                </a:cubicBezTo>
                <a:cubicBezTo>
                  <a:pt x="1930049" y="-24849"/>
                  <a:pt x="1990668" y="38575"/>
                  <a:pt x="2196314" y="0"/>
                </a:cubicBezTo>
                <a:cubicBezTo>
                  <a:pt x="2401960" y="-38575"/>
                  <a:pt x="2580694" y="23790"/>
                  <a:pt x="2891127" y="0"/>
                </a:cubicBezTo>
                <a:cubicBezTo>
                  <a:pt x="3201560" y="-23790"/>
                  <a:pt x="3334430" y="65542"/>
                  <a:pt x="3479951" y="0"/>
                </a:cubicBezTo>
                <a:cubicBezTo>
                  <a:pt x="3625472" y="-65542"/>
                  <a:pt x="3791773" y="20298"/>
                  <a:pt x="4068775" y="0"/>
                </a:cubicBezTo>
                <a:cubicBezTo>
                  <a:pt x="4345777" y="-20298"/>
                  <a:pt x="4382340" y="15316"/>
                  <a:pt x="4498617" y="0"/>
                </a:cubicBezTo>
                <a:cubicBezTo>
                  <a:pt x="4614894" y="-15316"/>
                  <a:pt x="4929626" y="59987"/>
                  <a:pt x="5299418" y="0"/>
                </a:cubicBezTo>
                <a:cubicBezTo>
                  <a:pt x="5360074" y="171209"/>
                  <a:pt x="5254415" y="375065"/>
                  <a:pt x="5299418" y="569387"/>
                </a:cubicBezTo>
                <a:cubicBezTo>
                  <a:pt x="5344421" y="763709"/>
                  <a:pt x="5278558" y="898891"/>
                  <a:pt x="5299418" y="1207100"/>
                </a:cubicBezTo>
                <a:cubicBezTo>
                  <a:pt x="5320278" y="1515309"/>
                  <a:pt x="5291238" y="1571546"/>
                  <a:pt x="5299418" y="1673997"/>
                </a:cubicBezTo>
                <a:cubicBezTo>
                  <a:pt x="5307598" y="1776448"/>
                  <a:pt x="5272326" y="1972259"/>
                  <a:pt x="5299418" y="2243383"/>
                </a:cubicBezTo>
                <a:cubicBezTo>
                  <a:pt x="5326510" y="2514507"/>
                  <a:pt x="5262947" y="2636669"/>
                  <a:pt x="5299418" y="2846933"/>
                </a:cubicBezTo>
                <a:cubicBezTo>
                  <a:pt x="5335889" y="3057197"/>
                  <a:pt x="5266970" y="3188435"/>
                  <a:pt x="5299418" y="3416320"/>
                </a:cubicBezTo>
                <a:cubicBezTo>
                  <a:pt x="5078264" y="3472786"/>
                  <a:pt x="4899016" y="3385775"/>
                  <a:pt x="4763588" y="3416320"/>
                </a:cubicBezTo>
                <a:cubicBezTo>
                  <a:pt x="4628160" y="3446865"/>
                  <a:pt x="4324849" y="3353723"/>
                  <a:pt x="4121770" y="3416320"/>
                </a:cubicBezTo>
                <a:cubicBezTo>
                  <a:pt x="3918691" y="3478917"/>
                  <a:pt x="3716132" y="3376703"/>
                  <a:pt x="3479951" y="3416320"/>
                </a:cubicBezTo>
                <a:cubicBezTo>
                  <a:pt x="3243770" y="3455937"/>
                  <a:pt x="3015252" y="3353291"/>
                  <a:pt x="2891127" y="3416320"/>
                </a:cubicBezTo>
                <a:cubicBezTo>
                  <a:pt x="2767002" y="3479349"/>
                  <a:pt x="2648922" y="3379458"/>
                  <a:pt x="2408291" y="3416320"/>
                </a:cubicBezTo>
                <a:cubicBezTo>
                  <a:pt x="2167660" y="3453182"/>
                  <a:pt x="2118220" y="3386252"/>
                  <a:pt x="1925455" y="3416320"/>
                </a:cubicBezTo>
                <a:cubicBezTo>
                  <a:pt x="1732690" y="3446388"/>
                  <a:pt x="1520739" y="3394711"/>
                  <a:pt x="1283637" y="3416320"/>
                </a:cubicBezTo>
                <a:cubicBezTo>
                  <a:pt x="1046535" y="3437929"/>
                  <a:pt x="875111" y="3385038"/>
                  <a:pt x="694813" y="3416320"/>
                </a:cubicBezTo>
                <a:cubicBezTo>
                  <a:pt x="514515" y="3447602"/>
                  <a:pt x="324395" y="3415202"/>
                  <a:pt x="0" y="3416320"/>
                </a:cubicBezTo>
                <a:cubicBezTo>
                  <a:pt x="-32129" y="3209598"/>
                  <a:pt x="37626" y="3101681"/>
                  <a:pt x="0" y="2812770"/>
                </a:cubicBezTo>
                <a:cubicBezTo>
                  <a:pt x="-37626" y="2523859"/>
                  <a:pt x="72254" y="2366464"/>
                  <a:pt x="0" y="2209220"/>
                </a:cubicBezTo>
                <a:cubicBezTo>
                  <a:pt x="-72254" y="2051976"/>
                  <a:pt x="38068" y="1969088"/>
                  <a:pt x="0" y="1742323"/>
                </a:cubicBezTo>
                <a:cubicBezTo>
                  <a:pt x="-38068" y="1515558"/>
                  <a:pt x="67098" y="1289968"/>
                  <a:pt x="0" y="1172937"/>
                </a:cubicBezTo>
                <a:cubicBezTo>
                  <a:pt x="-67098" y="1055906"/>
                  <a:pt x="65524" y="810411"/>
                  <a:pt x="0" y="569387"/>
                </a:cubicBezTo>
                <a:cubicBezTo>
                  <a:pt x="-65524" y="328363"/>
                  <a:pt x="38619" y="202608"/>
                  <a:pt x="0" y="0"/>
                </a:cubicBezTo>
                <a:close/>
              </a:path>
            </a:pathLst>
          </a:custGeom>
          <a:noFill/>
          <a:ln w="28575">
            <a:solidFill>
              <a:schemeClr val="accent1">
                <a:lumMod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1034059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r>
              <a:rPr lang="ar-OM" sz="2400" b="1" dirty="0">
                <a:solidFill>
                  <a:schemeClr val="accent6">
                    <a:lumMod val="50000"/>
                  </a:schemeClr>
                </a:solidFill>
                <a:latin typeface="Muna"/>
              </a:rPr>
              <a:t> بالعودة إلى الشكل </a:t>
            </a:r>
            <a:r>
              <a:rPr lang="ar-OM" sz="2400" b="1" i="0" u="none" strike="noStrike" baseline="0" dirty="0">
                <a:solidFill>
                  <a:schemeClr val="accent6">
                    <a:lumMod val="50000"/>
                  </a:schemeClr>
                </a:solidFill>
                <a:latin typeface="Muna"/>
              </a:rPr>
              <a:t>العنكبوت في حالة اتّزان، فعلى الرغم من تأثير ثلاث قوى عليه، </a:t>
            </a:r>
          </a:p>
          <a:p>
            <a:r>
              <a:rPr lang="ar-OM" sz="2400" b="1" i="0" u="none" strike="noStrike" baseline="0" dirty="0">
                <a:solidFill>
                  <a:schemeClr val="accent1">
                    <a:lumMod val="75000"/>
                  </a:schemeClr>
                </a:solidFill>
                <a:latin typeface="Muna"/>
              </a:rPr>
              <a:t>إلاّ أنه إذا فكّرنا في </a:t>
            </a:r>
            <a:r>
              <a:rPr lang="ar-OM" sz="2400" b="1" dirty="0" err="1">
                <a:solidFill>
                  <a:schemeClr val="accent1">
                    <a:lumMod val="75000"/>
                  </a:schemeClr>
                </a:solidFill>
                <a:latin typeface="Muna"/>
              </a:rPr>
              <a:t>قوةالشدّ</a:t>
            </a:r>
            <a:r>
              <a:rPr lang="ar-OM" sz="2400" b="1" dirty="0">
                <a:solidFill>
                  <a:schemeClr val="accent1">
                    <a:lumMod val="75000"/>
                  </a:schemeClr>
                </a:solidFill>
                <a:latin typeface="Muna"/>
              </a:rPr>
              <a:t> في الخيط يتبيّن أنّ لها تأثيرَين هما:</a:t>
            </a:r>
          </a:p>
          <a:p>
            <a:endParaRPr lang="ar-OM" sz="2400" b="1" dirty="0">
              <a:solidFill>
                <a:schemeClr val="accent6">
                  <a:lumMod val="50000"/>
                </a:schemeClr>
              </a:solidFill>
              <a:latin typeface="Muna"/>
            </a:endParaRPr>
          </a:p>
          <a:p>
            <a:r>
              <a:rPr lang="ar-OM" sz="2400" b="1" i="0" u="none" strike="noStrike" baseline="0" dirty="0">
                <a:solidFill>
                  <a:schemeClr val="accent6">
                    <a:lumMod val="50000"/>
                  </a:schemeClr>
                </a:solidFill>
                <a:latin typeface="Muna"/>
              </a:rPr>
              <a:t> </a:t>
            </a:r>
            <a:r>
              <a:rPr lang="ar-OM" sz="2400" b="1" i="0" u="none" strike="noStrike" baseline="0" dirty="0">
                <a:solidFill>
                  <a:schemeClr val="accent1">
                    <a:lumMod val="50000"/>
                  </a:schemeClr>
                </a:solidFill>
                <a:latin typeface="Muna"/>
              </a:rPr>
              <a:t>- قوة الشدّ إلى الأعلى لمواجهة تأثير الجاذبية إلى الأسفل.</a:t>
            </a:r>
          </a:p>
          <a:p>
            <a:r>
              <a:rPr lang="ar-OM" sz="2400" b="1" i="0" u="none" strike="noStrike" baseline="0" dirty="0">
                <a:solidFill>
                  <a:schemeClr val="accent1">
                    <a:lumMod val="50000"/>
                  </a:schemeClr>
                </a:solidFill>
                <a:latin typeface="Muna"/>
              </a:rPr>
              <a:t>- قوة الشدّ إلى اليسار لمواجهة تأثير الرياح</a:t>
            </a:r>
            <a:r>
              <a:rPr lang="ar-OM" sz="2400" b="1" dirty="0">
                <a:solidFill>
                  <a:schemeClr val="accent1">
                    <a:lumMod val="50000"/>
                  </a:schemeClr>
                </a:solidFill>
                <a:latin typeface="Muna"/>
              </a:rPr>
              <a:t>.</a:t>
            </a:r>
          </a:p>
          <a:p>
            <a:endParaRPr lang="ar-OM" sz="2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10" name="صورة 9">
            <a:extLst>
              <a:ext uri="{FF2B5EF4-FFF2-40B4-BE49-F238E27FC236}">
                <a16:creationId xmlns:a16="http://schemas.microsoft.com/office/drawing/2014/main" id="{186EE3E2-93F0-DF71-1ACB-6D150B338B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07893" y="4196154"/>
            <a:ext cx="4173244" cy="2493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1758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C4F2BEFD-F4DD-DBA0-77F9-69D43C0D0F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5564" y="365126"/>
            <a:ext cx="4098235" cy="877266"/>
          </a:xfrm>
          <a:solidFill>
            <a:schemeClr val="bg1">
              <a:lumMod val="85000"/>
            </a:schemeClr>
          </a:solidFill>
        </p:spPr>
        <p:txBody>
          <a:bodyPr>
            <a:normAutofit fontScale="90000"/>
          </a:bodyPr>
          <a:lstStyle/>
          <a:p>
            <a:r>
              <a:rPr lang="ar-OM" b="1" dirty="0">
                <a:solidFill>
                  <a:srgbClr val="C00000"/>
                </a:solidFill>
              </a:rPr>
              <a:t>الاستفادة من المركبات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49518F30-AB00-F2C6-B346-95CB79BC4F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7279" y="1507573"/>
            <a:ext cx="6565789" cy="3379387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ar-OM" b="1" i="0" u="none" strike="noStrike" baseline="0" dirty="0">
                <a:latin typeface="Muna"/>
              </a:rPr>
              <a:t>عندما تنطلق العربة المبيّنة في الصورة فإنها تتسارع إلى أسفل المنحدر، ويحدث هذا بسبب وزن العربة، </a:t>
            </a:r>
          </a:p>
          <a:p>
            <a:pPr marL="0" indent="0">
              <a:buNone/>
            </a:pPr>
            <a:r>
              <a:rPr lang="ar-OM" b="1" i="0" u="none" strike="noStrike" baseline="0" dirty="0">
                <a:solidFill>
                  <a:schemeClr val="accent1">
                    <a:lumMod val="75000"/>
                  </a:schemeClr>
                </a:solidFill>
                <a:latin typeface="Muna"/>
              </a:rPr>
              <a:t>حيث يؤثر وزنها رأسيًا نحو الأسفل، إلّا أن الوزن بحدّ ذاته ليس هو المسؤول وحده عن الحركة، إنما مركّبته الموازية للمنحدر هي التي تشد العربة إلى أسفله</a:t>
            </a:r>
            <a:r>
              <a:rPr lang="ar-OM" b="1" i="0" u="none" strike="noStrike" baseline="0" dirty="0">
                <a:latin typeface="Muna"/>
              </a:rPr>
              <a:t>، </a:t>
            </a:r>
          </a:p>
          <a:p>
            <a:pPr marL="0" indent="0">
              <a:buNone/>
            </a:pPr>
            <a:r>
              <a:rPr lang="ar-OM" b="1" i="0" u="none" strike="noStrike" baseline="0" dirty="0">
                <a:solidFill>
                  <a:schemeClr val="accent2">
                    <a:lumMod val="50000"/>
                  </a:schemeClr>
                </a:solidFill>
                <a:latin typeface="Muna"/>
              </a:rPr>
              <a:t>وبحساب مركّبة وزن العربة الموازية للمنحدر يمكننا تحديد تسارعها.</a:t>
            </a:r>
            <a:endParaRPr lang="ar-OM" sz="40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CF83EAB0-3F07-06F4-1A24-9FD7727E6F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960" y="218556"/>
            <a:ext cx="4437367" cy="3672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18959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>
            <a:extLst>
              <a:ext uri="{FF2B5EF4-FFF2-40B4-BE49-F238E27FC236}">
                <a16:creationId xmlns:a16="http://schemas.microsoft.com/office/drawing/2014/main" id="{34AFFF79-4D6D-3F4C-A305-C5EFB3E1F2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279" y="237313"/>
            <a:ext cx="6005215" cy="4155783"/>
          </a:xfrm>
          <a:prstGeom prst="rect">
            <a:avLst/>
          </a:prstGeom>
        </p:spPr>
      </p:pic>
      <p:cxnSp>
        <p:nvCxnSpPr>
          <p:cNvPr id="6" name="رابط كسهم مستقيم 5">
            <a:extLst>
              <a:ext uri="{FF2B5EF4-FFF2-40B4-BE49-F238E27FC236}">
                <a16:creationId xmlns:a16="http://schemas.microsoft.com/office/drawing/2014/main" id="{036158C7-82DA-4F20-788D-C402CDAC0203}"/>
              </a:ext>
            </a:extLst>
          </p:cNvPr>
          <p:cNvCxnSpPr>
            <a:cxnSpLocks/>
          </p:cNvCxnSpPr>
          <p:nvPr/>
        </p:nvCxnSpPr>
        <p:spPr>
          <a:xfrm>
            <a:off x="3751887" y="1542044"/>
            <a:ext cx="1277313" cy="579423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رابط كسهم مستقيم 6">
            <a:extLst>
              <a:ext uri="{FF2B5EF4-FFF2-40B4-BE49-F238E27FC236}">
                <a16:creationId xmlns:a16="http://schemas.microsoft.com/office/drawing/2014/main" id="{CBD150CC-6C0B-A93A-0ECB-58BF8B30071F}"/>
              </a:ext>
            </a:extLst>
          </p:cNvPr>
          <p:cNvCxnSpPr>
            <a:cxnSpLocks/>
          </p:cNvCxnSpPr>
          <p:nvPr/>
        </p:nvCxnSpPr>
        <p:spPr>
          <a:xfrm flipH="1">
            <a:off x="3338565" y="1542044"/>
            <a:ext cx="413321" cy="986632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مربع نص 15">
                <a:extLst>
                  <a:ext uri="{FF2B5EF4-FFF2-40B4-BE49-F238E27FC236}">
                    <a16:creationId xmlns:a16="http://schemas.microsoft.com/office/drawing/2014/main" id="{424803D0-2FBD-C959-3FE5-76F8502C7888}"/>
                  </a:ext>
                </a:extLst>
              </p:cNvPr>
              <p:cNvSpPr txBox="1"/>
              <p:nvPr/>
            </p:nvSpPr>
            <p:spPr>
              <a:xfrm rot="1323379">
                <a:off x="4758593" y="1647089"/>
                <a:ext cx="91973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OM" sz="2400" b="1" i="1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𝝎</m:t>
                      </m:r>
                      <m:func>
                        <m:funcPr>
                          <m:ctrlPr>
                            <a:rPr lang="ar-OM" sz="2400" b="1" i="1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ar-OM" sz="2400" b="1" i="0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𝐬𝐢𝐧</m:t>
                          </m:r>
                        </m:fName>
                        <m:e>
                          <m:r>
                            <a:rPr lang="ar-OM" sz="2400" b="1" i="1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𝜽</m:t>
                          </m:r>
                        </m:e>
                      </m:func>
                    </m:oMath>
                  </m:oMathPara>
                </a14:m>
                <a:endParaRPr lang="ar-OM" sz="2400" b="1" dirty="0">
                  <a:solidFill>
                    <a:schemeClr val="accent2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6" name="مربع نص 15">
                <a:extLst>
                  <a:ext uri="{FF2B5EF4-FFF2-40B4-BE49-F238E27FC236}">
                    <a16:creationId xmlns:a16="http://schemas.microsoft.com/office/drawing/2014/main" id="{424803D0-2FBD-C959-3FE5-76F8502C78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323379">
                <a:off x="4758593" y="1647089"/>
                <a:ext cx="91973" cy="369332"/>
              </a:xfrm>
              <a:prstGeom prst="rect">
                <a:avLst/>
              </a:prstGeom>
              <a:blipFill>
                <a:blip r:embed="rId3"/>
                <a:stretch>
                  <a:fillRect l="-31579" r="-386842" b="-103175"/>
                </a:stretch>
              </a:blipFill>
            </p:spPr>
            <p:txBody>
              <a:bodyPr/>
              <a:lstStyle/>
              <a:p>
                <a:r>
                  <a:rPr lang="ar-OM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مربع نص 16">
                <a:extLst>
                  <a:ext uri="{FF2B5EF4-FFF2-40B4-BE49-F238E27FC236}">
                    <a16:creationId xmlns:a16="http://schemas.microsoft.com/office/drawing/2014/main" id="{135FFDF2-70A2-1027-0D33-1BBFF9866C75}"/>
                  </a:ext>
                </a:extLst>
              </p:cNvPr>
              <p:cNvSpPr txBox="1"/>
              <p:nvPr/>
            </p:nvSpPr>
            <p:spPr>
              <a:xfrm rot="18415071">
                <a:off x="2785742" y="3081621"/>
                <a:ext cx="76354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OM" sz="2400" b="1" i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𝛚</m:t>
                      </m:r>
                      <m:func>
                        <m:funcPr>
                          <m:ctrlPr>
                            <a:rPr lang="ar-OM" sz="2400" b="1" i="1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en-US" sz="2400" b="1" i="0" smtClean="0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𝐜𝐨𝐬</m:t>
                          </m:r>
                        </m:fName>
                        <m:e>
                          <m:r>
                            <a:rPr lang="ar-OM" sz="2400" b="1" i="0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𝛉</m:t>
                          </m:r>
                        </m:e>
                      </m:func>
                    </m:oMath>
                  </m:oMathPara>
                </a14:m>
                <a:endParaRPr lang="ar-OM" sz="2400" b="1" dirty="0">
                  <a:solidFill>
                    <a:schemeClr val="accent2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7" name="مربع نص 16">
                <a:extLst>
                  <a:ext uri="{FF2B5EF4-FFF2-40B4-BE49-F238E27FC236}">
                    <a16:creationId xmlns:a16="http://schemas.microsoft.com/office/drawing/2014/main" id="{135FFDF2-70A2-1027-0D33-1BBFF9866C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8415071">
                <a:off x="2785742" y="3081621"/>
                <a:ext cx="76354" cy="369332"/>
              </a:xfrm>
              <a:prstGeom prst="rect">
                <a:avLst/>
              </a:prstGeom>
              <a:blipFill>
                <a:blip r:embed="rId4"/>
                <a:stretch>
                  <a:fillRect t="-272917" r="-184211" b="-20833"/>
                </a:stretch>
              </a:blipFill>
            </p:spPr>
            <p:txBody>
              <a:bodyPr/>
              <a:lstStyle/>
              <a:p>
                <a:r>
                  <a:rPr lang="ar-OM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مربع نص 23">
                <a:extLst>
                  <a:ext uri="{FF2B5EF4-FFF2-40B4-BE49-F238E27FC236}">
                    <a16:creationId xmlns:a16="http://schemas.microsoft.com/office/drawing/2014/main" id="{F5C815BB-2207-84D7-A77B-07106D8635D6}"/>
                  </a:ext>
                </a:extLst>
              </p:cNvPr>
              <p:cNvSpPr txBox="1"/>
              <p:nvPr/>
            </p:nvSpPr>
            <p:spPr>
              <a:xfrm>
                <a:off x="3644436" y="1898337"/>
                <a:ext cx="6412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OM" b="1" i="1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𝜽</m:t>
                      </m:r>
                    </m:oMath>
                  </m:oMathPara>
                </a14:m>
                <a:endParaRPr lang="ar-OM" b="1" dirty="0">
                  <a:solidFill>
                    <a:schemeClr val="accent2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4" name="مربع نص 23">
                <a:extLst>
                  <a:ext uri="{FF2B5EF4-FFF2-40B4-BE49-F238E27FC236}">
                    <a16:creationId xmlns:a16="http://schemas.microsoft.com/office/drawing/2014/main" id="{F5C815BB-2207-84D7-A77B-07106D8635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44436" y="1898337"/>
                <a:ext cx="64120" cy="276999"/>
              </a:xfrm>
              <a:prstGeom prst="rect">
                <a:avLst/>
              </a:prstGeom>
              <a:blipFill>
                <a:blip r:embed="rId5"/>
                <a:stretch>
                  <a:fillRect l="-140000" r="-270000" b="-8696"/>
                </a:stretch>
              </a:blipFill>
            </p:spPr>
            <p:txBody>
              <a:bodyPr/>
              <a:lstStyle/>
              <a:p>
                <a:r>
                  <a:rPr lang="ar-OM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قوس 24">
            <a:extLst>
              <a:ext uri="{FF2B5EF4-FFF2-40B4-BE49-F238E27FC236}">
                <a16:creationId xmlns:a16="http://schemas.microsoft.com/office/drawing/2014/main" id="{B1EFEDBA-0AEC-FF9D-E71D-EF77A6ACBBD1}"/>
              </a:ext>
            </a:extLst>
          </p:cNvPr>
          <p:cNvSpPr/>
          <p:nvPr/>
        </p:nvSpPr>
        <p:spPr>
          <a:xfrm rot="7654936">
            <a:off x="3517807" y="2074625"/>
            <a:ext cx="320023" cy="305686"/>
          </a:xfrm>
          <a:prstGeom prst="arc">
            <a:avLst>
              <a:gd name="adj1" fmla="val 16200000"/>
              <a:gd name="adj2" fmla="val 4595266"/>
            </a:avLst>
          </a:prstGeom>
          <a:ln>
            <a:solidFill>
              <a:srgbClr val="C0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pic>
        <p:nvPicPr>
          <p:cNvPr id="29" name="صورة 28">
            <a:extLst>
              <a:ext uri="{FF2B5EF4-FFF2-40B4-BE49-F238E27FC236}">
                <a16:creationId xmlns:a16="http://schemas.microsoft.com/office/drawing/2014/main" id="{CF01AF17-2A7B-5F51-B7D3-4A0C6C0705D5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36677"/>
          <a:stretch/>
        </p:blipFill>
        <p:spPr>
          <a:xfrm>
            <a:off x="7550572" y="1445660"/>
            <a:ext cx="3782917" cy="591176"/>
          </a:xfrm>
          <a:prstGeom prst="rect">
            <a:avLst/>
          </a:prstGeom>
        </p:spPr>
      </p:pic>
      <p:sp>
        <p:nvSpPr>
          <p:cNvPr id="30" name="مربع نص 29">
            <a:extLst>
              <a:ext uri="{FF2B5EF4-FFF2-40B4-BE49-F238E27FC236}">
                <a16:creationId xmlns:a16="http://schemas.microsoft.com/office/drawing/2014/main" id="{5336AB7F-3C1B-DCA3-941E-CE8B3100500C}"/>
              </a:ext>
            </a:extLst>
          </p:cNvPr>
          <p:cNvSpPr txBox="1"/>
          <p:nvPr/>
        </p:nvSpPr>
        <p:spPr>
          <a:xfrm>
            <a:off x="7285383" y="2598003"/>
            <a:ext cx="4361184" cy="1938992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1">
            <a:spAutoFit/>
          </a:bodyPr>
          <a:lstStyle/>
          <a:p>
            <a:r>
              <a:rPr lang="ar-OM" sz="2400" b="1" dirty="0">
                <a:solidFill>
                  <a:schemeClr val="accent1">
                    <a:lumMod val="50000"/>
                  </a:schemeClr>
                </a:solidFill>
              </a:rPr>
              <a:t>محصلة القوى في الاتجاه الرأسي = صفر</a:t>
            </a:r>
          </a:p>
          <a:p>
            <a:r>
              <a:rPr lang="en-US" sz="2400" b="1" dirty="0">
                <a:solidFill>
                  <a:schemeClr val="accent2">
                    <a:lumMod val="50000"/>
                  </a:schemeClr>
                </a:solidFill>
              </a:rPr>
              <a:t>N=                                       </a:t>
            </a:r>
            <a:endParaRPr lang="ar-OM" sz="2400" b="1" dirty="0">
              <a:solidFill>
                <a:schemeClr val="accent2">
                  <a:lumMod val="50000"/>
                </a:schemeClr>
              </a:solidFill>
            </a:endParaRPr>
          </a:p>
          <a:p>
            <a:endParaRPr lang="ar-OM" sz="2400" b="1" dirty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ar-OM" sz="2400" b="1" dirty="0">
                <a:solidFill>
                  <a:schemeClr val="accent1">
                    <a:lumMod val="50000"/>
                  </a:schemeClr>
                </a:solidFill>
              </a:rPr>
              <a:t>محصلة القوى في الاتجاه الافقي = </a:t>
            </a:r>
          </a:p>
          <a:p>
            <a:endParaRPr lang="ar-OM" sz="2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مربع نص 30">
                <a:extLst>
                  <a:ext uri="{FF2B5EF4-FFF2-40B4-BE49-F238E27FC236}">
                    <a16:creationId xmlns:a16="http://schemas.microsoft.com/office/drawing/2014/main" id="{2B090532-EB2C-4BE9-E84A-52C8F4BBA3ED}"/>
                  </a:ext>
                </a:extLst>
              </p:cNvPr>
              <p:cNvSpPr txBox="1"/>
              <p:nvPr/>
            </p:nvSpPr>
            <p:spPr>
              <a:xfrm rot="189122">
                <a:off x="8971194" y="3013500"/>
                <a:ext cx="76354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OM" sz="2400" b="1" i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𝛚</m:t>
                      </m:r>
                      <m:func>
                        <m:funcPr>
                          <m:ctrlPr>
                            <a:rPr lang="ar-OM" sz="2400" b="1" i="1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en-US" sz="2400" b="1" i="0" smtClean="0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𝐜𝐨𝐬</m:t>
                          </m:r>
                        </m:fName>
                        <m:e>
                          <m:r>
                            <a:rPr lang="ar-OM" sz="2400" b="1" i="0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𝛉</m:t>
                          </m:r>
                        </m:e>
                      </m:func>
                    </m:oMath>
                  </m:oMathPara>
                </a14:m>
                <a:endParaRPr lang="ar-OM" sz="2400" b="1" dirty="0">
                  <a:solidFill>
                    <a:schemeClr val="accent2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1" name="مربع نص 30">
                <a:extLst>
                  <a:ext uri="{FF2B5EF4-FFF2-40B4-BE49-F238E27FC236}">
                    <a16:creationId xmlns:a16="http://schemas.microsoft.com/office/drawing/2014/main" id="{2B090532-EB2C-4BE9-E84A-52C8F4BBA3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89122">
                <a:off x="8971194" y="3013500"/>
                <a:ext cx="76354" cy="369332"/>
              </a:xfrm>
              <a:prstGeom prst="rect">
                <a:avLst/>
              </a:prstGeom>
              <a:blipFill>
                <a:blip r:embed="rId7"/>
                <a:stretch>
                  <a:fillRect l="-70588" r="-988235" b="-22581"/>
                </a:stretch>
              </a:blipFill>
            </p:spPr>
            <p:txBody>
              <a:bodyPr/>
              <a:lstStyle/>
              <a:p>
                <a:r>
                  <a:rPr lang="ar-OM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مربع نص 31">
                <a:extLst>
                  <a:ext uri="{FF2B5EF4-FFF2-40B4-BE49-F238E27FC236}">
                    <a16:creationId xmlns:a16="http://schemas.microsoft.com/office/drawing/2014/main" id="{E03D2CD7-9A4A-AD1F-C61E-184E6A1F5871}"/>
                  </a:ext>
                </a:extLst>
              </p:cNvPr>
              <p:cNvSpPr txBox="1"/>
              <p:nvPr/>
            </p:nvSpPr>
            <p:spPr>
              <a:xfrm>
                <a:off x="8869124" y="4023764"/>
                <a:ext cx="91973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OM" sz="2400" b="1" i="1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𝝎</m:t>
                      </m:r>
                      <m:func>
                        <m:funcPr>
                          <m:ctrlPr>
                            <a:rPr lang="ar-OM" sz="2400" b="1" i="1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ar-OM" sz="2400" b="1" i="0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𝐬𝐢𝐧</m:t>
                          </m:r>
                        </m:fName>
                        <m:e>
                          <m:r>
                            <a:rPr lang="ar-OM" sz="2400" b="1" i="1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𝜽</m:t>
                          </m:r>
                        </m:e>
                      </m:func>
                    </m:oMath>
                  </m:oMathPara>
                </a14:m>
                <a:endParaRPr lang="ar-OM" sz="2400" b="1" dirty="0">
                  <a:solidFill>
                    <a:schemeClr val="accent2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2" name="مربع نص 31">
                <a:extLst>
                  <a:ext uri="{FF2B5EF4-FFF2-40B4-BE49-F238E27FC236}">
                    <a16:creationId xmlns:a16="http://schemas.microsoft.com/office/drawing/2014/main" id="{E03D2CD7-9A4A-AD1F-C61E-184E6A1F58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69124" y="4023764"/>
                <a:ext cx="91973" cy="369332"/>
              </a:xfrm>
              <a:prstGeom prst="rect">
                <a:avLst/>
              </a:prstGeom>
              <a:blipFill>
                <a:blip r:embed="rId8"/>
                <a:stretch>
                  <a:fillRect l="-86667" r="-1073333" b="-9836"/>
                </a:stretch>
              </a:blipFill>
            </p:spPr>
            <p:txBody>
              <a:bodyPr/>
              <a:lstStyle/>
              <a:p>
                <a:r>
                  <a:rPr lang="ar-OM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81959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24" grpId="0"/>
      <p:bldP spid="2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9466DDA8-3BBF-5F55-3751-EEA7383C9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36496" y="116648"/>
            <a:ext cx="3074504" cy="817632"/>
          </a:xfrm>
          <a:solidFill>
            <a:schemeClr val="accent6">
              <a:lumMod val="20000"/>
              <a:lumOff val="8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/>
          <a:lstStyle/>
          <a:p>
            <a:r>
              <a:rPr lang="ar-OM" b="1" dirty="0">
                <a:solidFill>
                  <a:schemeClr val="accent2">
                    <a:lumMod val="50000"/>
                  </a:schemeClr>
                </a:solidFill>
              </a:rPr>
              <a:t>تغيير الميل: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733B13AA-16C6-3C0A-53E7-7630BEF2AA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0" y="1100069"/>
            <a:ext cx="10515600" cy="302467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ar-OM" sz="2400" b="1" i="0" u="none" strike="noStrike" baseline="0" dirty="0">
                <a:solidFill>
                  <a:schemeClr val="accent1">
                    <a:lumMod val="50000"/>
                  </a:schemeClr>
                </a:solidFill>
                <a:latin typeface="Muna"/>
              </a:rPr>
              <a:t>إذا زاد الطالب في  ميل المنحدر، فستتحرك العربة إلى أسفل المنحدر بتسارع أكبر، وذلك لأنه زاد مقدار الزاوية </a:t>
            </a:r>
            <a:r>
              <a:rPr lang="el-GR" sz="2400" b="1" i="1" u="none" strike="noStrike" baseline="0" dirty="0">
                <a:solidFill>
                  <a:schemeClr val="accent1">
                    <a:lumMod val="50000"/>
                  </a:schemeClr>
                </a:solidFill>
                <a:latin typeface="Arial-ItalicMT"/>
              </a:rPr>
              <a:t>θ </a:t>
            </a:r>
            <a:r>
              <a:rPr lang="ar-OM" sz="2400" b="1" dirty="0">
                <a:solidFill>
                  <a:schemeClr val="accent1">
                    <a:lumMod val="50000"/>
                  </a:schemeClr>
                </a:solidFill>
                <a:latin typeface="Muna"/>
              </a:rPr>
              <a:t> </a:t>
            </a:r>
            <a:r>
              <a:rPr lang="ar-OM" sz="2400" b="1" i="0" u="none" strike="noStrike" baseline="0" dirty="0">
                <a:solidFill>
                  <a:schemeClr val="accent1">
                    <a:lumMod val="50000"/>
                  </a:schemeClr>
                </a:solidFill>
                <a:latin typeface="Muna"/>
              </a:rPr>
              <a:t>فلذلك ستزداد قيمة مركّبة</a:t>
            </a:r>
            <a:r>
              <a:rPr lang="ar-OM" sz="2400" b="1" i="0" u="none" strike="noStrike" baseline="0" dirty="0">
                <a:solidFill>
                  <a:schemeClr val="accent1">
                    <a:lumMod val="50000"/>
                  </a:schemeClr>
                </a:solidFill>
                <a:latin typeface="ArialMT"/>
              </a:rPr>
              <a:t>(</a:t>
            </a:r>
            <a:r>
              <a:rPr lang="en-GB" sz="2400" b="1" i="1" u="none" strike="noStrike" baseline="0" dirty="0">
                <a:solidFill>
                  <a:schemeClr val="accent1">
                    <a:lumMod val="50000"/>
                  </a:schemeClr>
                </a:solidFill>
                <a:latin typeface="Arial-ItalicMT"/>
              </a:rPr>
              <a:t>W </a:t>
            </a:r>
            <a:r>
              <a:rPr lang="ar-OM" sz="2400" b="1" i="0" u="none" strike="noStrike" baseline="0" dirty="0">
                <a:solidFill>
                  <a:schemeClr val="accent1">
                    <a:lumMod val="50000"/>
                  </a:schemeClr>
                </a:solidFill>
                <a:latin typeface="ArialMT"/>
              </a:rPr>
              <a:t>) </a:t>
            </a:r>
            <a:r>
              <a:rPr lang="ar-OM" sz="2400" b="1" i="0" u="none" strike="noStrike" baseline="0" dirty="0">
                <a:solidFill>
                  <a:schemeClr val="accent1">
                    <a:lumMod val="50000"/>
                  </a:schemeClr>
                </a:solidFill>
                <a:latin typeface="Muna"/>
              </a:rPr>
              <a:t> الموازية باتجاه أسفل المنحدر.</a:t>
            </a:r>
          </a:p>
          <a:p>
            <a:pPr marL="0" indent="0">
              <a:buNone/>
            </a:pPr>
            <a:endParaRPr lang="ar-OM" sz="2400" b="1" i="0" u="none" strike="noStrike" baseline="0" dirty="0">
              <a:solidFill>
                <a:schemeClr val="accent1">
                  <a:lumMod val="50000"/>
                </a:schemeClr>
              </a:solidFill>
              <a:latin typeface="Muna"/>
            </a:endParaRPr>
          </a:p>
          <a:p>
            <a:pPr marL="0" indent="0">
              <a:buNone/>
            </a:pPr>
            <a:r>
              <a:rPr lang="ar-OM" sz="2400" b="1" i="0" u="none" strike="noStrike" baseline="0" dirty="0">
                <a:solidFill>
                  <a:srgbClr val="FF0000"/>
                </a:solidFill>
                <a:latin typeface="Muna"/>
              </a:rPr>
              <a:t>الآن يمكننا حساب تسارع العربة.</a:t>
            </a:r>
          </a:p>
          <a:p>
            <a:pPr marL="0" indent="0">
              <a:buNone/>
            </a:pPr>
            <a:r>
              <a:rPr lang="ar-OM" sz="2400" b="1" i="0" u="none" strike="noStrike" baseline="0" dirty="0">
                <a:solidFill>
                  <a:schemeClr val="accent1">
                    <a:lumMod val="50000"/>
                  </a:schemeClr>
                </a:solidFill>
                <a:latin typeface="Muna"/>
              </a:rPr>
              <a:t>إذا كانت كتلة العربة</a:t>
            </a:r>
            <a:r>
              <a:rPr lang="ar-OM" sz="2400" b="1" i="0" u="none" strike="noStrike" baseline="0" dirty="0">
                <a:solidFill>
                  <a:schemeClr val="accent1">
                    <a:lumMod val="50000"/>
                  </a:schemeClr>
                </a:solidFill>
                <a:latin typeface="ArialMT"/>
              </a:rPr>
              <a:t>(</a:t>
            </a:r>
            <a:r>
              <a:rPr lang="en-GB" sz="2400" b="1" i="1" u="none" strike="noStrike" baseline="0" dirty="0">
                <a:solidFill>
                  <a:schemeClr val="accent1">
                    <a:lumMod val="50000"/>
                  </a:schemeClr>
                </a:solidFill>
                <a:latin typeface="Arial-ItalicMT"/>
              </a:rPr>
              <a:t>m</a:t>
            </a:r>
            <a:r>
              <a:rPr lang="ar-OM" sz="2400" b="1" i="1" u="none" strike="noStrike" baseline="0" dirty="0">
                <a:solidFill>
                  <a:schemeClr val="accent1">
                    <a:lumMod val="50000"/>
                  </a:schemeClr>
                </a:solidFill>
                <a:latin typeface="Arial-ItalicMT"/>
              </a:rPr>
              <a:t> ) </a:t>
            </a:r>
            <a:r>
              <a:rPr lang="ar-OM" sz="2400" b="1" i="0" u="none" strike="noStrike" baseline="0" dirty="0">
                <a:solidFill>
                  <a:schemeClr val="accent1">
                    <a:lumMod val="50000"/>
                  </a:schemeClr>
                </a:solidFill>
                <a:latin typeface="Muna"/>
              </a:rPr>
              <a:t>فإن وزنها هو .</a:t>
            </a:r>
            <a:r>
              <a:rPr lang="ar-OM" sz="2400" b="1" i="0" u="none" strike="noStrike" baseline="0" dirty="0">
                <a:solidFill>
                  <a:schemeClr val="accent1">
                    <a:lumMod val="50000"/>
                  </a:schemeClr>
                </a:solidFill>
                <a:latin typeface="ArialMT"/>
              </a:rPr>
              <a:t>(</a:t>
            </a:r>
            <a:r>
              <a:rPr lang="en-GB" sz="2400" b="1" i="1" u="none" strike="noStrike" baseline="0" dirty="0">
                <a:solidFill>
                  <a:schemeClr val="accent1">
                    <a:lumMod val="50000"/>
                  </a:schemeClr>
                </a:solidFill>
                <a:latin typeface="Arial-ItalicMT"/>
              </a:rPr>
              <a:t>mg</a:t>
            </a:r>
            <a:r>
              <a:rPr lang="ar-OM" sz="2400" b="1" i="1" u="none" strike="noStrike" baseline="0" dirty="0">
                <a:solidFill>
                  <a:schemeClr val="accent1">
                    <a:lumMod val="50000"/>
                  </a:schemeClr>
                </a:solidFill>
                <a:latin typeface="Arial-ItalicMT"/>
              </a:rPr>
              <a:t> ) </a:t>
            </a:r>
            <a:r>
              <a:rPr lang="ar-OM" sz="2400" b="1" i="0" u="none" strike="noStrike" baseline="0" dirty="0">
                <a:solidFill>
                  <a:schemeClr val="accent1">
                    <a:lumMod val="50000"/>
                  </a:schemeClr>
                </a:solidFill>
                <a:latin typeface="Muna"/>
              </a:rPr>
              <a:t>إذًا، القوة</a:t>
            </a:r>
            <a:r>
              <a:rPr lang="ar-OM" sz="2400" b="1" i="1" u="none" strike="noStrike" baseline="0" dirty="0">
                <a:solidFill>
                  <a:schemeClr val="accent1">
                    <a:lumMod val="50000"/>
                  </a:schemeClr>
                </a:solidFill>
                <a:latin typeface="Arial-ItalicMT"/>
              </a:rPr>
              <a:t> </a:t>
            </a:r>
            <a:r>
              <a:rPr lang="ar-OM" sz="2400" b="1" i="0" u="none" strike="noStrike" baseline="0" dirty="0">
                <a:solidFill>
                  <a:schemeClr val="accent1">
                    <a:lumMod val="50000"/>
                  </a:schemeClr>
                </a:solidFill>
                <a:latin typeface="ArialMT"/>
              </a:rPr>
              <a:t>(</a:t>
            </a:r>
            <a:r>
              <a:rPr lang="en-GB" sz="2400" b="1" i="1" u="none" strike="noStrike" baseline="0" dirty="0">
                <a:solidFill>
                  <a:schemeClr val="accent1">
                    <a:lumMod val="50000"/>
                  </a:schemeClr>
                </a:solidFill>
                <a:latin typeface="Arial-ItalicMT"/>
              </a:rPr>
              <a:t>F</a:t>
            </a:r>
            <a:r>
              <a:rPr lang="ar-OM" sz="2400" b="1" i="1" u="none" strike="noStrike" baseline="0" dirty="0">
                <a:solidFill>
                  <a:schemeClr val="accent1">
                    <a:lumMod val="50000"/>
                  </a:schemeClr>
                </a:solidFill>
                <a:latin typeface="Arial-ItalicMT"/>
              </a:rPr>
              <a:t>) </a:t>
            </a:r>
            <a:r>
              <a:rPr lang="ar-OM" sz="2400" b="1" i="0" u="none" strike="noStrike" baseline="0" dirty="0">
                <a:solidFill>
                  <a:schemeClr val="accent1">
                    <a:lumMod val="50000"/>
                  </a:schemeClr>
                </a:solidFill>
                <a:latin typeface="Muna"/>
              </a:rPr>
              <a:t>التي تجعلها تتسارع</a:t>
            </a:r>
            <a:endParaRPr lang="ar-OM" sz="3600" b="1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ar-OM" sz="2400" b="1" i="1" u="none" strike="noStrike" baseline="0" dirty="0">
                <a:solidFill>
                  <a:schemeClr val="accent1">
                    <a:lumMod val="50000"/>
                  </a:schemeClr>
                </a:solidFill>
                <a:latin typeface="Arial-ItalicMT"/>
              </a:rPr>
              <a:t>  </a:t>
            </a:r>
            <a:r>
              <a:rPr lang="ar-OM" sz="2400" b="1" i="0" u="none" strike="noStrike" baseline="0" dirty="0">
                <a:solidFill>
                  <a:schemeClr val="accent1">
                    <a:lumMod val="50000"/>
                  </a:schemeClr>
                </a:solidFill>
                <a:latin typeface="Muna"/>
              </a:rPr>
              <a:t>إلى أسفل المنحدر مقدارها:</a:t>
            </a:r>
          </a:p>
          <a:p>
            <a:pPr marL="0" indent="0">
              <a:buNone/>
            </a:pPr>
            <a:endParaRPr lang="ar-OM" sz="36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55D4CB80-1DCB-8495-8AD4-0A79D569DB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5999" y="3250095"/>
            <a:ext cx="2087766" cy="652427"/>
          </a:xfrm>
          <a:prstGeom prst="rect">
            <a:avLst/>
          </a:prstGeom>
        </p:spPr>
      </p:pic>
      <p:sp>
        <p:nvSpPr>
          <p:cNvPr id="7" name="مربع نص 6">
            <a:extLst>
              <a:ext uri="{FF2B5EF4-FFF2-40B4-BE49-F238E27FC236}">
                <a16:creationId xmlns:a16="http://schemas.microsoft.com/office/drawing/2014/main" id="{A4C3D7EC-6B1D-8DA9-1ED2-0CEDA1224A55}"/>
              </a:ext>
            </a:extLst>
          </p:cNvPr>
          <p:cNvSpPr txBox="1"/>
          <p:nvPr/>
        </p:nvSpPr>
        <p:spPr>
          <a:xfrm>
            <a:off x="521112" y="4124739"/>
            <a:ext cx="11149773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OM" sz="2400" b="1" i="0" u="none" strike="noStrike" baseline="0" dirty="0">
                <a:solidFill>
                  <a:schemeClr val="accent6">
                    <a:lumMod val="50000"/>
                  </a:schemeClr>
                </a:solidFill>
                <a:latin typeface="Muna"/>
                <a:cs typeface="+mj-cs"/>
              </a:rPr>
              <a:t>ولأن</a:t>
            </a:r>
            <a:r>
              <a:rPr lang="ar-OM" sz="3600" b="1" i="0" u="none" strike="noStrike" baseline="0" dirty="0">
                <a:solidFill>
                  <a:schemeClr val="accent6">
                    <a:lumMod val="50000"/>
                  </a:schemeClr>
                </a:solidFill>
                <a:latin typeface="Muna"/>
                <a:cs typeface="+mj-cs"/>
              </a:rPr>
              <a:t> </a:t>
            </a:r>
            <a:r>
              <a:rPr lang="ar-OM" sz="2400" b="1" i="0" u="none" strike="noStrike" baseline="0" dirty="0">
                <a:solidFill>
                  <a:schemeClr val="accent6">
                    <a:lumMod val="50000"/>
                  </a:schemeClr>
                </a:solidFill>
                <a:latin typeface="Muna"/>
                <a:cs typeface="+mj-cs"/>
              </a:rPr>
              <a:t>لدينا من قانون نيوتن الثاني للكتلة الثابتة </a:t>
            </a:r>
            <a:r>
              <a:rPr lang="ar-OM" sz="3200" b="1" i="0" u="none" strike="noStrike" baseline="0" dirty="0">
                <a:solidFill>
                  <a:schemeClr val="accent6">
                    <a:lumMod val="50000"/>
                  </a:schemeClr>
                </a:solidFill>
                <a:latin typeface="Muna"/>
                <a:cs typeface="+mj-cs"/>
              </a:rPr>
              <a:t>أن </a:t>
            </a:r>
            <a:r>
              <a:rPr lang="ar-OM" sz="4000" b="1" i="0" u="none" strike="noStrike" baseline="0" dirty="0">
                <a:solidFill>
                  <a:schemeClr val="accent6">
                    <a:lumMod val="50000"/>
                  </a:schemeClr>
                </a:solidFill>
                <a:latin typeface="Muna"/>
                <a:cs typeface="+mj-cs"/>
              </a:rPr>
              <a:t>        </a:t>
            </a:r>
            <a:r>
              <a:rPr lang="ar-OM" sz="2800" b="1" i="0" u="none" strike="noStrike" baseline="0" dirty="0">
                <a:solidFill>
                  <a:schemeClr val="accent6">
                    <a:lumMod val="50000"/>
                  </a:schemeClr>
                </a:solidFill>
                <a:latin typeface="Muna"/>
                <a:cs typeface="+mj-cs"/>
              </a:rPr>
              <a:t>فإنه يمكن الحصول على مقدار تسارع العربة </a:t>
            </a:r>
            <a:r>
              <a:rPr lang="ar-OM" sz="2800" b="1" i="0" u="none" strike="noStrike" baseline="0" dirty="0">
                <a:solidFill>
                  <a:schemeClr val="accent6">
                    <a:lumMod val="50000"/>
                  </a:schemeClr>
                </a:solidFill>
                <a:latin typeface="ArialMT"/>
                <a:cs typeface="+mj-cs"/>
              </a:rPr>
              <a:t>(</a:t>
            </a:r>
            <a:r>
              <a:rPr lang="en-GB" sz="2800" b="1" i="1" u="none" strike="noStrike" baseline="0" dirty="0">
                <a:solidFill>
                  <a:schemeClr val="accent6">
                    <a:lumMod val="50000"/>
                  </a:schemeClr>
                </a:solidFill>
                <a:latin typeface="Arial-ItalicMT"/>
                <a:cs typeface="+mj-cs"/>
              </a:rPr>
              <a:t>a </a:t>
            </a:r>
            <a:r>
              <a:rPr lang="ar-OM" sz="2800" b="1" i="0" u="none" strike="noStrike" baseline="0" dirty="0">
                <a:solidFill>
                  <a:schemeClr val="accent6">
                    <a:lumMod val="50000"/>
                  </a:schemeClr>
                </a:solidFill>
                <a:latin typeface="ArialMT"/>
                <a:cs typeface="+mj-cs"/>
              </a:rPr>
              <a:t>)</a:t>
            </a:r>
            <a:r>
              <a:rPr lang="ar-OM" sz="2800" b="1" i="0" u="none" strike="noStrike" baseline="0" dirty="0">
                <a:solidFill>
                  <a:schemeClr val="accent6">
                    <a:lumMod val="50000"/>
                  </a:schemeClr>
                </a:solidFill>
                <a:latin typeface="Muna"/>
                <a:cs typeface="+mj-cs"/>
              </a:rPr>
              <a:t> من خلال</a:t>
            </a:r>
            <a:endParaRPr lang="en-GB" sz="2800" b="1" i="0" u="none" strike="noStrike" baseline="0" dirty="0">
              <a:solidFill>
                <a:schemeClr val="accent6">
                  <a:lumMod val="50000"/>
                </a:schemeClr>
              </a:solidFill>
              <a:latin typeface="ArialMT"/>
              <a:cs typeface="+mj-cs"/>
            </a:endParaRPr>
          </a:p>
          <a:p>
            <a:r>
              <a:rPr lang="ar-OM" sz="4000" i="0" u="none" strike="noStrike" baseline="0" dirty="0">
                <a:solidFill>
                  <a:schemeClr val="accent6">
                    <a:lumMod val="50000"/>
                  </a:schemeClr>
                </a:solidFill>
                <a:latin typeface="Muna"/>
              </a:rPr>
              <a:t>العلاقة :</a:t>
            </a:r>
          </a:p>
        </p:txBody>
      </p:sp>
      <p:pic>
        <p:nvPicPr>
          <p:cNvPr id="9" name="صورة 8">
            <a:extLst>
              <a:ext uri="{FF2B5EF4-FFF2-40B4-BE49-F238E27FC236}">
                <a16:creationId xmlns:a16="http://schemas.microsoft.com/office/drawing/2014/main" id="{855D8A6D-52B0-72D8-441E-7D544B824C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64214" y="4346956"/>
            <a:ext cx="788986" cy="608891"/>
          </a:xfrm>
          <a:prstGeom prst="rect">
            <a:avLst/>
          </a:prstGeom>
          <a:ln>
            <a:solidFill>
              <a:schemeClr val="accent1">
                <a:lumMod val="50000"/>
              </a:schemeClr>
            </a:solidFill>
          </a:ln>
        </p:spPr>
      </p:pic>
      <p:pic>
        <p:nvPicPr>
          <p:cNvPr id="11" name="صورة 10">
            <a:extLst>
              <a:ext uri="{FF2B5EF4-FFF2-40B4-BE49-F238E27FC236}">
                <a16:creationId xmlns:a16="http://schemas.microsoft.com/office/drawing/2014/main" id="{B1564872-102D-D596-DD0C-5DEA538B7F3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59615" y="5136529"/>
            <a:ext cx="2724150" cy="139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94717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>
            <a:extLst>
              <a:ext uri="{FF2B5EF4-FFF2-40B4-BE49-F238E27FC236}">
                <a16:creationId xmlns:a16="http://schemas.microsoft.com/office/drawing/2014/main" id="{3CE8956C-BDF5-DCB8-61BE-C328CAA7E9D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917" t="5015" r="6543"/>
          <a:stretch/>
        </p:blipFill>
        <p:spPr>
          <a:xfrm>
            <a:off x="679615" y="259951"/>
            <a:ext cx="4140863" cy="3169049"/>
          </a:xfrm>
          <a:prstGeom prst="rect">
            <a:avLst/>
          </a:prstGeom>
          <a:ln>
            <a:solidFill>
              <a:schemeClr val="accent1">
                <a:lumMod val="50000"/>
              </a:schemeClr>
            </a:solidFill>
          </a:ln>
        </p:spPr>
      </p:pic>
      <p:sp>
        <p:nvSpPr>
          <p:cNvPr id="7" name="مربع نص 6">
            <a:extLst>
              <a:ext uri="{FF2B5EF4-FFF2-40B4-BE49-F238E27FC236}">
                <a16:creationId xmlns:a16="http://schemas.microsoft.com/office/drawing/2014/main" id="{7DCA3A17-4DE0-9F6B-3A5A-2BB9273C5CDD}"/>
              </a:ext>
            </a:extLst>
          </p:cNvPr>
          <p:cNvSpPr txBox="1"/>
          <p:nvPr/>
        </p:nvSpPr>
        <p:spPr>
          <a:xfrm>
            <a:off x="5074487" y="608610"/>
            <a:ext cx="6097656" cy="1384995"/>
          </a:xfrm>
          <a:prstGeom prst="rect">
            <a:avLst/>
          </a:prstGeom>
          <a:noFill/>
          <a:ln w="38100" cmpd="dbl">
            <a:solidFill>
              <a:srgbClr val="7030A0"/>
            </a:solidFill>
            <a:prstDash val="lgDash"/>
          </a:ln>
        </p:spPr>
        <p:txBody>
          <a:bodyPr wrap="square">
            <a:spAutoFit/>
          </a:bodyPr>
          <a:lstStyle/>
          <a:p>
            <a:r>
              <a:rPr lang="ar-OM" sz="2800" b="1" u="none" strike="noStrike" baseline="0" dirty="0">
                <a:solidFill>
                  <a:schemeClr val="accent2">
                    <a:lumMod val="50000"/>
                  </a:schemeClr>
                </a:solidFill>
                <a:latin typeface="Muna"/>
              </a:rPr>
              <a:t>إن تسارع العربة سيكون مركّبة ( </a:t>
            </a:r>
            <a:r>
              <a:rPr lang="en-GB" sz="2800" b="1" u="none" strike="noStrike" baseline="0" dirty="0">
                <a:solidFill>
                  <a:schemeClr val="accent2">
                    <a:lumMod val="50000"/>
                  </a:schemeClr>
                </a:solidFill>
                <a:latin typeface="ArialMT"/>
              </a:rPr>
              <a:t>(</a:t>
            </a:r>
            <a:r>
              <a:rPr lang="en-GB" sz="2800" b="1" u="none" strike="noStrike" baseline="0" dirty="0">
                <a:solidFill>
                  <a:schemeClr val="accent2">
                    <a:lumMod val="50000"/>
                  </a:schemeClr>
                </a:solidFill>
                <a:latin typeface="Arial-ItalicMT"/>
              </a:rPr>
              <a:t>g</a:t>
            </a:r>
            <a:r>
              <a:rPr lang="ar-OM" sz="2800" b="1" u="none" strike="noStrike" baseline="0" dirty="0">
                <a:solidFill>
                  <a:schemeClr val="accent2">
                    <a:lumMod val="50000"/>
                  </a:schemeClr>
                </a:solidFill>
                <a:latin typeface="Arial-ItalicMT"/>
              </a:rPr>
              <a:t>  </a:t>
            </a:r>
            <a:r>
              <a:rPr lang="ar-OM" sz="2800" b="1" u="none" strike="noStrike" baseline="0" dirty="0">
                <a:solidFill>
                  <a:schemeClr val="accent2">
                    <a:lumMod val="50000"/>
                  </a:schemeClr>
                </a:solidFill>
                <a:latin typeface="Muna"/>
              </a:rPr>
              <a:t>الموازية للمنحدر</a:t>
            </a:r>
            <a:r>
              <a:rPr lang="en-GB" sz="2800" b="1" u="none" strike="noStrike" baseline="0" dirty="0">
                <a:solidFill>
                  <a:schemeClr val="accent2">
                    <a:lumMod val="50000"/>
                  </a:schemeClr>
                </a:solidFill>
                <a:latin typeface="ArialMT"/>
              </a:rPr>
              <a:t> </a:t>
            </a:r>
            <a:r>
              <a:rPr lang="el-GR" sz="2800" b="1" u="none" strike="noStrike" baseline="0" dirty="0">
                <a:solidFill>
                  <a:schemeClr val="accent2">
                    <a:lumMod val="50000"/>
                  </a:schemeClr>
                </a:solidFill>
                <a:latin typeface="Muna"/>
              </a:rPr>
              <a:t>(، </a:t>
            </a:r>
            <a:r>
              <a:rPr lang="ar-OM" sz="2800" b="1" u="none" strike="noStrike" baseline="0" dirty="0">
                <a:solidFill>
                  <a:schemeClr val="accent2">
                    <a:lumMod val="50000"/>
                  </a:schemeClr>
                </a:solidFill>
                <a:latin typeface="Muna"/>
              </a:rPr>
              <a:t>فكلما كان المنحدر أكثر ميلاً، زادت قيمة </a:t>
            </a:r>
            <a:r>
              <a:rPr lang="en-GB" sz="2800" b="1" dirty="0">
                <a:solidFill>
                  <a:schemeClr val="accent2">
                    <a:lumMod val="50000"/>
                  </a:schemeClr>
                </a:solidFill>
                <a:latin typeface="ArialMT"/>
              </a:rPr>
              <a:t>sin </a:t>
            </a:r>
            <a:r>
              <a:rPr lang="el-GR" sz="2800" b="1" dirty="0">
                <a:solidFill>
                  <a:schemeClr val="accent2">
                    <a:lumMod val="50000"/>
                  </a:schemeClr>
                </a:solidFill>
                <a:latin typeface="Arial-ItalicMT"/>
              </a:rPr>
              <a:t>θ</a:t>
            </a:r>
            <a:r>
              <a:rPr lang="ar-OM" sz="2800" b="1" dirty="0">
                <a:solidFill>
                  <a:schemeClr val="accent2">
                    <a:lumMod val="50000"/>
                  </a:schemeClr>
                </a:solidFill>
                <a:latin typeface="Arial-ItalicMT"/>
              </a:rPr>
              <a:t>  وبالتالي فإن </a:t>
            </a:r>
            <a:r>
              <a:rPr lang="ar-OM" sz="2800" b="1" u="none" strike="noStrike" baseline="0" dirty="0">
                <a:solidFill>
                  <a:schemeClr val="accent2">
                    <a:lumMod val="50000"/>
                  </a:schemeClr>
                </a:solidFill>
                <a:latin typeface="Muna"/>
              </a:rPr>
              <a:t>تسارع العربة يزداد.</a:t>
            </a:r>
            <a:endParaRPr lang="ar-OM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9" name="صورة 8">
            <a:extLst>
              <a:ext uri="{FF2B5EF4-FFF2-40B4-BE49-F238E27FC236}">
                <a16:creationId xmlns:a16="http://schemas.microsoft.com/office/drawing/2014/main" id="{ED5563B9-45CB-607D-D076-AC9210792F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15332" y="2548049"/>
            <a:ext cx="3054533" cy="4097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945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عنصر نائب للمحتوى 4">
            <a:extLst>
              <a:ext uri="{FF2B5EF4-FFF2-40B4-BE49-F238E27FC236}">
                <a16:creationId xmlns:a16="http://schemas.microsoft.com/office/drawing/2014/main" id="{782C110E-5C07-762F-F486-CF89885180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996223" y="277904"/>
            <a:ext cx="4770474" cy="859779"/>
          </a:xfrm>
        </p:spPr>
      </p:pic>
      <p:pic>
        <p:nvPicPr>
          <p:cNvPr id="7" name="صورة 6">
            <a:extLst>
              <a:ext uri="{FF2B5EF4-FFF2-40B4-BE49-F238E27FC236}">
                <a16:creationId xmlns:a16="http://schemas.microsoft.com/office/drawing/2014/main" id="{F1C2D05D-CA1D-0330-3BB8-AEECEF5A27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3122" y="1176630"/>
            <a:ext cx="5743575" cy="4914900"/>
          </a:xfrm>
          <a:prstGeom prst="rect">
            <a:avLst/>
          </a:prstGeom>
        </p:spPr>
      </p:pic>
      <p:cxnSp>
        <p:nvCxnSpPr>
          <p:cNvPr id="8" name="رابط كسهم مستقيم 7">
            <a:extLst>
              <a:ext uri="{FF2B5EF4-FFF2-40B4-BE49-F238E27FC236}">
                <a16:creationId xmlns:a16="http://schemas.microsoft.com/office/drawing/2014/main" id="{C264975C-8D48-06A5-A09F-1AE75B531975}"/>
              </a:ext>
            </a:extLst>
          </p:cNvPr>
          <p:cNvCxnSpPr>
            <a:cxnSpLocks/>
          </p:cNvCxnSpPr>
          <p:nvPr/>
        </p:nvCxnSpPr>
        <p:spPr>
          <a:xfrm flipH="1">
            <a:off x="6996223" y="4282556"/>
            <a:ext cx="1541721" cy="722421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رابط كسهم مستقيم 8">
            <a:extLst>
              <a:ext uri="{FF2B5EF4-FFF2-40B4-BE49-F238E27FC236}">
                <a16:creationId xmlns:a16="http://schemas.microsoft.com/office/drawing/2014/main" id="{F1496C39-AEB0-5049-6F0F-BB6CF26DDDD5}"/>
              </a:ext>
            </a:extLst>
          </p:cNvPr>
          <p:cNvCxnSpPr>
            <a:cxnSpLocks/>
          </p:cNvCxnSpPr>
          <p:nvPr/>
        </p:nvCxnSpPr>
        <p:spPr>
          <a:xfrm>
            <a:off x="8627781" y="4230246"/>
            <a:ext cx="654442" cy="1054135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مربع نص 9">
                <a:extLst>
                  <a:ext uri="{FF2B5EF4-FFF2-40B4-BE49-F238E27FC236}">
                    <a16:creationId xmlns:a16="http://schemas.microsoft.com/office/drawing/2014/main" id="{2B208C1E-0A09-69AC-14FD-14456DD1E430}"/>
                  </a:ext>
                </a:extLst>
              </p:cNvPr>
              <p:cNvSpPr txBox="1"/>
              <p:nvPr/>
            </p:nvSpPr>
            <p:spPr>
              <a:xfrm rot="20444804">
                <a:off x="6963882" y="4504927"/>
                <a:ext cx="94629" cy="379998"/>
              </a:xfrm>
              <a:prstGeom prst="rect">
                <a:avLst/>
              </a:prstGeom>
              <a:noFill/>
            </p:spPr>
            <p:txBody>
              <a:bodyPr wrap="squar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OM" sz="2400" b="1" i="1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𝝎</m:t>
                      </m:r>
                      <m:func>
                        <m:funcPr>
                          <m:ctrlPr>
                            <a:rPr lang="ar-OM" sz="2400" b="1" i="1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ar-OM" sz="2400" b="1" i="0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𝐬𝐢𝐧</m:t>
                          </m:r>
                        </m:fName>
                        <m:e>
                          <m:r>
                            <a:rPr lang="ar-OM" sz="2400" b="1" i="1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𝜽</m:t>
                          </m:r>
                        </m:e>
                      </m:func>
                    </m:oMath>
                  </m:oMathPara>
                </a14:m>
                <a:endParaRPr lang="ar-OM" sz="2400" b="1" dirty="0">
                  <a:solidFill>
                    <a:schemeClr val="accent2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0" name="مربع نص 9">
                <a:extLst>
                  <a:ext uri="{FF2B5EF4-FFF2-40B4-BE49-F238E27FC236}">
                    <a16:creationId xmlns:a16="http://schemas.microsoft.com/office/drawing/2014/main" id="{2B208C1E-0A09-69AC-14FD-14456DD1E4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0444804">
                <a:off x="6963882" y="4504927"/>
                <a:ext cx="94629" cy="379998"/>
              </a:xfrm>
              <a:prstGeom prst="rect">
                <a:avLst/>
              </a:prstGeom>
              <a:blipFill>
                <a:blip r:embed="rId4"/>
                <a:stretch>
                  <a:fillRect l="-16667" t="-72308" r="-425000" b="-4615"/>
                </a:stretch>
              </a:blipFill>
            </p:spPr>
            <p:txBody>
              <a:bodyPr/>
              <a:lstStyle/>
              <a:p>
                <a:r>
                  <a:rPr lang="ar-OM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مربع نص 10">
                <a:extLst>
                  <a:ext uri="{FF2B5EF4-FFF2-40B4-BE49-F238E27FC236}">
                    <a16:creationId xmlns:a16="http://schemas.microsoft.com/office/drawing/2014/main" id="{F5D98EFF-8173-0DBA-A987-5367AE5F7B0B}"/>
                  </a:ext>
                </a:extLst>
              </p:cNvPr>
              <p:cNvSpPr txBox="1"/>
              <p:nvPr/>
            </p:nvSpPr>
            <p:spPr>
              <a:xfrm rot="3603191">
                <a:off x="9227184" y="4374851"/>
                <a:ext cx="78559" cy="379998"/>
              </a:xfrm>
              <a:prstGeom prst="rect">
                <a:avLst/>
              </a:prstGeom>
              <a:noFill/>
            </p:spPr>
            <p:txBody>
              <a:bodyPr wrap="squar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OM" sz="2400" b="1" i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𝛚</m:t>
                      </m:r>
                      <m:func>
                        <m:funcPr>
                          <m:ctrlPr>
                            <a:rPr lang="ar-OM" sz="2400" b="1" i="1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en-US" sz="2400" b="1" i="0" smtClean="0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𝐜𝐨𝐬</m:t>
                          </m:r>
                        </m:fName>
                        <m:e>
                          <m:r>
                            <a:rPr lang="ar-OM" sz="2400" b="1" i="0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𝛉</m:t>
                          </m:r>
                        </m:e>
                      </m:func>
                    </m:oMath>
                  </m:oMathPara>
                </a14:m>
                <a:endParaRPr lang="ar-OM" sz="2400" b="1" dirty="0">
                  <a:solidFill>
                    <a:schemeClr val="accent2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1" name="مربع نص 10">
                <a:extLst>
                  <a:ext uri="{FF2B5EF4-FFF2-40B4-BE49-F238E27FC236}">
                    <a16:creationId xmlns:a16="http://schemas.microsoft.com/office/drawing/2014/main" id="{F5D98EFF-8173-0DBA-A987-5367AE5F7B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3603191">
                <a:off x="9227184" y="4374851"/>
                <a:ext cx="78559" cy="379998"/>
              </a:xfrm>
              <a:prstGeom prst="rect">
                <a:avLst/>
              </a:prstGeom>
              <a:blipFill>
                <a:blip r:embed="rId5"/>
                <a:stretch>
                  <a:fillRect l="-8065" t="-4651" r="-125806" b="-344186"/>
                </a:stretch>
              </a:blipFill>
            </p:spPr>
            <p:txBody>
              <a:bodyPr/>
              <a:lstStyle/>
              <a:p>
                <a:r>
                  <a:rPr lang="ar-OM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مربع نص 11">
                <a:extLst>
                  <a:ext uri="{FF2B5EF4-FFF2-40B4-BE49-F238E27FC236}">
                    <a16:creationId xmlns:a16="http://schemas.microsoft.com/office/drawing/2014/main" id="{B0163AF6-BAEF-27DD-72A3-408759035AFB}"/>
                  </a:ext>
                </a:extLst>
              </p:cNvPr>
              <p:cNvSpPr txBox="1"/>
              <p:nvPr/>
            </p:nvSpPr>
            <p:spPr>
              <a:xfrm>
                <a:off x="8627781" y="4445086"/>
                <a:ext cx="6412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OM" b="1" i="1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𝜽</m:t>
                      </m:r>
                    </m:oMath>
                  </m:oMathPara>
                </a14:m>
                <a:endParaRPr lang="ar-OM" b="1" dirty="0">
                  <a:solidFill>
                    <a:schemeClr val="accent2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2" name="مربع نص 11">
                <a:extLst>
                  <a:ext uri="{FF2B5EF4-FFF2-40B4-BE49-F238E27FC236}">
                    <a16:creationId xmlns:a16="http://schemas.microsoft.com/office/drawing/2014/main" id="{B0163AF6-BAEF-27DD-72A3-408759035A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27781" y="4445086"/>
                <a:ext cx="64120" cy="276999"/>
              </a:xfrm>
              <a:prstGeom prst="rect">
                <a:avLst/>
              </a:prstGeom>
              <a:blipFill>
                <a:blip r:embed="rId6"/>
                <a:stretch>
                  <a:fillRect l="-118182" r="-245455" b="-8696"/>
                </a:stretch>
              </a:blipFill>
            </p:spPr>
            <p:txBody>
              <a:bodyPr/>
              <a:lstStyle/>
              <a:p>
                <a:r>
                  <a:rPr lang="ar-OM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قوس 12">
            <a:extLst>
              <a:ext uri="{FF2B5EF4-FFF2-40B4-BE49-F238E27FC236}">
                <a16:creationId xmlns:a16="http://schemas.microsoft.com/office/drawing/2014/main" id="{3FB1ECDA-4139-B92F-D692-1C7B5F0607CF}"/>
              </a:ext>
            </a:extLst>
          </p:cNvPr>
          <p:cNvSpPr/>
          <p:nvPr/>
        </p:nvSpPr>
        <p:spPr>
          <a:xfrm rot="7654936">
            <a:off x="8592705" y="4550471"/>
            <a:ext cx="329265" cy="314514"/>
          </a:xfrm>
          <a:prstGeom prst="arc">
            <a:avLst>
              <a:gd name="adj1" fmla="val 16200000"/>
              <a:gd name="adj2" fmla="val 4595266"/>
            </a:avLst>
          </a:prstGeom>
          <a:ln>
            <a:solidFill>
              <a:srgbClr val="C0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مربع نص 19">
                <a:extLst>
                  <a:ext uri="{FF2B5EF4-FFF2-40B4-BE49-F238E27FC236}">
                    <a16:creationId xmlns:a16="http://schemas.microsoft.com/office/drawing/2014/main" id="{9DC77EFC-51DF-6BE0-218E-36C0BA04C994}"/>
                  </a:ext>
                </a:extLst>
              </p:cNvPr>
              <p:cNvSpPr txBox="1"/>
              <p:nvPr/>
            </p:nvSpPr>
            <p:spPr>
              <a:xfrm>
                <a:off x="1649670" y="1176630"/>
                <a:ext cx="99386" cy="483146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OM" sz="2800" b="1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𝝎</m:t>
                      </m:r>
                      <m:func>
                        <m:funcPr>
                          <m:ctrlPr>
                            <a:rPr lang="ar-OM" sz="2800" b="1" i="1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ar-OM" sz="2800" b="1" i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𝐬𝐢𝐧</m:t>
                          </m:r>
                        </m:fName>
                        <m:e>
                          <m:r>
                            <a:rPr lang="ar-OM" sz="2800" b="1" i="1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𝜽</m:t>
                          </m:r>
                        </m:e>
                      </m:func>
                      <m:r>
                        <a:rPr lang="ar-OM" sz="2800" b="1" i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acc>
                        <m:accPr>
                          <m:chr m:val="⃗"/>
                          <m:ctrlPr>
                            <a:rPr lang="ar-OM" sz="2800" b="1" i="1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ar-OM" sz="2800" b="1" i="1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𝑭</m:t>
                          </m:r>
                        </m:e>
                      </m:acc>
                      <m:r>
                        <a:rPr lang="ar-OM" sz="2800" b="1" i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ar-OM" sz="2800" b="1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𝒎𝒂</m:t>
                      </m:r>
                    </m:oMath>
                  </m:oMathPara>
                </a14:m>
                <a:endParaRPr lang="ar-OM" sz="2800" b="1" dirty="0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0" name="مربع نص 19">
                <a:extLst>
                  <a:ext uri="{FF2B5EF4-FFF2-40B4-BE49-F238E27FC236}">
                    <a16:creationId xmlns:a16="http://schemas.microsoft.com/office/drawing/2014/main" id="{9DC77EFC-51DF-6BE0-218E-36C0BA04C9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49670" y="1176630"/>
                <a:ext cx="99386" cy="483146"/>
              </a:xfrm>
              <a:prstGeom prst="rect">
                <a:avLst/>
              </a:prstGeom>
              <a:blipFill>
                <a:blip r:embed="rId7"/>
                <a:stretch>
                  <a:fillRect r="-2756250"/>
                </a:stretch>
              </a:blipFill>
            </p:spPr>
            <p:txBody>
              <a:bodyPr/>
              <a:lstStyle/>
              <a:p>
                <a:r>
                  <a:rPr lang="ar-OM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مربع نص 20">
                <a:extLst>
                  <a:ext uri="{FF2B5EF4-FFF2-40B4-BE49-F238E27FC236}">
                    <a16:creationId xmlns:a16="http://schemas.microsoft.com/office/drawing/2014/main" id="{7CE89365-CB41-2404-5C91-64C34C00727F}"/>
                  </a:ext>
                </a:extLst>
              </p:cNvPr>
              <p:cNvSpPr txBox="1"/>
              <p:nvPr/>
            </p:nvSpPr>
            <p:spPr>
              <a:xfrm>
                <a:off x="1599977" y="1935086"/>
                <a:ext cx="99386" cy="483146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𝒎𝒈</m:t>
                      </m:r>
                      <m:func>
                        <m:funcPr>
                          <m:ctrlPr>
                            <a:rPr lang="ar-OM" sz="2800" b="1" i="1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ar-OM" sz="2800" b="1" i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𝐬𝐢𝐧</m:t>
                          </m:r>
                        </m:fName>
                        <m:e>
                          <m:r>
                            <a:rPr lang="ar-OM" sz="2800" b="1" i="1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𝜽</m:t>
                          </m:r>
                        </m:e>
                      </m:func>
                      <m:r>
                        <a:rPr lang="ar-OM" sz="2800" b="1" i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acc>
                        <m:accPr>
                          <m:chr m:val="⃗"/>
                          <m:ctrlPr>
                            <a:rPr lang="ar-OM" sz="2800" b="1" i="1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ar-OM" sz="2800" b="1" i="1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𝑭</m:t>
                          </m:r>
                        </m:e>
                      </m:acc>
                      <m:r>
                        <a:rPr lang="ar-OM" sz="2800" b="1" i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ar-OM" sz="2800" b="1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𝒎𝒂</m:t>
                      </m:r>
                    </m:oMath>
                  </m:oMathPara>
                </a14:m>
                <a:endParaRPr lang="ar-OM" sz="2800" b="1" dirty="0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1" name="مربع نص 20">
                <a:extLst>
                  <a:ext uri="{FF2B5EF4-FFF2-40B4-BE49-F238E27FC236}">
                    <a16:creationId xmlns:a16="http://schemas.microsoft.com/office/drawing/2014/main" id="{7CE89365-CB41-2404-5C91-64C34C0072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9977" y="1935086"/>
                <a:ext cx="99386" cy="483146"/>
              </a:xfrm>
              <a:prstGeom prst="rect">
                <a:avLst/>
              </a:prstGeom>
              <a:blipFill>
                <a:blip r:embed="rId8"/>
                <a:stretch>
                  <a:fillRect r="-2870588"/>
                </a:stretch>
              </a:blipFill>
            </p:spPr>
            <p:txBody>
              <a:bodyPr/>
              <a:lstStyle/>
              <a:p>
                <a:r>
                  <a:rPr lang="ar-OM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مربع نص 21">
                <a:extLst>
                  <a:ext uri="{FF2B5EF4-FFF2-40B4-BE49-F238E27FC236}">
                    <a16:creationId xmlns:a16="http://schemas.microsoft.com/office/drawing/2014/main" id="{877B453E-966E-CE3D-9D29-2D7F5F45FDF0}"/>
                  </a:ext>
                </a:extLst>
              </p:cNvPr>
              <p:cNvSpPr txBox="1"/>
              <p:nvPr/>
            </p:nvSpPr>
            <p:spPr>
              <a:xfrm>
                <a:off x="1032759" y="2658100"/>
                <a:ext cx="99386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OM" sz="2800" b="1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𝟒𝟎</m:t>
                      </m:r>
                      <m:r>
                        <a:rPr lang="ar-OM" sz="2800" b="1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800" b="1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2800" b="1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𝟗</m:t>
                      </m:r>
                      <m:r>
                        <a:rPr lang="en-US" sz="2800" b="1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2800" b="1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  <m:func>
                        <m:funcPr>
                          <m:ctrlPr>
                            <a:rPr lang="ar-OM" sz="2800" b="1" i="1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ar-OM" sz="2800" b="1" i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𝐬𝐢𝐧</m:t>
                          </m:r>
                        </m:fName>
                        <m:e>
                          <m:r>
                            <a:rPr lang="ar-OM" sz="2800" b="1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𝟑𝟎</m:t>
                          </m:r>
                        </m:e>
                      </m:func>
                      <m:r>
                        <a:rPr lang="ar-OM" sz="2800" b="1" i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ar-OM" sz="2800" b="1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𝟏𝟐𝟎</m:t>
                      </m:r>
                      <m:r>
                        <a:rPr lang="ar-OM" sz="2800" b="1" i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ar-OM" sz="2800" b="1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𝟒𝟎</m:t>
                      </m:r>
                      <m:r>
                        <a:rPr lang="ar-OM" sz="2800" b="1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</m:oMath>
                  </m:oMathPara>
                </a14:m>
                <a:endParaRPr lang="ar-OM" sz="2800" b="1" dirty="0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2" name="مربع نص 21">
                <a:extLst>
                  <a:ext uri="{FF2B5EF4-FFF2-40B4-BE49-F238E27FC236}">
                    <a16:creationId xmlns:a16="http://schemas.microsoft.com/office/drawing/2014/main" id="{877B453E-966E-CE3D-9D29-2D7F5F45FD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2759" y="2658100"/>
                <a:ext cx="99386" cy="430887"/>
              </a:xfrm>
              <a:prstGeom prst="rect">
                <a:avLst/>
              </a:prstGeom>
              <a:blipFill>
                <a:blip r:embed="rId9"/>
                <a:stretch>
                  <a:fillRect r="-4229412"/>
                </a:stretch>
              </a:blipFill>
            </p:spPr>
            <p:txBody>
              <a:bodyPr/>
              <a:lstStyle/>
              <a:p>
                <a:r>
                  <a:rPr lang="ar-OM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مربع نص 22">
                <a:extLst>
                  <a:ext uri="{FF2B5EF4-FFF2-40B4-BE49-F238E27FC236}">
                    <a16:creationId xmlns:a16="http://schemas.microsoft.com/office/drawing/2014/main" id="{75061362-6B67-B0AE-0954-2F75D42CE57C}"/>
                  </a:ext>
                </a:extLst>
              </p:cNvPr>
              <p:cNvSpPr txBox="1"/>
              <p:nvPr/>
            </p:nvSpPr>
            <p:spPr>
              <a:xfrm>
                <a:off x="1376767" y="3418636"/>
                <a:ext cx="99386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OM" sz="2800" b="1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𝟏𝟗𝟔</m:t>
                      </m:r>
                      <m:r>
                        <a:rPr lang="ar-OM" sz="2800" b="1" i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ar-OM" sz="2800" b="1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𝟏𝟐𝟎</m:t>
                      </m:r>
                      <m:r>
                        <a:rPr lang="ar-OM" sz="2800" b="1" i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ar-OM" sz="2800" b="1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𝟒𝟎</m:t>
                      </m:r>
                      <m:r>
                        <a:rPr lang="ar-OM" sz="2800" b="1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</m:oMath>
                  </m:oMathPara>
                </a14:m>
                <a:endParaRPr lang="ar-OM" sz="2800" b="1" dirty="0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3" name="مربع نص 22">
                <a:extLst>
                  <a:ext uri="{FF2B5EF4-FFF2-40B4-BE49-F238E27FC236}">
                    <a16:creationId xmlns:a16="http://schemas.microsoft.com/office/drawing/2014/main" id="{75061362-6B67-B0AE-0954-2F75D42CE5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6767" y="3418636"/>
                <a:ext cx="99386" cy="430887"/>
              </a:xfrm>
              <a:prstGeom prst="rect">
                <a:avLst/>
              </a:prstGeom>
              <a:blipFill>
                <a:blip r:embed="rId10"/>
                <a:stretch>
                  <a:fillRect r="-2781250"/>
                </a:stretch>
              </a:blipFill>
            </p:spPr>
            <p:txBody>
              <a:bodyPr/>
              <a:lstStyle/>
              <a:p>
                <a:r>
                  <a:rPr lang="ar-OM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مربع نص 23">
                <a:extLst>
                  <a:ext uri="{FF2B5EF4-FFF2-40B4-BE49-F238E27FC236}">
                    <a16:creationId xmlns:a16="http://schemas.microsoft.com/office/drawing/2014/main" id="{29674FCB-CF00-BB22-BC7B-3D92485BD274}"/>
                  </a:ext>
                </a:extLst>
              </p:cNvPr>
              <p:cNvSpPr txBox="1"/>
              <p:nvPr/>
            </p:nvSpPr>
            <p:spPr>
              <a:xfrm>
                <a:off x="2164903" y="4069064"/>
                <a:ext cx="99386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OM" sz="2800" b="1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𝟕𝟔</m:t>
                      </m:r>
                      <m:r>
                        <a:rPr lang="ar-OM" sz="2800" b="1" i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ar-OM" sz="2800" b="1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𝟒𝟎</m:t>
                      </m:r>
                      <m:r>
                        <a:rPr lang="ar-OM" sz="2800" b="1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</m:oMath>
                  </m:oMathPara>
                </a14:m>
                <a:endParaRPr lang="ar-OM" sz="2800" b="1" dirty="0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4" name="مربع نص 23">
                <a:extLst>
                  <a:ext uri="{FF2B5EF4-FFF2-40B4-BE49-F238E27FC236}">
                    <a16:creationId xmlns:a16="http://schemas.microsoft.com/office/drawing/2014/main" id="{29674FCB-CF00-BB22-BC7B-3D92485BD2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64903" y="4069064"/>
                <a:ext cx="99386" cy="430887"/>
              </a:xfrm>
              <a:prstGeom prst="rect">
                <a:avLst/>
              </a:prstGeom>
              <a:blipFill>
                <a:blip r:embed="rId11"/>
                <a:stretch>
                  <a:fillRect r="-1475000"/>
                </a:stretch>
              </a:blipFill>
            </p:spPr>
            <p:txBody>
              <a:bodyPr/>
              <a:lstStyle/>
              <a:p>
                <a:r>
                  <a:rPr lang="ar-OM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مربع نص 24">
                <a:extLst>
                  <a:ext uri="{FF2B5EF4-FFF2-40B4-BE49-F238E27FC236}">
                    <a16:creationId xmlns:a16="http://schemas.microsoft.com/office/drawing/2014/main" id="{59FEC89F-7CC4-AE2C-E9E1-36FC0BF37CFB}"/>
                  </a:ext>
                </a:extLst>
              </p:cNvPr>
              <p:cNvSpPr txBox="1"/>
              <p:nvPr/>
            </p:nvSpPr>
            <p:spPr>
              <a:xfrm>
                <a:off x="1754150" y="4853494"/>
                <a:ext cx="99386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sz="2800" b="1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sz="2800" b="1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2800" b="1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𝟗</m:t>
                      </m:r>
                      <m:r>
                        <a:rPr lang="en-US" sz="2800" b="1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ar-OM" sz="2800" b="1" dirty="0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5" name="مربع نص 24">
                <a:extLst>
                  <a:ext uri="{FF2B5EF4-FFF2-40B4-BE49-F238E27FC236}">
                    <a16:creationId xmlns:a16="http://schemas.microsoft.com/office/drawing/2014/main" id="{59FEC89F-7CC4-AE2C-E9E1-36FC0BF37C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4150" y="4853494"/>
                <a:ext cx="99386" cy="430887"/>
              </a:xfrm>
              <a:prstGeom prst="rect">
                <a:avLst/>
              </a:prstGeom>
              <a:blipFill>
                <a:blip r:embed="rId12"/>
                <a:stretch>
                  <a:fillRect r="-1156250"/>
                </a:stretch>
              </a:blipFill>
            </p:spPr>
            <p:txBody>
              <a:bodyPr/>
              <a:lstStyle/>
              <a:p>
                <a:r>
                  <a:rPr lang="ar-OM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مربع نص 26">
                <a:extLst>
                  <a:ext uri="{FF2B5EF4-FFF2-40B4-BE49-F238E27FC236}">
                    <a16:creationId xmlns:a16="http://schemas.microsoft.com/office/drawing/2014/main" id="{0D281FB8-84E8-FD9E-C906-A36410600F52}"/>
                  </a:ext>
                </a:extLst>
              </p:cNvPr>
              <p:cNvSpPr txBox="1"/>
              <p:nvPr/>
            </p:nvSpPr>
            <p:spPr>
              <a:xfrm>
                <a:off x="2486356" y="4814381"/>
                <a:ext cx="2033477" cy="47000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type m:val="lin"/>
                          <m:ctrlPr>
                            <a:rPr lang="ar-OM" sz="2400" b="1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OM" sz="2400" b="1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𝒎</m:t>
                          </m:r>
                        </m:num>
                        <m:den>
                          <m:sSup>
                            <m:sSupPr>
                              <m:ctrlPr>
                                <a:rPr lang="ar-OM" sz="2400" b="1" i="1" smtClean="0">
                                  <a:solidFill>
                                    <a:schemeClr val="accent6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ar-OM" sz="2400" b="1" i="1" smtClean="0">
                                  <a:solidFill>
                                    <a:schemeClr val="accent6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𝒔</m:t>
                              </m:r>
                            </m:e>
                            <m:sup>
                              <m:r>
                                <a:rPr lang="ar-OM" sz="2400" b="1" i="1" smtClean="0">
                                  <a:solidFill>
                                    <a:schemeClr val="accent6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ar-OM" sz="2400" b="1" dirty="0"/>
              </a:p>
            </p:txBody>
          </p:sp>
        </mc:Choice>
        <mc:Fallback xmlns="">
          <p:sp>
            <p:nvSpPr>
              <p:cNvPr id="27" name="مربع نص 26">
                <a:extLst>
                  <a:ext uri="{FF2B5EF4-FFF2-40B4-BE49-F238E27FC236}">
                    <a16:creationId xmlns:a16="http://schemas.microsoft.com/office/drawing/2014/main" id="{0D281FB8-84E8-FD9E-C906-A36410600F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6356" y="4814381"/>
                <a:ext cx="2033477" cy="470000"/>
              </a:xfrm>
              <a:prstGeom prst="rect">
                <a:avLst/>
              </a:prstGeom>
              <a:blipFill>
                <a:blip r:embed="rId13"/>
                <a:stretch>
                  <a:fillRect t="-119481" r="-1201" b="-190909"/>
                </a:stretch>
              </a:blipFill>
            </p:spPr>
            <p:txBody>
              <a:bodyPr/>
              <a:lstStyle/>
              <a:p>
                <a:r>
                  <a:rPr lang="ar-OM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مربع نص 27">
                <a:extLst>
                  <a:ext uri="{FF2B5EF4-FFF2-40B4-BE49-F238E27FC236}">
                    <a16:creationId xmlns:a16="http://schemas.microsoft.com/office/drawing/2014/main" id="{4BAC1664-208E-84BB-9B41-6592A1CE8E8C}"/>
                  </a:ext>
                </a:extLst>
              </p:cNvPr>
              <p:cNvSpPr txBox="1"/>
              <p:nvPr/>
            </p:nvSpPr>
            <p:spPr>
              <a:xfrm>
                <a:off x="2214596" y="552853"/>
                <a:ext cx="99386" cy="483146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ar-OM" sz="2800" b="1" i="1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ar-OM" sz="2800" b="1" i="1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𝑭</m:t>
                          </m:r>
                        </m:e>
                      </m:acc>
                      <m:r>
                        <a:rPr lang="ar-OM" sz="2800" b="1" i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ar-OM" sz="2800" b="1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𝒎𝒂</m:t>
                      </m:r>
                    </m:oMath>
                  </m:oMathPara>
                </a14:m>
                <a:endParaRPr lang="ar-OM" sz="2800" b="1" dirty="0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8" name="مربع نص 27">
                <a:extLst>
                  <a:ext uri="{FF2B5EF4-FFF2-40B4-BE49-F238E27FC236}">
                    <a16:creationId xmlns:a16="http://schemas.microsoft.com/office/drawing/2014/main" id="{4BAC1664-208E-84BB-9B41-6592A1CE8E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14596" y="552853"/>
                <a:ext cx="99386" cy="483146"/>
              </a:xfrm>
              <a:prstGeom prst="rect">
                <a:avLst/>
              </a:prstGeom>
              <a:blipFill>
                <a:blip r:embed="rId14"/>
                <a:stretch>
                  <a:fillRect r="-1094118"/>
                </a:stretch>
              </a:blipFill>
            </p:spPr>
            <p:txBody>
              <a:bodyPr/>
              <a:lstStyle/>
              <a:p>
                <a:r>
                  <a:rPr lang="ar-OM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91788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 animBg="1"/>
      <p:bldP spid="20" grpId="0"/>
      <p:bldP spid="21" grpId="0"/>
      <p:bldP spid="22" grpId="0"/>
      <p:bldP spid="23" grpId="0"/>
      <p:bldP spid="24" grpId="0"/>
      <p:bldP spid="25" grpId="0"/>
      <p:bldP spid="27" grpId="0"/>
      <p:bldP spid="2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>
            <a:extLst>
              <a:ext uri="{FF2B5EF4-FFF2-40B4-BE49-F238E27FC236}">
                <a16:creationId xmlns:a16="http://schemas.microsoft.com/office/drawing/2014/main" id="{ABC11186-5505-1CC3-72DC-7E1A61AF566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8727"/>
          <a:stretch/>
        </p:blipFill>
        <p:spPr>
          <a:xfrm>
            <a:off x="5964866" y="108650"/>
            <a:ext cx="6138862" cy="5343525"/>
          </a:xfrm>
          <a:prstGeom prst="rect">
            <a:avLst/>
          </a:prstGeom>
        </p:spPr>
      </p:pic>
      <p:pic>
        <p:nvPicPr>
          <p:cNvPr id="13" name="صورة 12">
            <a:extLst>
              <a:ext uri="{FF2B5EF4-FFF2-40B4-BE49-F238E27FC236}">
                <a16:creationId xmlns:a16="http://schemas.microsoft.com/office/drawing/2014/main" id="{F1D164BC-2B48-16BF-D2B5-B2F6BE09CFB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l="10283" b="25826"/>
          <a:stretch/>
        </p:blipFill>
        <p:spPr>
          <a:xfrm>
            <a:off x="648586" y="2679401"/>
            <a:ext cx="4375298" cy="1073893"/>
          </a:xfrm>
          <a:prstGeom prst="rect">
            <a:avLst/>
          </a:prstGeom>
        </p:spPr>
      </p:pic>
      <p:pic>
        <p:nvPicPr>
          <p:cNvPr id="15" name="صورة 14">
            <a:extLst>
              <a:ext uri="{FF2B5EF4-FFF2-40B4-BE49-F238E27FC236}">
                <a16:creationId xmlns:a16="http://schemas.microsoft.com/office/drawing/2014/main" id="{E0407672-D239-9E82-9E53-CD9CA03ECD1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38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18634" y="1002618"/>
            <a:ext cx="4362450" cy="1940442"/>
          </a:xfrm>
          <a:prstGeom prst="rect">
            <a:avLst/>
          </a:prstGeom>
        </p:spPr>
      </p:pic>
      <p:cxnSp>
        <p:nvCxnSpPr>
          <p:cNvPr id="16" name="رابط كسهم مستقيم 15">
            <a:extLst>
              <a:ext uri="{FF2B5EF4-FFF2-40B4-BE49-F238E27FC236}">
                <a16:creationId xmlns:a16="http://schemas.microsoft.com/office/drawing/2014/main" id="{FFF829F4-E715-4541-73F8-1D0D6EFA0712}"/>
              </a:ext>
            </a:extLst>
          </p:cNvPr>
          <p:cNvCxnSpPr>
            <a:cxnSpLocks/>
          </p:cNvCxnSpPr>
          <p:nvPr/>
        </p:nvCxnSpPr>
        <p:spPr>
          <a:xfrm flipH="1">
            <a:off x="1048695" y="1583706"/>
            <a:ext cx="1541721" cy="722421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رابط كسهم مستقيم 16">
            <a:extLst>
              <a:ext uri="{FF2B5EF4-FFF2-40B4-BE49-F238E27FC236}">
                <a16:creationId xmlns:a16="http://schemas.microsoft.com/office/drawing/2014/main" id="{8E0DF3F2-3C48-7169-BD33-178EC792CE21}"/>
              </a:ext>
            </a:extLst>
          </p:cNvPr>
          <p:cNvCxnSpPr>
            <a:cxnSpLocks/>
          </p:cNvCxnSpPr>
          <p:nvPr/>
        </p:nvCxnSpPr>
        <p:spPr>
          <a:xfrm>
            <a:off x="2628278" y="1569983"/>
            <a:ext cx="654442" cy="1054135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مربع نص 17">
                <a:extLst>
                  <a:ext uri="{FF2B5EF4-FFF2-40B4-BE49-F238E27FC236}">
                    <a16:creationId xmlns:a16="http://schemas.microsoft.com/office/drawing/2014/main" id="{1F1AF682-364B-3449-7994-A17F0AF75194}"/>
                  </a:ext>
                </a:extLst>
              </p:cNvPr>
              <p:cNvSpPr txBox="1"/>
              <p:nvPr/>
            </p:nvSpPr>
            <p:spPr>
              <a:xfrm rot="20444804">
                <a:off x="1009649" y="1538443"/>
                <a:ext cx="94629" cy="379998"/>
              </a:xfrm>
              <a:prstGeom prst="rect">
                <a:avLst/>
              </a:prstGeom>
              <a:noFill/>
            </p:spPr>
            <p:txBody>
              <a:bodyPr wrap="squar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OM" sz="2400" b="1" i="1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𝝎</m:t>
                      </m:r>
                      <m:func>
                        <m:funcPr>
                          <m:ctrlPr>
                            <a:rPr lang="ar-OM" sz="2400" b="1" i="1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ar-OM" sz="2400" b="1" i="0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𝐬𝐢𝐧</m:t>
                          </m:r>
                        </m:fName>
                        <m:e>
                          <m:r>
                            <a:rPr lang="ar-OM" sz="2400" b="1" i="1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𝜽</m:t>
                          </m:r>
                        </m:e>
                      </m:func>
                    </m:oMath>
                  </m:oMathPara>
                </a14:m>
                <a:endParaRPr lang="ar-OM" sz="2400" b="1" dirty="0">
                  <a:solidFill>
                    <a:schemeClr val="accent2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8" name="مربع نص 17">
                <a:extLst>
                  <a:ext uri="{FF2B5EF4-FFF2-40B4-BE49-F238E27FC236}">
                    <a16:creationId xmlns:a16="http://schemas.microsoft.com/office/drawing/2014/main" id="{1F1AF682-364B-3449-7994-A17F0AF751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0444804">
                <a:off x="1009649" y="1538443"/>
                <a:ext cx="94629" cy="379998"/>
              </a:xfrm>
              <a:prstGeom prst="rect">
                <a:avLst/>
              </a:prstGeom>
              <a:blipFill>
                <a:blip r:embed="rId7"/>
                <a:stretch>
                  <a:fillRect l="-16667" t="-72308" r="-425000" b="-4615"/>
                </a:stretch>
              </a:blipFill>
            </p:spPr>
            <p:txBody>
              <a:bodyPr/>
              <a:lstStyle/>
              <a:p>
                <a:r>
                  <a:rPr lang="ar-OM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مربع نص 18">
                <a:extLst>
                  <a:ext uri="{FF2B5EF4-FFF2-40B4-BE49-F238E27FC236}">
                    <a16:creationId xmlns:a16="http://schemas.microsoft.com/office/drawing/2014/main" id="{73F8B666-AC44-4140-791E-CD3728AF7C6E}"/>
                  </a:ext>
                </a:extLst>
              </p:cNvPr>
              <p:cNvSpPr txBox="1"/>
              <p:nvPr/>
            </p:nvSpPr>
            <p:spPr>
              <a:xfrm rot="3603191">
                <a:off x="3315021" y="1862300"/>
                <a:ext cx="78559" cy="379998"/>
              </a:xfrm>
              <a:prstGeom prst="rect">
                <a:avLst/>
              </a:prstGeom>
              <a:noFill/>
            </p:spPr>
            <p:txBody>
              <a:bodyPr wrap="squar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OM" sz="2400" b="1" i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𝛚</m:t>
                      </m:r>
                      <m:func>
                        <m:funcPr>
                          <m:ctrlPr>
                            <a:rPr lang="ar-OM" sz="2400" b="1" i="1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en-US" sz="2400" b="1" i="0" smtClean="0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𝐜𝐨𝐬</m:t>
                          </m:r>
                        </m:fName>
                        <m:e>
                          <m:r>
                            <a:rPr lang="ar-OM" sz="2400" b="1" i="0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𝛉</m:t>
                          </m:r>
                        </m:e>
                      </m:func>
                    </m:oMath>
                  </m:oMathPara>
                </a14:m>
                <a:endParaRPr lang="ar-OM" sz="2400" b="1" dirty="0">
                  <a:solidFill>
                    <a:schemeClr val="accent2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9" name="مربع نص 18">
                <a:extLst>
                  <a:ext uri="{FF2B5EF4-FFF2-40B4-BE49-F238E27FC236}">
                    <a16:creationId xmlns:a16="http://schemas.microsoft.com/office/drawing/2014/main" id="{73F8B666-AC44-4140-791E-CD3728AF7C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3603191">
                <a:off x="3315021" y="1862300"/>
                <a:ext cx="78559" cy="379998"/>
              </a:xfrm>
              <a:prstGeom prst="rect">
                <a:avLst/>
              </a:prstGeom>
              <a:blipFill>
                <a:blip r:embed="rId8"/>
                <a:stretch>
                  <a:fillRect l="-9836" t="-4651" r="-127869" b="-344186"/>
                </a:stretch>
              </a:blipFill>
            </p:spPr>
            <p:txBody>
              <a:bodyPr/>
              <a:lstStyle/>
              <a:p>
                <a:r>
                  <a:rPr lang="ar-OM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قوس 19">
            <a:extLst>
              <a:ext uri="{FF2B5EF4-FFF2-40B4-BE49-F238E27FC236}">
                <a16:creationId xmlns:a16="http://schemas.microsoft.com/office/drawing/2014/main" id="{F573DAE2-93C4-186A-9AD4-90BAEC091776}"/>
              </a:ext>
            </a:extLst>
          </p:cNvPr>
          <p:cNvSpPr/>
          <p:nvPr/>
        </p:nvSpPr>
        <p:spPr>
          <a:xfrm rot="7654936">
            <a:off x="2535227" y="1520023"/>
            <a:ext cx="329265" cy="314514"/>
          </a:xfrm>
          <a:prstGeom prst="arc">
            <a:avLst>
              <a:gd name="adj1" fmla="val 16200000"/>
              <a:gd name="adj2" fmla="val 4595266"/>
            </a:avLst>
          </a:prstGeom>
          <a:ln>
            <a:solidFill>
              <a:srgbClr val="C0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مربع نص 20">
                <a:extLst>
                  <a:ext uri="{FF2B5EF4-FFF2-40B4-BE49-F238E27FC236}">
                    <a16:creationId xmlns:a16="http://schemas.microsoft.com/office/drawing/2014/main" id="{0531C0EC-E235-E9D1-9089-C48323C5F8D4}"/>
                  </a:ext>
                </a:extLst>
              </p:cNvPr>
              <p:cNvSpPr txBox="1"/>
              <p:nvPr/>
            </p:nvSpPr>
            <p:spPr>
              <a:xfrm>
                <a:off x="2699859" y="1858602"/>
                <a:ext cx="6412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OM" b="1" i="1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𝜽</m:t>
                      </m:r>
                    </m:oMath>
                  </m:oMathPara>
                </a14:m>
                <a:endParaRPr lang="ar-OM" b="1" dirty="0">
                  <a:solidFill>
                    <a:schemeClr val="accent2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1" name="مربع نص 20">
                <a:extLst>
                  <a:ext uri="{FF2B5EF4-FFF2-40B4-BE49-F238E27FC236}">
                    <a16:creationId xmlns:a16="http://schemas.microsoft.com/office/drawing/2014/main" id="{0531C0EC-E235-E9D1-9089-C48323C5F8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99859" y="1858602"/>
                <a:ext cx="64120" cy="276999"/>
              </a:xfrm>
              <a:prstGeom prst="rect">
                <a:avLst/>
              </a:prstGeom>
              <a:blipFill>
                <a:blip r:embed="rId9"/>
                <a:stretch>
                  <a:fillRect l="-140000" r="-270000" b="-8889"/>
                </a:stretch>
              </a:blipFill>
            </p:spPr>
            <p:txBody>
              <a:bodyPr/>
              <a:lstStyle/>
              <a:p>
                <a:r>
                  <a:rPr lang="ar-OM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3" name="صورة 22">
            <a:extLst>
              <a:ext uri="{FF2B5EF4-FFF2-40B4-BE49-F238E27FC236}">
                <a16:creationId xmlns:a16="http://schemas.microsoft.com/office/drawing/2014/main" id="{5A2E39E9-74A0-20BF-11A8-DBDEFDC2E267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50000"/>
                    </a14:imgEffect>
                    <a14:imgEffect>
                      <a14:brightnessContrast bright="23000"/>
                    </a14:imgEffect>
                  </a14:imgLayer>
                </a14:imgProps>
              </a:ext>
            </a:extLst>
          </a:blip>
          <a:srcRect t="63993"/>
          <a:stretch/>
        </p:blipFill>
        <p:spPr>
          <a:xfrm>
            <a:off x="637459" y="5562740"/>
            <a:ext cx="5433681" cy="836845"/>
          </a:xfrm>
          <a:prstGeom prst="rect">
            <a:avLst/>
          </a:prstGeom>
        </p:spPr>
      </p:pic>
      <p:pic>
        <p:nvPicPr>
          <p:cNvPr id="24" name="صورة 23">
            <a:extLst>
              <a:ext uri="{FF2B5EF4-FFF2-40B4-BE49-F238E27FC236}">
                <a16:creationId xmlns:a16="http://schemas.microsoft.com/office/drawing/2014/main" id="{76D3A74A-5F0B-8097-432D-09B2409BB8A9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50000"/>
                    </a14:imgEffect>
                    <a14:imgEffect>
                      <a14:brightnessContrast bright="23000"/>
                    </a14:imgEffect>
                  </a14:imgLayer>
                </a14:imgProps>
              </a:ext>
            </a:extLst>
          </a:blip>
          <a:srcRect b="39012"/>
          <a:stretch/>
        </p:blipFill>
        <p:spPr>
          <a:xfrm>
            <a:off x="208051" y="3907112"/>
            <a:ext cx="5433681" cy="1417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9081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 animBg="1"/>
      <p:bldP spid="2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صورة 15">
            <a:extLst>
              <a:ext uri="{FF2B5EF4-FFF2-40B4-BE49-F238E27FC236}">
                <a16:creationId xmlns:a16="http://schemas.microsoft.com/office/drawing/2014/main" id="{0306BC36-A86C-827A-1386-D826099958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634" y="1015999"/>
            <a:ext cx="4362450" cy="1905000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EF42FA9A-DC47-A019-3EC9-136C2FB72E1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8114" r="51184" b="28808"/>
          <a:stretch/>
        </p:blipFill>
        <p:spPr>
          <a:xfrm>
            <a:off x="5545877" y="170627"/>
            <a:ext cx="6509875" cy="2826157"/>
          </a:xfrm>
          <a:prstGeom prst="rect">
            <a:avLst/>
          </a:prstGeom>
        </p:spPr>
      </p:pic>
      <p:cxnSp>
        <p:nvCxnSpPr>
          <p:cNvPr id="9" name="رابط كسهم مستقيم 8">
            <a:extLst>
              <a:ext uri="{FF2B5EF4-FFF2-40B4-BE49-F238E27FC236}">
                <a16:creationId xmlns:a16="http://schemas.microsoft.com/office/drawing/2014/main" id="{0E9A962E-5373-76C1-F02E-6724C2EA9971}"/>
              </a:ext>
            </a:extLst>
          </p:cNvPr>
          <p:cNvCxnSpPr>
            <a:cxnSpLocks/>
          </p:cNvCxnSpPr>
          <p:nvPr/>
        </p:nvCxnSpPr>
        <p:spPr>
          <a:xfrm flipH="1">
            <a:off x="1048695" y="1583706"/>
            <a:ext cx="1541721" cy="722421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رابط كسهم مستقيم 9">
            <a:extLst>
              <a:ext uri="{FF2B5EF4-FFF2-40B4-BE49-F238E27FC236}">
                <a16:creationId xmlns:a16="http://schemas.microsoft.com/office/drawing/2014/main" id="{9352C4AC-4EDA-E7D4-57F2-09D4A9F0F5A8}"/>
              </a:ext>
            </a:extLst>
          </p:cNvPr>
          <p:cNvCxnSpPr>
            <a:cxnSpLocks/>
          </p:cNvCxnSpPr>
          <p:nvPr/>
        </p:nvCxnSpPr>
        <p:spPr>
          <a:xfrm>
            <a:off x="2628278" y="1569983"/>
            <a:ext cx="654442" cy="1054135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مربع نص 10">
                <a:extLst>
                  <a:ext uri="{FF2B5EF4-FFF2-40B4-BE49-F238E27FC236}">
                    <a16:creationId xmlns:a16="http://schemas.microsoft.com/office/drawing/2014/main" id="{94A638C3-934A-4E9B-1284-A7AAE9194AA0}"/>
                  </a:ext>
                </a:extLst>
              </p:cNvPr>
              <p:cNvSpPr txBox="1"/>
              <p:nvPr/>
            </p:nvSpPr>
            <p:spPr>
              <a:xfrm rot="20444804">
                <a:off x="1009649" y="1538443"/>
                <a:ext cx="94629" cy="379998"/>
              </a:xfrm>
              <a:prstGeom prst="rect">
                <a:avLst/>
              </a:prstGeom>
              <a:noFill/>
            </p:spPr>
            <p:txBody>
              <a:bodyPr wrap="squar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OM" sz="2400" b="1" i="1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𝝎</m:t>
                      </m:r>
                      <m:func>
                        <m:funcPr>
                          <m:ctrlPr>
                            <a:rPr lang="ar-OM" sz="2400" b="1" i="1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ar-OM" sz="2400" b="1" i="0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𝐬𝐢𝐧</m:t>
                          </m:r>
                        </m:fName>
                        <m:e>
                          <m:r>
                            <a:rPr lang="ar-OM" sz="2400" b="1" i="1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𝜽</m:t>
                          </m:r>
                        </m:e>
                      </m:func>
                    </m:oMath>
                  </m:oMathPara>
                </a14:m>
                <a:endParaRPr lang="ar-OM" sz="2400" b="1" dirty="0">
                  <a:solidFill>
                    <a:schemeClr val="accent2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1" name="مربع نص 10">
                <a:extLst>
                  <a:ext uri="{FF2B5EF4-FFF2-40B4-BE49-F238E27FC236}">
                    <a16:creationId xmlns:a16="http://schemas.microsoft.com/office/drawing/2014/main" id="{94A638C3-934A-4E9B-1284-A7AAE9194A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0444804">
                <a:off x="1009649" y="1538443"/>
                <a:ext cx="94629" cy="379998"/>
              </a:xfrm>
              <a:prstGeom prst="rect">
                <a:avLst/>
              </a:prstGeom>
              <a:blipFill>
                <a:blip r:embed="rId5"/>
                <a:stretch>
                  <a:fillRect l="-16667" t="-72308" r="-425000" b="-4615"/>
                </a:stretch>
              </a:blipFill>
            </p:spPr>
            <p:txBody>
              <a:bodyPr/>
              <a:lstStyle/>
              <a:p>
                <a:r>
                  <a:rPr lang="ar-OM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مربع نص 11">
                <a:extLst>
                  <a:ext uri="{FF2B5EF4-FFF2-40B4-BE49-F238E27FC236}">
                    <a16:creationId xmlns:a16="http://schemas.microsoft.com/office/drawing/2014/main" id="{8A2F7F7E-70EF-C030-79F2-C12D55A76B66}"/>
                  </a:ext>
                </a:extLst>
              </p:cNvPr>
              <p:cNvSpPr txBox="1"/>
              <p:nvPr/>
            </p:nvSpPr>
            <p:spPr>
              <a:xfrm rot="3603191">
                <a:off x="3315021" y="1862300"/>
                <a:ext cx="78559" cy="379998"/>
              </a:xfrm>
              <a:prstGeom prst="rect">
                <a:avLst/>
              </a:prstGeom>
              <a:noFill/>
            </p:spPr>
            <p:txBody>
              <a:bodyPr wrap="squar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OM" sz="2400" b="1" i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𝛚</m:t>
                      </m:r>
                      <m:func>
                        <m:funcPr>
                          <m:ctrlPr>
                            <a:rPr lang="ar-OM" sz="2400" b="1" i="1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en-US" sz="2400" b="1" i="0" smtClean="0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𝐜𝐨𝐬</m:t>
                          </m:r>
                        </m:fName>
                        <m:e>
                          <m:r>
                            <a:rPr lang="ar-OM" sz="2400" b="1" i="0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𝛉</m:t>
                          </m:r>
                        </m:e>
                      </m:func>
                    </m:oMath>
                  </m:oMathPara>
                </a14:m>
                <a:endParaRPr lang="ar-OM" sz="2400" b="1" dirty="0">
                  <a:solidFill>
                    <a:schemeClr val="accent2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2" name="مربع نص 11">
                <a:extLst>
                  <a:ext uri="{FF2B5EF4-FFF2-40B4-BE49-F238E27FC236}">
                    <a16:creationId xmlns:a16="http://schemas.microsoft.com/office/drawing/2014/main" id="{8A2F7F7E-70EF-C030-79F2-C12D55A76B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3603191">
                <a:off x="3315021" y="1862300"/>
                <a:ext cx="78559" cy="379998"/>
              </a:xfrm>
              <a:prstGeom prst="rect">
                <a:avLst/>
              </a:prstGeom>
              <a:blipFill>
                <a:blip r:embed="rId6"/>
                <a:stretch>
                  <a:fillRect l="-9836" t="-4651" r="-127869" b="-344186"/>
                </a:stretch>
              </a:blipFill>
            </p:spPr>
            <p:txBody>
              <a:bodyPr/>
              <a:lstStyle/>
              <a:p>
                <a:r>
                  <a:rPr lang="ar-OM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قوس 12">
            <a:extLst>
              <a:ext uri="{FF2B5EF4-FFF2-40B4-BE49-F238E27FC236}">
                <a16:creationId xmlns:a16="http://schemas.microsoft.com/office/drawing/2014/main" id="{F567B9EE-5ED7-76F3-687B-27FD6FFFEEE4}"/>
              </a:ext>
            </a:extLst>
          </p:cNvPr>
          <p:cNvSpPr/>
          <p:nvPr/>
        </p:nvSpPr>
        <p:spPr>
          <a:xfrm rot="7654936">
            <a:off x="2535227" y="1520023"/>
            <a:ext cx="329265" cy="314514"/>
          </a:xfrm>
          <a:prstGeom prst="arc">
            <a:avLst>
              <a:gd name="adj1" fmla="val 16200000"/>
              <a:gd name="adj2" fmla="val 4595266"/>
            </a:avLst>
          </a:prstGeom>
          <a:ln>
            <a:solidFill>
              <a:srgbClr val="C0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مربع نص 13">
                <a:extLst>
                  <a:ext uri="{FF2B5EF4-FFF2-40B4-BE49-F238E27FC236}">
                    <a16:creationId xmlns:a16="http://schemas.microsoft.com/office/drawing/2014/main" id="{548F9B6A-101C-A1FB-341A-EBBB606872EF}"/>
                  </a:ext>
                </a:extLst>
              </p:cNvPr>
              <p:cNvSpPr txBox="1"/>
              <p:nvPr/>
            </p:nvSpPr>
            <p:spPr>
              <a:xfrm>
                <a:off x="2699859" y="1858602"/>
                <a:ext cx="6412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OM" b="1" i="1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𝜽</m:t>
                      </m:r>
                    </m:oMath>
                  </m:oMathPara>
                </a14:m>
                <a:endParaRPr lang="ar-OM" b="1" dirty="0">
                  <a:solidFill>
                    <a:schemeClr val="accent2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4" name="مربع نص 13">
                <a:extLst>
                  <a:ext uri="{FF2B5EF4-FFF2-40B4-BE49-F238E27FC236}">
                    <a16:creationId xmlns:a16="http://schemas.microsoft.com/office/drawing/2014/main" id="{548F9B6A-101C-A1FB-341A-EBBB606872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99859" y="1858602"/>
                <a:ext cx="64120" cy="276999"/>
              </a:xfrm>
              <a:prstGeom prst="rect">
                <a:avLst/>
              </a:prstGeom>
              <a:blipFill>
                <a:blip r:embed="rId7"/>
                <a:stretch>
                  <a:fillRect l="-140000" r="-270000" b="-8889"/>
                </a:stretch>
              </a:blipFill>
            </p:spPr>
            <p:txBody>
              <a:bodyPr/>
              <a:lstStyle/>
              <a:p>
                <a:r>
                  <a:rPr lang="ar-OM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صورة 16">
            <a:extLst>
              <a:ext uri="{FF2B5EF4-FFF2-40B4-BE49-F238E27FC236}">
                <a16:creationId xmlns:a16="http://schemas.microsoft.com/office/drawing/2014/main" id="{F1D1DA13-D89D-05A6-73F0-5D4FE6EEC4A3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5928" t="1131" b="87329"/>
          <a:stretch/>
        </p:blipFill>
        <p:spPr>
          <a:xfrm>
            <a:off x="7910764" y="3083875"/>
            <a:ext cx="3915826" cy="731977"/>
          </a:xfrm>
          <a:prstGeom prst="rect">
            <a:avLst/>
          </a:prstGeom>
        </p:spPr>
      </p:pic>
      <p:sp>
        <p:nvSpPr>
          <p:cNvPr id="18" name="مربع نص 17">
            <a:extLst>
              <a:ext uri="{FF2B5EF4-FFF2-40B4-BE49-F238E27FC236}">
                <a16:creationId xmlns:a16="http://schemas.microsoft.com/office/drawing/2014/main" id="{B5C1CED7-760B-2B1A-6715-72745F2A19B4}"/>
              </a:ext>
            </a:extLst>
          </p:cNvPr>
          <p:cNvSpPr txBox="1"/>
          <p:nvPr/>
        </p:nvSpPr>
        <p:spPr>
          <a:xfrm>
            <a:off x="2082080" y="2535001"/>
            <a:ext cx="546198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000" b="1" dirty="0">
                <a:solidFill>
                  <a:schemeClr val="accent6">
                    <a:lumMod val="50000"/>
                  </a:schemeClr>
                </a:solidFill>
              </a:rPr>
              <a:t>W</a:t>
            </a:r>
            <a:endParaRPr lang="ar-OM" sz="2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مربع نص 18">
                <a:extLst>
                  <a:ext uri="{FF2B5EF4-FFF2-40B4-BE49-F238E27FC236}">
                    <a16:creationId xmlns:a16="http://schemas.microsoft.com/office/drawing/2014/main" id="{EA245E2E-C2FD-4382-25FD-C79B8842D31D}"/>
                  </a:ext>
                </a:extLst>
              </p:cNvPr>
              <p:cNvSpPr txBox="1"/>
              <p:nvPr/>
            </p:nvSpPr>
            <p:spPr>
              <a:xfrm>
                <a:off x="8321615" y="4492421"/>
                <a:ext cx="99386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𝒎𝒈</m:t>
                      </m:r>
                      <m:func>
                        <m:funcPr>
                          <m:ctrlPr>
                            <a:rPr lang="ar-OM" sz="2800" b="1" i="1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ar-OM" sz="2800" b="1" i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𝐬𝐢𝐧</m:t>
                          </m:r>
                        </m:fName>
                        <m:e>
                          <m:r>
                            <a:rPr lang="ar-OM" sz="2800" b="1" i="1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𝜽</m:t>
                          </m:r>
                        </m:e>
                      </m:func>
                      <m:r>
                        <a:rPr lang="ar-OM" sz="2800" b="1" i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ar-OM" sz="2800" b="1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𝒎𝒂</m:t>
                      </m:r>
                    </m:oMath>
                  </m:oMathPara>
                </a14:m>
                <a:endParaRPr lang="ar-OM" sz="2800" b="1" dirty="0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9" name="مربع نص 18">
                <a:extLst>
                  <a:ext uri="{FF2B5EF4-FFF2-40B4-BE49-F238E27FC236}">
                    <a16:creationId xmlns:a16="http://schemas.microsoft.com/office/drawing/2014/main" id="{EA245E2E-C2FD-4382-25FD-C79B8842D3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21615" y="4492421"/>
                <a:ext cx="99386" cy="430887"/>
              </a:xfrm>
              <a:prstGeom prst="rect">
                <a:avLst/>
              </a:prstGeom>
              <a:blipFill>
                <a:blip r:embed="rId9"/>
                <a:stretch>
                  <a:fillRect r="-2387500"/>
                </a:stretch>
              </a:blipFill>
            </p:spPr>
            <p:txBody>
              <a:bodyPr/>
              <a:lstStyle/>
              <a:p>
                <a:r>
                  <a:rPr lang="ar-OM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مربع نص 19">
                <a:extLst>
                  <a:ext uri="{FF2B5EF4-FFF2-40B4-BE49-F238E27FC236}">
                    <a16:creationId xmlns:a16="http://schemas.microsoft.com/office/drawing/2014/main" id="{1625BA20-C72A-6219-31B6-8AB608FAE257}"/>
                  </a:ext>
                </a:extLst>
              </p:cNvPr>
              <p:cNvSpPr txBox="1"/>
              <p:nvPr/>
            </p:nvSpPr>
            <p:spPr>
              <a:xfrm>
                <a:off x="7728022" y="5095874"/>
                <a:ext cx="3153492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r>
                  <a:rPr lang="en-US" sz="2800" b="1" dirty="0">
                    <a:solidFill>
                      <a:schemeClr val="accent6">
                        <a:lumMod val="50000"/>
                      </a:schemeClr>
                    </a:solidFill>
                  </a:rPr>
                  <a:t>0.6x9.81sin25</a:t>
                </a:r>
                <a14:m>
                  <m:oMath xmlns:m="http://schemas.openxmlformats.org/officeDocument/2006/math">
                    <m:r>
                      <a:rPr lang="ar-OM" sz="2800" b="1" i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1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𝟎</m:t>
                    </m:r>
                    <m:r>
                      <a:rPr lang="en-US" sz="2800" b="1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800" b="1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𝟔</m:t>
                    </m:r>
                    <m:r>
                      <a:rPr lang="ar-OM" sz="2800" b="1" i="1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𝒂</m:t>
                    </m:r>
                  </m:oMath>
                </a14:m>
                <a:endParaRPr lang="ar-OM" sz="2800" b="1" dirty="0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0" name="مربع نص 19">
                <a:extLst>
                  <a:ext uri="{FF2B5EF4-FFF2-40B4-BE49-F238E27FC236}">
                    <a16:creationId xmlns:a16="http://schemas.microsoft.com/office/drawing/2014/main" id="{1625BA20-C72A-6219-31B6-8AB608FAE2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28022" y="5095874"/>
                <a:ext cx="3153492" cy="430887"/>
              </a:xfrm>
              <a:prstGeom prst="rect">
                <a:avLst/>
              </a:prstGeom>
              <a:blipFill>
                <a:blip r:embed="rId10"/>
                <a:stretch>
                  <a:fillRect l="-5029" t="-23944" b="-49296"/>
                </a:stretch>
              </a:blipFill>
            </p:spPr>
            <p:txBody>
              <a:bodyPr/>
              <a:lstStyle/>
              <a:p>
                <a:r>
                  <a:rPr lang="ar-OM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مربع نص 2">
                <a:extLst>
                  <a:ext uri="{FF2B5EF4-FFF2-40B4-BE49-F238E27FC236}">
                    <a16:creationId xmlns:a16="http://schemas.microsoft.com/office/drawing/2014/main" id="{A2F384C4-B591-D7BA-CB96-46848B44B206}"/>
                  </a:ext>
                </a:extLst>
              </p:cNvPr>
              <p:cNvSpPr txBox="1"/>
              <p:nvPr/>
            </p:nvSpPr>
            <p:spPr>
              <a:xfrm>
                <a:off x="8530862" y="4061534"/>
                <a:ext cx="99386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OM" sz="2800" b="1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𝝎</m:t>
                      </m:r>
                      <m:func>
                        <m:funcPr>
                          <m:ctrlPr>
                            <a:rPr lang="ar-OM" sz="2800" b="1" i="1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ar-OM" sz="2800" b="1" i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𝐬𝐢𝐧</m:t>
                          </m:r>
                        </m:fName>
                        <m:e>
                          <m:r>
                            <a:rPr lang="ar-OM" sz="2800" b="1" i="1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𝜽</m:t>
                          </m:r>
                        </m:e>
                      </m:func>
                      <m:r>
                        <a:rPr lang="ar-OM" sz="2800" b="1" i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ar-OM" sz="2800" b="1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𝒎𝒂</m:t>
                      </m:r>
                    </m:oMath>
                  </m:oMathPara>
                </a14:m>
                <a:endParaRPr lang="ar-OM" sz="2800" b="1" dirty="0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" name="مربع نص 2">
                <a:extLst>
                  <a:ext uri="{FF2B5EF4-FFF2-40B4-BE49-F238E27FC236}">
                    <a16:creationId xmlns:a16="http://schemas.microsoft.com/office/drawing/2014/main" id="{A2F384C4-B591-D7BA-CB96-46848B44B2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30862" y="4061534"/>
                <a:ext cx="99386" cy="430887"/>
              </a:xfrm>
              <a:prstGeom prst="rect">
                <a:avLst/>
              </a:prstGeom>
              <a:blipFill>
                <a:blip r:embed="rId11"/>
                <a:stretch>
                  <a:fillRect r="-1964706"/>
                </a:stretch>
              </a:blipFill>
            </p:spPr>
            <p:txBody>
              <a:bodyPr/>
              <a:lstStyle/>
              <a:p>
                <a:r>
                  <a:rPr lang="ar-OM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مربع نص 3">
                <a:extLst>
                  <a:ext uri="{FF2B5EF4-FFF2-40B4-BE49-F238E27FC236}">
                    <a16:creationId xmlns:a16="http://schemas.microsoft.com/office/drawing/2014/main" id="{217EC36A-5125-3852-A120-26183CB9E578}"/>
                  </a:ext>
                </a:extLst>
              </p:cNvPr>
              <p:cNvSpPr txBox="1"/>
              <p:nvPr/>
            </p:nvSpPr>
            <p:spPr>
              <a:xfrm>
                <a:off x="8938356" y="3608985"/>
                <a:ext cx="99386" cy="483146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ar-OM" sz="2800" b="1" i="1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ar-OM" sz="2800" b="1" i="1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𝑭</m:t>
                          </m:r>
                        </m:e>
                      </m:acc>
                      <m:r>
                        <a:rPr lang="ar-OM" sz="2800" b="1" i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ar-OM" sz="2800" b="1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𝒎𝒂</m:t>
                      </m:r>
                    </m:oMath>
                  </m:oMathPara>
                </a14:m>
                <a:endParaRPr lang="ar-OM" sz="2800" b="1" dirty="0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" name="مربع نص 3">
                <a:extLst>
                  <a:ext uri="{FF2B5EF4-FFF2-40B4-BE49-F238E27FC236}">
                    <a16:creationId xmlns:a16="http://schemas.microsoft.com/office/drawing/2014/main" id="{217EC36A-5125-3852-A120-26183CB9E5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38356" y="3608985"/>
                <a:ext cx="99386" cy="483146"/>
              </a:xfrm>
              <a:prstGeom prst="rect">
                <a:avLst/>
              </a:prstGeom>
              <a:blipFill>
                <a:blip r:embed="rId12"/>
                <a:stretch>
                  <a:fillRect r="-1094118"/>
                </a:stretch>
              </a:blipFill>
            </p:spPr>
            <p:txBody>
              <a:bodyPr/>
              <a:lstStyle/>
              <a:p>
                <a:r>
                  <a:rPr lang="ar-OM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مربع نص 5">
                <a:extLst>
                  <a:ext uri="{FF2B5EF4-FFF2-40B4-BE49-F238E27FC236}">
                    <a16:creationId xmlns:a16="http://schemas.microsoft.com/office/drawing/2014/main" id="{95C41A5C-FBB9-4EC1-6DC8-36F8AB141734}"/>
                  </a:ext>
                </a:extLst>
              </p:cNvPr>
              <p:cNvSpPr txBox="1"/>
              <p:nvPr/>
            </p:nvSpPr>
            <p:spPr>
              <a:xfrm>
                <a:off x="2032387" y="3960168"/>
                <a:ext cx="99386" cy="483146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OM" sz="2800" b="1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𝝎</m:t>
                      </m:r>
                      <m:func>
                        <m:funcPr>
                          <m:ctrlPr>
                            <a:rPr lang="ar-OM" sz="2800" b="1" i="1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ar-OM" sz="2800" b="1" i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𝐬𝐢𝐧</m:t>
                          </m:r>
                        </m:fName>
                        <m:e>
                          <m:r>
                            <a:rPr lang="ar-OM" sz="2800" b="1" i="1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𝜽</m:t>
                          </m:r>
                        </m:e>
                      </m:func>
                      <m:r>
                        <a:rPr lang="ar-OM" sz="2800" b="1" i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acc>
                        <m:accPr>
                          <m:chr m:val="⃗"/>
                          <m:ctrlPr>
                            <a:rPr lang="ar-OM" sz="2800" b="1" i="1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ar-OM" sz="2800" b="1" i="1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𝑭</m:t>
                          </m:r>
                        </m:e>
                      </m:acc>
                      <m:r>
                        <a:rPr lang="ar-OM" sz="2800" b="1" i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ar-OM" sz="2800" b="1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𝒎𝒂</m:t>
                      </m:r>
                    </m:oMath>
                  </m:oMathPara>
                </a14:m>
                <a:endParaRPr lang="ar-OM" sz="2800" b="1" dirty="0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" name="مربع نص 5">
                <a:extLst>
                  <a:ext uri="{FF2B5EF4-FFF2-40B4-BE49-F238E27FC236}">
                    <a16:creationId xmlns:a16="http://schemas.microsoft.com/office/drawing/2014/main" id="{95C41A5C-FBB9-4EC1-6DC8-36F8AB1417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2387" y="3960168"/>
                <a:ext cx="99386" cy="483146"/>
              </a:xfrm>
              <a:prstGeom prst="rect">
                <a:avLst/>
              </a:prstGeom>
              <a:blipFill>
                <a:blip r:embed="rId13"/>
                <a:stretch>
                  <a:fillRect r="-2594118"/>
                </a:stretch>
              </a:blipFill>
            </p:spPr>
            <p:txBody>
              <a:bodyPr/>
              <a:lstStyle/>
              <a:p>
                <a:r>
                  <a:rPr lang="ar-OM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مربع نص 7">
                <a:extLst>
                  <a:ext uri="{FF2B5EF4-FFF2-40B4-BE49-F238E27FC236}">
                    <a16:creationId xmlns:a16="http://schemas.microsoft.com/office/drawing/2014/main" id="{1D590405-1A08-933B-4C0A-36CB310C6087}"/>
                  </a:ext>
                </a:extLst>
              </p:cNvPr>
              <p:cNvSpPr txBox="1"/>
              <p:nvPr/>
            </p:nvSpPr>
            <p:spPr>
              <a:xfrm>
                <a:off x="8421001" y="5637637"/>
                <a:ext cx="1738041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r>
                  <a:rPr lang="en-US" sz="2800" b="1" dirty="0">
                    <a:solidFill>
                      <a:schemeClr val="accent6">
                        <a:lumMod val="50000"/>
                      </a:schemeClr>
                    </a:solidFill>
                  </a:rPr>
                  <a:t>2.48</a:t>
                </a:r>
                <a14:m>
                  <m:oMath xmlns:m="http://schemas.openxmlformats.org/officeDocument/2006/math">
                    <m:r>
                      <a:rPr lang="ar-OM" sz="2800" b="1" i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ar-OM" sz="2800" b="1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𝟎</m:t>
                    </m:r>
                    <m:r>
                      <a:rPr lang="en-US" sz="2800" b="1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800" b="1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𝟔</m:t>
                    </m:r>
                    <m:r>
                      <a:rPr lang="ar-OM" sz="2800" b="1" i="1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𝒂</m:t>
                    </m:r>
                  </m:oMath>
                </a14:m>
                <a:endParaRPr lang="ar-OM" sz="2800" b="1" dirty="0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8" name="مربع نص 7">
                <a:extLst>
                  <a:ext uri="{FF2B5EF4-FFF2-40B4-BE49-F238E27FC236}">
                    <a16:creationId xmlns:a16="http://schemas.microsoft.com/office/drawing/2014/main" id="{1D590405-1A08-933B-4C0A-36CB310C60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21001" y="5637637"/>
                <a:ext cx="1738041" cy="430887"/>
              </a:xfrm>
              <a:prstGeom prst="rect">
                <a:avLst/>
              </a:prstGeom>
              <a:blipFill>
                <a:blip r:embed="rId14"/>
                <a:stretch>
                  <a:fillRect l="-10140" t="-24286" b="-51429"/>
                </a:stretch>
              </a:blipFill>
            </p:spPr>
            <p:txBody>
              <a:bodyPr/>
              <a:lstStyle/>
              <a:p>
                <a:r>
                  <a:rPr lang="ar-OM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مربع نص 14">
                <a:extLst>
                  <a:ext uri="{FF2B5EF4-FFF2-40B4-BE49-F238E27FC236}">
                    <a16:creationId xmlns:a16="http://schemas.microsoft.com/office/drawing/2014/main" id="{0630B57A-5264-D48C-0B9F-054FF7D50CC4}"/>
                  </a:ext>
                </a:extLst>
              </p:cNvPr>
              <p:cNvSpPr txBox="1"/>
              <p:nvPr/>
            </p:nvSpPr>
            <p:spPr>
              <a:xfrm>
                <a:off x="1328013" y="4529190"/>
                <a:ext cx="4243662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r>
                  <a:rPr lang="en-US" sz="2800" b="1" dirty="0">
                    <a:solidFill>
                      <a:schemeClr val="accent6">
                        <a:lumMod val="50000"/>
                      </a:schemeClr>
                    </a:solidFill>
                  </a:rPr>
                  <a:t>0.6X9.8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ar-OM" sz="2800" b="1" i="1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ar-OM" sz="2800" b="1" i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𝐬𝐢𝐧</m:t>
                        </m:r>
                      </m:fName>
                      <m:e>
                        <m:r>
                          <a:rPr lang="en-US" sz="2800" b="1" i="1" smtClean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𝟐𝟓</m:t>
                        </m:r>
                      </m:e>
                    </m:func>
                    <m:r>
                      <a:rPr lang="ar-OM" sz="2800" b="1" i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ar-OM" sz="2800" b="1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𝟏</m:t>
                    </m:r>
                    <m:r>
                      <a:rPr lang="en-US" sz="2800" b="1" i="0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800" b="1" i="0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𝟐</m:t>
                    </m:r>
                    <m:r>
                      <a:rPr lang="ar-OM" sz="2800" b="1" i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1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𝟎</m:t>
                    </m:r>
                    <m:r>
                      <a:rPr lang="en-US" sz="2800" b="1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800" b="1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𝟔</m:t>
                    </m:r>
                    <m:r>
                      <a:rPr lang="ar-OM" sz="2800" b="1" i="1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𝒂</m:t>
                    </m:r>
                  </m:oMath>
                </a14:m>
                <a:endParaRPr lang="ar-OM" sz="2800" b="1" dirty="0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5" name="مربع نص 14">
                <a:extLst>
                  <a:ext uri="{FF2B5EF4-FFF2-40B4-BE49-F238E27FC236}">
                    <a16:creationId xmlns:a16="http://schemas.microsoft.com/office/drawing/2014/main" id="{0630B57A-5264-D48C-0B9F-054FF7D50C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28013" y="4529190"/>
                <a:ext cx="4243662" cy="430887"/>
              </a:xfrm>
              <a:prstGeom prst="rect">
                <a:avLst/>
              </a:prstGeom>
              <a:blipFill>
                <a:blip r:embed="rId15"/>
                <a:stretch>
                  <a:fillRect l="-3448" t="-23944" r="-144" b="-49296"/>
                </a:stretch>
              </a:blipFill>
            </p:spPr>
            <p:txBody>
              <a:bodyPr/>
              <a:lstStyle/>
              <a:p>
                <a:r>
                  <a:rPr lang="ar-OM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مربع نص 20">
            <a:extLst>
              <a:ext uri="{FF2B5EF4-FFF2-40B4-BE49-F238E27FC236}">
                <a16:creationId xmlns:a16="http://schemas.microsoft.com/office/drawing/2014/main" id="{DEDC1C54-8758-C6C9-B4B6-8A49FADB762A}"/>
              </a:ext>
            </a:extLst>
          </p:cNvPr>
          <p:cNvSpPr txBox="1"/>
          <p:nvPr/>
        </p:nvSpPr>
        <p:spPr>
          <a:xfrm>
            <a:off x="7341800" y="6162586"/>
            <a:ext cx="1865281" cy="430887"/>
          </a:xfrm>
          <a:prstGeom prst="rect">
            <a:avLst/>
          </a:prstGeom>
          <a:noFill/>
        </p:spPr>
        <p:txBody>
          <a:bodyPr wrap="square" lIns="0" tIns="0" rIns="0" bIns="0" rtlCol="1">
            <a:spAutoFit/>
          </a:bodyPr>
          <a:lstStyle/>
          <a:p>
            <a:r>
              <a:rPr lang="en-US" sz="2800" b="1" dirty="0">
                <a:solidFill>
                  <a:schemeClr val="accent6">
                    <a:lumMod val="50000"/>
                  </a:schemeClr>
                </a:solidFill>
              </a:rPr>
              <a:t>a= 4.14      </a:t>
            </a:r>
            <a:endParaRPr lang="ar-OM" sz="2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مربع نص 21">
                <a:extLst>
                  <a:ext uri="{FF2B5EF4-FFF2-40B4-BE49-F238E27FC236}">
                    <a16:creationId xmlns:a16="http://schemas.microsoft.com/office/drawing/2014/main" id="{DF9F3973-D186-D132-CA2C-0F7CC507AC88}"/>
                  </a:ext>
                </a:extLst>
              </p:cNvPr>
              <p:cNvSpPr txBox="1"/>
              <p:nvPr/>
            </p:nvSpPr>
            <p:spPr>
              <a:xfrm>
                <a:off x="8417193" y="6109757"/>
                <a:ext cx="2033477" cy="47000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type m:val="lin"/>
                          <m:ctrlPr>
                            <a:rPr lang="ar-OM" sz="2400" b="1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OM" sz="2400" b="1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𝒎</m:t>
                          </m:r>
                        </m:num>
                        <m:den>
                          <m:sSup>
                            <m:sSupPr>
                              <m:ctrlPr>
                                <a:rPr lang="ar-OM" sz="2400" b="1" i="1" smtClean="0">
                                  <a:solidFill>
                                    <a:schemeClr val="accent6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ar-OM" sz="2400" b="1" i="1" smtClean="0">
                                  <a:solidFill>
                                    <a:schemeClr val="accent6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𝒔</m:t>
                              </m:r>
                            </m:e>
                            <m:sup>
                              <m:r>
                                <a:rPr lang="ar-OM" sz="2400" b="1" i="1" smtClean="0">
                                  <a:solidFill>
                                    <a:schemeClr val="accent6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ar-OM" sz="2400" b="1" dirty="0"/>
              </a:p>
            </p:txBody>
          </p:sp>
        </mc:Choice>
        <mc:Fallback xmlns="">
          <p:sp>
            <p:nvSpPr>
              <p:cNvPr id="22" name="مربع نص 21">
                <a:extLst>
                  <a:ext uri="{FF2B5EF4-FFF2-40B4-BE49-F238E27FC236}">
                    <a16:creationId xmlns:a16="http://schemas.microsoft.com/office/drawing/2014/main" id="{DF9F3973-D186-D132-CA2C-0F7CC507AC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17193" y="6109757"/>
                <a:ext cx="2033477" cy="470000"/>
              </a:xfrm>
              <a:prstGeom prst="rect">
                <a:avLst/>
              </a:prstGeom>
              <a:blipFill>
                <a:blip r:embed="rId16"/>
                <a:stretch>
                  <a:fillRect t="-119481" r="-1201" b="-190909"/>
                </a:stretch>
              </a:blipFill>
            </p:spPr>
            <p:txBody>
              <a:bodyPr/>
              <a:lstStyle/>
              <a:p>
                <a:r>
                  <a:rPr lang="ar-OM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رابط كسهم مستقيم 22">
            <a:extLst>
              <a:ext uri="{FF2B5EF4-FFF2-40B4-BE49-F238E27FC236}">
                <a16:creationId xmlns:a16="http://schemas.microsoft.com/office/drawing/2014/main" id="{9D35DD6D-16A4-3DE0-1E62-189B28BA7460}"/>
              </a:ext>
            </a:extLst>
          </p:cNvPr>
          <p:cNvCxnSpPr>
            <a:cxnSpLocks/>
          </p:cNvCxnSpPr>
          <p:nvPr/>
        </p:nvCxnSpPr>
        <p:spPr>
          <a:xfrm flipV="1">
            <a:off x="3471090" y="932427"/>
            <a:ext cx="1057518" cy="391232"/>
          </a:xfrm>
          <a:prstGeom prst="straightConnector1">
            <a:avLst/>
          </a:prstGeom>
          <a:ln w="38100">
            <a:solidFill>
              <a:schemeClr val="accent5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مربع نص 25">
                <a:extLst>
                  <a:ext uri="{FF2B5EF4-FFF2-40B4-BE49-F238E27FC236}">
                    <a16:creationId xmlns:a16="http://schemas.microsoft.com/office/drawing/2014/main" id="{C82283F6-E875-A100-544B-4DBB423297F5}"/>
                  </a:ext>
                </a:extLst>
              </p:cNvPr>
              <p:cNvSpPr txBox="1"/>
              <p:nvPr/>
            </p:nvSpPr>
            <p:spPr>
              <a:xfrm rot="20571171">
                <a:off x="2947755" y="630977"/>
                <a:ext cx="2033477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𝑭</m:t>
                      </m:r>
                      <m:r>
                        <a:rPr lang="en-US" sz="2400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sz="2400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2400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US" sz="2400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𝑵</m:t>
                      </m:r>
                    </m:oMath>
                  </m:oMathPara>
                </a14:m>
                <a:endParaRPr lang="ar-OM" sz="2400" b="1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26" name="مربع نص 25">
                <a:extLst>
                  <a:ext uri="{FF2B5EF4-FFF2-40B4-BE49-F238E27FC236}">
                    <a16:creationId xmlns:a16="http://schemas.microsoft.com/office/drawing/2014/main" id="{C82283F6-E875-A100-544B-4DBB423297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0571171">
                <a:off x="2947755" y="630977"/>
                <a:ext cx="2033477" cy="461665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OM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مربع نص 26">
                <a:extLst>
                  <a:ext uri="{FF2B5EF4-FFF2-40B4-BE49-F238E27FC236}">
                    <a16:creationId xmlns:a16="http://schemas.microsoft.com/office/drawing/2014/main" id="{1C7C66B7-2EA9-2503-0F44-5EE7F9D6EB2E}"/>
                  </a:ext>
                </a:extLst>
              </p:cNvPr>
              <p:cNvSpPr txBox="1"/>
              <p:nvPr/>
            </p:nvSpPr>
            <p:spPr>
              <a:xfrm>
                <a:off x="1867298" y="3531987"/>
                <a:ext cx="99386" cy="483146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ar-OM" sz="2800" b="1" i="1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ar-OM" sz="2800" b="1" i="1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𝑭</m:t>
                          </m:r>
                        </m:e>
                      </m:acc>
                      <m:r>
                        <a:rPr lang="ar-OM" sz="2800" b="1" i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ar-OM" sz="2800" b="1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𝒎𝒂</m:t>
                      </m:r>
                    </m:oMath>
                  </m:oMathPara>
                </a14:m>
                <a:endParaRPr lang="ar-OM" sz="2800" b="1" dirty="0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7" name="مربع نص 26">
                <a:extLst>
                  <a:ext uri="{FF2B5EF4-FFF2-40B4-BE49-F238E27FC236}">
                    <a16:creationId xmlns:a16="http://schemas.microsoft.com/office/drawing/2014/main" id="{1C7C66B7-2EA9-2503-0F44-5EE7F9D6EB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67298" y="3531987"/>
                <a:ext cx="99386" cy="483146"/>
              </a:xfrm>
              <a:prstGeom prst="rect">
                <a:avLst/>
              </a:prstGeom>
              <a:blipFill>
                <a:blip r:embed="rId18"/>
                <a:stretch>
                  <a:fillRect r="-1094118"/>
                </a:stretch>
              </a:blipFill>
            </p:spPr>
            <p:txBody>
              <a:bodyPr/>
              <a:lstStyle/>
              <a:p>
                <a:r>
                  <a:rPr lang="ar-OM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مربع نص 27">
                <a:extLst>
                  <a:ext uri="{FF2B5EF4-FFF2-40B4-BE49-F238E27FC236}">
                    <a16:creationId xmlns:a16="http://schemas.microsoft.com/office/drawing/2014/main" id="{1B27BB9B-493B-DFF7-500D-8501EB06F0DD}"/>
                  </a:ext>
                </a:extLst>
              </p:cNvPr>
              <p:cNvSpPr txBox="1"/>
              <p:nvPr/>
            </p:nvSpPr>
            <p:spPr>
              <a:xfrm>
                <a:off x="2226290" y="5052598"/>
                <a:ext cx="2624501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r>
                  <a:rPr lang="en-US" sz="2800" b="1" dirty="0">
                    <a:solidFill>
                      <a:schemeClr val="accent6">
                        <a:lumMod val="50000"/>
                      </a:schemeClr>
                    </a:solidFill>
                  </a:rPr>
                  <a:t>2.49 – 1.2 </a:t>
                </a:r>
                <a14:m>
                  <m:oMath xmlns:m="http://schemas.openxmlformats.org/officeDocument/2006/math">
                    <m:r>
                      <a:rPr lang="ar-OM" sz="2800" b="1" i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ar-OM" sz="2800" b="1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𝟎</m:t>
                    </m:r>
                    <m:r>
                      <a:rPr lang="en-US" sz="2800" b="1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800" b="1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𝟔</m:t>
                    </m:r>
                    <m:r>
                      <a:rPr lang="ar-OM" sz="2800" b="1" i="1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𝒂</m:t>
                    </m:r>
                  </m:oMath>
                </a14:m>
                <a:endParaRPr lang="ar-OM" sz="2800" b="1" dirty="0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8" name="مربع نص 27">
                <a:extLst>
                  <a:ext uri="{FF2B5EF4-FFF2-40B4-BE49-F238E27FC236}">
                    <a16:creationId xmlns:a16="http://schemas.microsoft.com/office/drawing/2014/main" id="{1B27BB9B-493B-DFF7-500D-8501EB06F0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26290" y="5052598"/>
                <a:ext cx="2624501" cy="430887"/>
              </a:xfrm>
              <a:prstGeom prst="rect">
                <a:avLst/>
              </a:prstGeom>
              <a:blipFill>
                <a:blip r:embed="rId19"/>
                <a:stretch>
                  <a:fillRect l="-6961" t="-23944" b="-49296"/>
                </a:stretch>
              </a:blipFill>
            </p:spPr>
            <p:txBody>
              <a:bodyPr/>
              <a:lstStyle/>
              <a:p>
                <a:r>
                  <a:rPr lang="ar-OM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مربع نص 28">
                <a:extLst>
                  <a:ext uri="{FF2B5EF4-FFF2-40B4-BE49-F238E27FC236}">
                    <a16:creationId xmlns:a16="http://schemas.microsoft.com/office/drawing/2014/main" id="{4F79DE2A-462F-0E57-CB1B-E0BCF724753F}"/>
                  </a:ext>
                </a:extLst>
              </p:cNvPr>
              <p:cNvSpPr txBox="1"/>
              <p:nvPr/>
            </p:nvSpPr>
            <p:spPr>
              <a:xfrm>
                <a:off x="2290773" y="5662472"/>
                <a:ext cx="1980094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r>
                  <a:rPr lang="en-US" sz="2800" b="1" dirty="0">
                    <a:solidFill>
                      <a:schemeClr val="accent6">
                        <a:lumMod val="50000"/>
                      </a:schemeClr>
                    </a:solidFill>
                  </a:rPr>
                  <a:t> 1.2 9</a:t>
                </a:r>
                <a14:m>
                  <m:oMath xmlns:m="http://schemas.openxmlformats.org/officeDocument/2006/math">
                    <m:r>
                      <a:rPr lang="en-US" sz="2800" b="1" i="0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ar-OM" sz="2800" b="1" i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ar-OM" sz="2800" b="1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𝟎</m:t>
                    </m:r>
                    <m:r>
                      <a:rPr lang="en-US" sz="2800" b="1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800" b="1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𝟔</m:t>
                    </m:r>
                    <m:r>
                      <a:rPr lang="ar-OM" sz="2800" b="1" i="1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𝒂</m:t>
                    </m:r>
                  </m:oMath>
                </a14:m>
                <a:endParaRPr lang="ar-OM" sz="2800" b="1" dirty="0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9" name="مربع نص 28">
                <a:extLst>
                  <a:ext uri="{FF2B5EF4-FFF2-40B4-BE49-F238E27FC236}">
                    <a16:creationId xmlns:a16="http://schemas.microsoft.com/office/drawing/2014/main" id="{4F79DE2A-462F-0E57-CB1B-E0BCF72475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90773" y="5662472"/>
                <a:ext cx="1980094" cy="430887"/>
              </a:xfrm>
              <a:prstGeom prst="rect">
                <a:avLst/>
              </a:prstGeom>
              <a:blipFill>
                <a:blip r:embed="rId20"/>
                <a:stretch>
                  <a:fillRect l="-5538" t="-23944" r="-615" b="-49296"/>
                </a:stretch>
              </a:blipFill>
            </p:spPr>
            <p:txBody>
              <a:bodyPr/>
              <a:lstStyle/>
              <a:p>
                <a:r>
                  <a:rPr lang="ar-OM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مربع نص 29">
            <a:extLst>
              <a:ext uri="{FF2B5EF4-FFF2-40B4-BE49-F238E27FC236}">
                <a16:creationId xmlns:a16="http://schemas.microsoft.com/office/drawing/2014/main" id="{08AC6365-60CA-2338-3382-B95C87F52F09}"/>
              </a:ext>
            </a:extLst>
          </p:cNvPr>
          <p:cNvSpPr txBox="1"/>
          <p:nvPr/>
        </p:nvSpPr>
        <p:spPr>
          <a:xfrm>
            <a:off x="1342350" y="6344757"/>
            <a:ext cx="3042205" cy="430887"/>
          </a:xfrm>
          <a:prstGeom prst="rect">
            <a:avLst/>
          </a:prstGeom>
          <a:noFill/>
        </p:spPr>
        <p:txBody>
          <a:bodyPr wrap="square" lIns="0" tIns="0" rIns="0" bIns="0" rtlCol="1">
            <a:spAutoFit/>
          </a:bodyPr>
          <a:lstStyle/>
          <a:p>
            <a:r>
              <a:rPr lang="en-US" sz="2800" b="1" dirty="0">
                <a:solidFill>
                  <a:schemeClr val="accent6">
                    <a:lumMod val="50000"/>
                  </a:schemeClr>
                </a:solidFill>
              </a:rPr>
              <a:t>a= 2.15 =2.2     </a:t>
            </a:r>
            <a:endParaRPr lang="ar-OM" sz="2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مربع نص 30">
                <a:extLst>
                  <a:ext uri="{FF2B5EF4-FFF2-40B4-BE49-F238E27FC236}">
                    <a16:creationId xmlns:a16="http://schemas.microsoft.com/office/drawing/2014/main" id="{E110376D-DCEB-0EF4-B2E6-796278228439}"/>
                  </a:ext>
                </a:extLst>
              </p:cNvPr>
              <p:cNvSpPr txBox="1"/>
              <p:nvPr/>
            </p:nvSpPr>
            <p:spPr>
              <a:xfrm>
                <a:off x="3401149" y="6272346"/>
                <a:ext cx="2033477" cy="47000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type m:val="lin"/>
                          <m:ctrlPr>
                            <a:rPr lang="ar-OM" sz="2400" b="1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OM" sz="2400" b="1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𝒎</m:t>
                          </m:r>
                        </m:num>
                        <m:den>
                          <m:sSup>
                            <m:sSupPr>
                              <m:ctrlPr>
                                <a:rPr lang="ar-OM" sz="2400" b="1" i="1" smtClean="0">
                                  <a:solidFill>
                                    <a:schemeClr val="accent6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ar-OM" sz="2400" b="1" i="1" smtClean="0">
                                  <a:solidFill>
                                    <a:schemeClr val="accent6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𝒔</m:t>
                              </m:r>
                            </m:e>
                            <m:sup>
                              <m:r>
                                <a:rPr lang="ar-OM" sz="2400" b="1" i="1" smtClean="0">
                                  <a:solidFill>
                                    <a:schemeClr val="accent6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ar-OM" sz="2400" b="1" dirty="0"/>
              </a:p>
            </p:txBody>
          </p:sp>
        </mc:Choice>
        <mc:Fallback xmlns="">
          <p:sp>
            <p:nvSpPr>
              <p:cNvPr id="31" name="مربع نص 30">
                <a:extLst>
                  <a:ext uri="{FF2B5EF4-FFF2-40B4-BE49-F238E27FC236}">
                    <a16:creationId xmlns:a16="http://schemas.microsoft.com/office/drawing/2014/main" id="{E110376D-DCEB-0EF4-B2E6-7962782284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01149" y="6272346"/>
                <a:ext cx="2033477" cy="470000"/>
              </a:xfrm>
              <a:prstGeom prst="rect">
                <a:avLst/>
              </a:prstGeom>
              <a:blipFill>
                <a:blip r:embed="rId21"/>
                <a:stretch>
                  <a:fillRect t="-119481" r="-898" b="-190909"/>
                </a:stretch>
              </a:blipFill>
            </p:spPr>
            <p:txBody>
              <a:bodyPr/>
              <a:lstStyle/>
              <a:p>
                <a:r>
                  <a:rPr lang="ar-OM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3" name="صورة 32">
            <a:extLst>
              <a:ext uri="{FF2B5EF4-FFF2-40B4-BE49-F238E27FC236}">
                <a16:creationId xmlns:a16="http://schemas.microsoft.com/office/drawing/2014/main" id="{88B83429-C32A-E195-8A2B-172E31744FA0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2529332" y="3112963"/>
            <a:ext cx="4210050" cy="381000"/>
          </a:xfrm>
          <a:prstGeom prst="rect">
            <a:avLst/>
          </a:prstGeom>
        </p:spPr>
      </p:pic>
      <p:cxnSp>
        <p:nvCxnSpPr>
          <p:cNvPr id="35" name="رابط مستقيم 34">
            <a:extLst>
              <a:ext uri="{FF2B5EF4-FFF2-40B4-BE49-F238E27FC236}">
                <a16:creationId xmlns:a16="http://schemas.microsoft.com/office/drawing/2014/main" id="{CC4EBE51-2A86-5148-8943-6AE4512E4A4D}"/>
              </a:ext>
            </a:extLst>
          </p:cNvPr>
          <p:cNvCxnSpPr/>
          <p:nvPr/>
        </p:nvCxnSpPr>
        <p:spPr>
          <a:xfrm>
            <a:off x="6938540" y="2756894"/>
            <a:ext cx="0" cy="3750452"/>
          </a:xfrm>
          <a:prstGeom prst="line">
            <a:avLst/>
          </a:prstGeom>
          <a:ln w="19050">
            <a:solidFill>
              <a:srgbClr val="C00000"/>
            </a:solidFill>
            <a:prstDash val="lgDashDot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5703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 animBg="1"/>
      <p:bldP spid="14" grpId="0"/>
      <p:bldP spid="19" grpId="0"/>
      <p:bldP spid="20" grpId="0"/>
      <p:bldP spid="3" grpId="0"/>
      <p:bldP spid="4" grpId="0"/>
      <p:bldP spid="6" grpId="0"/>
      <p:bldP spid="8" grpId="0"/>
      <p:bldP spid="15" grpId="0"/>
      <p:bldP spid="21" grpId="0"/>
      <p:bldP spid="22" grpId="0"/>
      <p:bldP spid="26" grpId="0"/>
      <p:bldP spid="27" grpId="0"/>
      <p:bldP spid="28" grpId="0"/>
      <p:bldP spid="29" grpId="0"/>
      <p:bldP spid="30" grpId="0"/>
      <p:bldP spid="31" grpId="0"/>
    </p:bld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