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DG Forsha Scribble" panose="020B0604020202020204" charset="-78"/>
      <p:regular r:id="rId10"/>
    </p:embeddedFont>
    <p:embeddedFont>
      <p:font typeface="Droid Arabic Kufi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135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21" Type="http://schemas.openxmlformats.org/officeDocument/2006/relationships/image" Target="../media/image46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png"/><Relationship Id="rId15" Type="http://schemas.openxmlformats.org/officeDocument/2006/relationships/image" Target="../media/image40.svg"/><Relationship Id="rId23" Type="http://schemas.openxmlformats.org/officeDocument/2006/relationships/image" Target="../media/image48.svg"/><Relationship Id="rId10" Type="http://schemas.openxmlformats.org/officeDocument/2006/relationships/image" Target="../media/image35.png"/><Relationship Id="rId19" Type="http://schemas.openxmlformats.org/officeDocument/2006/relationships/image" Target="../media/image44.svg"/><Relationship Id="rId4" Type="http://schemas.openxmlformats.org/officeDocument/2006/relationships/image" Target="../media/image29.svg"/><Relationship Id="rId9" Type="http://schemas.openxmlformats.org/officeDocument/2006/relationships/image" Target="../media/image34.sv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18" Type="http://schemas.openxmlformats.org/officeDocument/2006/relationships/image" Target="../media/image7.png"/><Relationship Id="rId3" Type="http://schemas.openxmlformats.org/officeDocument/2006/relationships/image" Target="../media/image1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5.png"/><Relationship Id="rId17" Type="http://schemas.openxmlformats.org/officeDocument/2006/relationships/image" Target="../media/image60.svg"/><Relationship Id="rId2" Type="http://schemas.openxmlformats.org/officeDocument/2006/relationships/image" Target="../media/image1.png"/><Relationship Id="rId16" Type="http://schemas.openxmlformats.org/officeDocument/2006/relationships/image" Target="../media/image59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4.svg"/><Relationship Id="rId5" Type="http://schemas.openxmlformats.org/officeDocument/2006/relationships/image" Target="../media/image50.svg"/><Relationship Id="rId15" Type="http://schemas.openxmlformats.org/officeDocument/2006/relationships/image" Target="../media/image58.svg"/><Relationship Id="rId23" Type="http://schemas.openxmlformats.org/officeDocument/2006/relationships/image" Target="../media/image42.svg"/><Relationship Id="rId10" Type="http://schemas.openxmlformats.org/officeDocument/2006/relationships/image" Target="../media/image53.png"/><Relationship Id="rId19" Type="http://schemas.openxmlformats.org/officeDocument/2006/relationships/image" Target="../media/image8.svg"/><Relationship Id="rId4" Type="http://schemas.openxmlformats.org/officeDocument/2006/relationships/image" Target="../media/image49.png"/><Relationship Id="rId9" Type="http://schemas.openxmlformats.org/officeDocument/2006/relationships/image" Target="../media/image52.svg"/><Relationship Id="rId14" Type="http://schemas.openxmlformats.org/officeDocument/2006/relationships/image" Target="../media/image57.png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13" Type="http://schemas.openxmlformats.org/officeDocument/2006/relationships/image" Target="../media/image71.png"/><Relationship Id="rId18" Type="http://schemas.openxmlformats.org/officeDocument/2006/relationships/image" Target="../media/image76.svg"/><Relationship Id="rId3" Type="http://schemas.openxmlformats.org/officeDocument/2006/relationships/image" Target="../media/image47.png"/><Relationship Id="rId21" Type="http://schemas.openxmlformats.org/officeDocument/2006/relationships/image" Target="../media/image79.png"/><Relationship Id="rId7" Type="http://schemas.openxmlformats.org/officeDocument/2006/relationships/image" Target="../media/image65.png"/><Relationship Id="rId12" Type="http://schemas.openxmlformats.org/officeDocument/2006/relationships/image" Target="../media/image70.svg"/><Relationship Id="rId17" Type="http://schemas.openxmlformats.org/officeDocument/2006/relationships/image" Target="../media/image75.png"/><Relationship Id="rId2" Type="http://schemas.openxmlformats.org/officeDocument/2006/relationships/image" Target="../media/image1.png"/><Relationship Id="rId16" Type="http://schemas.openxmlformats.org/officeDocument/2006/relationships/image" Target="../media/image74.svg"/><Relationship Id="rId20" Type="http://schemas.openxmlformats.org/officeDocument/2006/relationships/image" Target="../media/image7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svg"/><Relationship Id="rId19" Type="http://schemas.openxmlformats.org/officeDocument/2006/relationships/image" Target="../media/image77.png"/><Relationship Id="rId4" Type="http://schemas.openxmlformats.org/officeDocument/2006/relationships/image" Target="../media/image48.svg"/><Relationship Id="rId9" Type="http://schemas.openxmlformats.org/officeDocument/2006/relationships/image" Target="../media/image67.png"/><Relationship Id="rId14" Type="http://schemas.openxmlformats.org/officeDocument/2006/relationships/image" Target="../media/image72.svg"/><Relationship Id="rId22" Type="http://schemas.openxmlformats.org/officeDocument/2006/relationships/image" Target="../media/image8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" name="TextBox 3"/>
          <p:cNvSpPr txBox="1"/>
          <p:nvPr/>
        </p:nvSpPr>
        <p:spPr>
          <a:xfrm>
            <a:off x="10553700" y="4610100"/>
            <a:ext cx="7467599" cy="1551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2059"/>
              </a:lnSpc>
              <a:spcBef>
                <a:spcPct val="0"/>
              </a:spcBef>
            </a:pPr>
            <a:r>
              <a:rPr lang="en-US" sz="9600" dirty="0">
                <a:solidFill>
                  <a:srgbClr val="000000"/>
                </a:solidFill>
                <a:latin typeface="DG Forsha Scribble"/>
                <a:ea typeface="DG Forsha Scribble"/>
                <a:cs typeface="DG Forsha Scribble"/>
                <a:sym typeface="DG Forsha Scribble"/>
              </a:rPr>
              <a:t>1-2</a:t>
            </a:r>
            <a:r>
              <a:rPr lang="ar-EG" sz="9600" dirty="0">
                <a:solidFill>
                  <a:srgbClr val="000000"/>
                </a:solidFill>
                <a:latin typeface="DG Forsha Scribble"/>
                <a:ea typeface="DG Forsha Scribble"/>
                <a:cs typeface="DG Forsha Scribble"/>
                <a:sym typeface="DG Forsha Scribble"/>
                <a:rtl/>
              </a:rPr>
              <a:t> دورة الماء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 dirty="0"/>
          </a:p>
        </p:txBody>
      </p:sp>
      <p:sp>
        <p:nvSpPr>
          <p:cNvPr id="3" name="Freeform 3"/>
          <p:cNvSpPr/>
          <p:nvPr/>
        </p:nvSpPr>
        <p:spPr>
          <a:xfrm>
            <a:off x="11436023" y="407263"/>
            <a:ext cx="1742717" cy="2433113"/>
          </a:xfrm>
          <a:custGeom>
            <a:avLst/>
            <a:gdLst/>
            <a:ahLst/>
            <a:cxnLst/>
            <a:rect l="l" t="t" r="r" b="b"/>
            <a:pathLst>
              <a:path w="1742717" h="2433113">
                <a:moveTo>
                  <a:pt x="0" y="0"/>
                </a:moveTo>
                <a:lnTo>
                  <a:pt x="1742717" y="0"/>
                </a:lnTo>
                <a:lnTo>
                  <a:pt x="1742717" y="2433113"/>
                </a:lnTo>
                <a:lnTo>
                  <a:pt x="0" y="2433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4" name="Freeform 4"/>
          <p:cNvSpPr/>
          <p:nvPr/>
        </p:nvSpPr>
        <p:spPr>
          <a:xfrm>
            <a:off x="5464661" y="6628122"/>
            <a:ext cx="7315200" cy="3311791"/>
          </a:xfrm>
          <a:custGeom>
            <a:avLst/>
            <a:gdLst/>
            <a:ahLst/>
            <a:cxnLst/>
            <a:rect l="l" t="t" r="r" b="b"/>
            <a:pathLst>
              <a:path w="7315200" h="3311791">
                <a:moveTo>
                  <a:pt x="0" y="0"/>
                </a:moveTo>
                <a:lnTo>
                  <a:pt x="7315200" y="0"/>
                </a:lnTo>
                <a:lnTo>
                  <a:pt x="7315200" y="3311791"/>
                </a:lnTo>
                <a:lnTo>
                  <a:pt x="0" y="33117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5" name="Freeform 5"/>
          <p:cNvSpPr/>
          <p:nvPr/>
        </p:nvSpPr>
        <p:spPr>
          <a:xfrm>
            <a:off x="12307382" y="4256783"/>
            <a:ext cx="4782343" cy="3460240"/>
          </a:xfrm>
          <a:custGeom>
            <a:avLst/>
            <a:gdLst/>
            <a:ahLst/>
            <a:cxnLst/>
            <a:rect l="l" t="t" r="r" b="b"/>
            <a:pathLst>
              <a:path w="4782343" h="3460240">
                <a:moveTo>
                  <a:pt x="0" y="0"/>
                </a:moveTo>
                <a:lnTo>
                  <a:pt x="4782342" y="0"/>
                </a:lnTo>
                <a:lnTo>
                  <a:pt x="4782342" y="3460240"/>
                </a:lnTo>
                <a:lnTo>
                  <a:pt x="0" y="34602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6" name="Freeform 6"/>
          <p:cNvSpPr/>
          <p:nvPr/>
        </p:nvSpPr>
        <p:spPr>
          <a:xfrm>
            <a:off x="1790424" y="4002228"/>
            <a:ext cx="5481298" cy="3965966"/>
          </a:xfrm>
          <a:custGeom>
            <a:avLst/>
            <a:gdLst/>
            <a:ahLst/>
            <a:cxnLst/>
            <a:rect l="l" t="t" r="r" b="b"/>
            <a:pathLst>
              <a:path w="5481298" h="3965966">
                <a:moveTo>
                  <a:pt x="0" y="0"/>
                </a:moveTo>
                <a:lnTo>
                  <a:pt x="5481298" y="0"/>
                </a:lnTo>
                <a:lnTo>
                  <a:pt x="5481298" y="3965966"/>
                </a:lnTo>
                <a:lnTo>
                  <a:pt x="0" y="39659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7" name="TextBox 7"/>
          <p:cNvSpPr txBox="1"/>
          <p:nvPr/>
        </p:nvSpPr>
        <p:spPr>
          <a:xfrm>
            <a:off x="6281600" y="1523272"/>
            <a:ext cx="4966247" cy="94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258"/>
              </a:lnSpc>
              <a:spcBef>
                <a:spcPct val="0"/>
              </a:spcBef>
            </a:pPr>
            <a:r>
              <a:rPr lang="ar-EG" sz="4439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أهداف الدرس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62622" y="5337894"/>
            <a:ext cx="3471862" cy="666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720"/>
              </a:lnSpc>
              <a:spcBef>
                <a:spcPct val="0"/>
              </a:spcBef>
            </a:pPr>
            <a:r>
              <a:rPr lang="en-US" sz="3075" b="1" dirty="0">
                <a:solidFill>
                  <a:srgbClr val="ED5F72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</a:rPr>
              <a:t>1</a:t>
            </a:r>
            <a:r>
              <a:rPr lang="ar-EG" sz="3075" b="1" dirty="0">
                <a:solidFill>
                  <a:srgbClr val="ED5F72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- يصف دورة الماء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4102" y="4794316"/>
            <a:ext cx="4793942" cy="144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906"/>
              </a:lnSpc>
              <a:spcBef>
                <a:spcPct val="0"/>
              </a:spcBef>
            </a:pPr>
            <a:r>
              <a:rPr lang="en-US" sz="3175" b="1" dirty="0">
                <a:solidFill>
                  <a:srgbClr val="ED5F72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</a:rPr>
              <a:t>2</a:t>
            </a:r>
            <a:r>
              <a:rPr lang="ar-EG" sz="3175" b="1" dirty="0">
                <a:solidFill>
                  <a:srgbClr val="ED5F72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- يفسر ويرسم رسوماً تخطيطية تمثل دورة الماء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" name="Freeform 3"/>
          <p:cNvSpPr/>
          <p:nvPr/>
        </p:nvSpPr>
        <p:spPr>
          <a:xfrm>
            <a:off x="5332666" y="3766580"/>
            <a:ext cx="3811334" cy="4114800"/>
          </a:xfrm>
          <a:custGeom>
            <a:avLst/>
            <a:gdLst/>
            <a:ahLst/>
            <a:cxnLst/>
            <a:rect l="l" t="t" r="r" b="b"/>
            <a:pathLst>
              <a:path w="3811334" h="4114800">
                <a:moveTo>
                  <a:pt x="0" y="0"/>
                </a:moveTo>
                <a:lnTo>
                  <a:pt x="3811334" y="0"/>
                </a:lnTo>
                <a:lnTo>
                  <a:pt x="38113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4" name="Freeform 4"/>
          <p:cNvSpPr/>
          <p:nvPr/>
        </p:nvSpPr>
        <p:spPr>
          <a:xfrm>
            <a:off x="350668" y="419149"/>
            <a:ext cx="2927412" cy="2927412"/>
          </a:xfrm>
          <a:custGeom>
            <a:avLst/>
            <a:gdLst/>
            <a:ahLst/>
            <a:cxnLst/>
            <a:rect l="l" t="t" r="r" b="b"/>
            <a:pathLst>
              <a:path w="2927412" h="2927412">
                <a:moveTo>
                  <a:pt x="0" y="0"/>
                </a:moveTo>
                <a:lnTo>
                  <a:pt x="2927412" y="0"/>
                </a:lnTo>
                <a:lnTo>
                  <a:pt x="2927412" y="2927411"/>
                </a:lnTo>
                <a:lnTo>
                  <a:pt x="0" y="29274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5" name="Freeform 5"/>
          <p:cNvSpPr/>
          <p:nvPr/>
        </p:nvSpPr>
        <p:spPr>
          <a:xfrm>
            <a:off x="350668" y="3766580"/>
            <a:ext cx="2676100" cy="2552330"/>
          </a:xfrm>
          <a:custGeom>
            <a:avLst/>
            <a:gdLst/>
            <a:ahLst/>
            <a:cxnLst/>
            <a:rect l="l" t="t" r="r" b="b"/>
            <a:pathLst>
              <a:path w="2676100" h="2552330">
                <a:moveTo>
                  <a:pt x="0" y="0"/>
                </a:moveTo>
                <a:lnTo>
                  <a:pt x="2676100" y="0"/>
                </a:lnTo>
                <a:lnTo>
                  <a:pt x="2676100" y="2552330"/>
                </a:lnTo>
                <a:lnTo>
                  <a:pt x="0" y="25523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6" name="Freeform 6"/>
          <p:cNvSpPr/>
          <p:nvPr/>
        </p:nvSpPr>
        <p:spPr>
          <a:xfrm>
            <a:off x="350668" y="6909863"/>
            <a:ext cx="2676100" cy="2885283"/>
          </a:xfrm>
          <a:custGeom>
            <a:avLst/>
            <a:gdLst/>
            <a:ahLst/>
            <a:cxnLst/>
            <a:rect l="l" t="t" r="r" b="b"/>
            <a:pathLst>
              <a:path w="2676100" h="2885283">
                <a:moveTo>
                  <a:pt x="0" y="0"/>
                </a:moveTo>
                <a:lnTo>
                  <a:pt x="2676100" y="0"/>
                </a:lnTo>
                <a:lnTo>
                  <a:pt x="2676100" y="2885283"/>
                </a:lnTo>
                <a:lnTo>
                  <a:pt x="0" y="28852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7" name="Freeform 7"/>
          <p:cNvSpPr/>
          <p:nvPr/>
        </p:nvSpPr>
        <p:spPr>
          <a:xfrm>
            <a:off x="15251900" y="4439294"/>
            <a:ext cx="2620980" cy="2769372"/>
          </a:xfrm>
          <a:custGeom>
            <a:avLst/>
            <a:gdLst/>
            <a:ahLst/>
            <a:cxnLst/>
            <a:rect l="l" t="t" r="r" b="b"/>
            <a:pathLst>
              <a:path w="2620980" h="2769372">
                <a:moveTo>
                  <a:pt x="0" y="0"/>
                </a:moveTo>
                <a:lnTo>
                  <a:pt x="2620980" y="0"/>
                </a:lnTo>
                <a:lnTo>
                  <a:pt x="2620980" y="2769372"/>
                </a:lnTo>
                <a:lnTo>
                  <a:pt x="0" y="2769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8" name="Freeform 8"/>
          <p:cNvSpPr/>
          <p:nvPr/>
        </p:nvSpPr>
        <p:spPr>
          <a:xfrm>
            <a:off x="11192165" y="4439294"/>
            <a:ext cx="2620980" cy="2769372"/>
          </a:xfrm>
          <a:custGeom>
            <a:avLst/>
            <a:gdLst/>
            <a:ahLst/>
            <a:cxnLst/>
            <a:rect l="l" t="t" r="r" b="b"/>
            <a:pathLst>
              <a:path w="2620980" h="2769372">
                <a:moveTo>
                  <a:pt x="0" y="0"/>
                </a:moveTo>
                <a:lnTo>
                  <a:pt x="2620979" y="0"/>
                </a:lnTo>
                <a:lnTo>
                  <a:pt x="2620979" y="2769372"/>
                </a:lnTo>
                <a:lnTo>
                  <a:pt x="0" y="2769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9" name="Freeform 9"/>
          <p:cNvSpPr/>
          <p:nvPr/>
        </p:nvSpPr>
        <p:spPr>
          <a:xfrm>
            <a:off x="10964932" y="7300284"/>
            <a:ext cx="3075446" cy="2896380"/>
          </a:xfrm>
          <a:custGeom>
            <a:avLst/>
            <a:gdLst/>
            <a:ahLst/>
            <a:cxnLst/>
            <a:rect l="l" t="t" r="r" b="b"/>
            <a:pathLst>
              <a:path w="3339115" h="3360128">
                <a:moveTo>
                  <a:pt x="0" y="0"/>
                </a:moveTo>
                <a:lnTo>
                  <a:pt x="3339114" y="0"/>
                </a:lnTo>
                <a:lnTo>
                  <a:pt x="3339114" y="3360128"/>
                </a:lnTo>
                <a:lnTo>
                  <a:pt x="0" y="3360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0" name="Freeform 10"/>
          <p:cNvSpPr/>
          <p:nvPr/>
        </p:nvSpPr>
        <p:spPr>
          <a:xfrm>
            <a:off x="15140563" y="7246473"/>
            <a:ext cx="2935658" cy="2769372"/>
          </a:xfrm>
          <a:custGeom>
            <a:avLst/>
            <a:gdLst/>
            <a:ahLst/>
            <a:cxnLst/>
            <a:rect l="l" t="t" r="r" b="b"/>
            <a:pathLst>
              <a:path w="3339115" h="3360128">
                <a:moveTo>
                  <a:pt x="0" y="0"/>
                </a:moveTo>
                <a:lnTo>
                  <a:pt x="3339114" y="0"/>
                </a:lnTo>
                <a:lnTo>
                  <a:pt x="3339114" y="3360128"/>
                </a:lnTo>
                <a:lnTo>
                  <a:pt x="0" y="3360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1" name="Freeform 11"/>
          <p:cNvSpPr/>
          <p:nvPr/>
        </p:nvSpPr>
        <p:spPr>
          <a:xfrm>
            <a:off x="10282129" y="2883937"/>
            <a:ext cx="7828317" cy="1536307"/>
          </a:xfrm>
          <a:custGeom>
            <a:avLst/>
            <a:gdLst/>
            <a:ahLst/>
            <a:cxnLst/>
            <a:rect l="l" t="t" r="r" b="b"/>
            <a:pathLst>
              <a:path w="7828317" h="1536307">
                <a:moveTo>
                  <a:pt x="0" y="0"/>
                </a:moveTo>
                <a:lnTo>
                  <a:pt x="7828318" y="0"/>
                </a:lnTo>
                <a:lnTo>
                  <a:pt x="7828318" y="1536307"/>
                </a:lnTo>
                <a:lnTo>
                  <a:pt x="0" y="15363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2" name="Freeform 12"/>
          <p:cNvSpPr/>
          <p:nvPr/>
        </p:nvSpPr>
        <p:spPr>
          <a:xfrm>
            <a:off x="5797118" y="697170"/>
            <a:ext cx="7315200" cy="1529542"/>
          </a:xfrm>
          <a:custGeom>
            <a:avLst/>
            <a:gdLst/>
            <a:ahLst/>
            <a:cxnLst/>
            <a:rect l="l" t="t" r="r" b="b"/>
            <a:pathLst>
              <a:path w="7315200" h="1529542">
                <a:moveTo>
                  <a:pt x="0" y="0"/>
                </a:moveTo>
                <a:lnTo>
                  <a:pt x="7315200" y="0"/>
                </a:lnTo>
                <a:lnTo>
                  <a:pt x="7315200" y="1529542"/>
                </a:lnTo>
                <a:lnTo>
                  <a:pt x="0" y="152954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3" name="TextBox 13"/>
          <p:cNvSpPr txBox="1"/>
          <p:nvPr/>
        </p:nvSpPr>
        <p:spPr>
          <a:xfrm>
            <a:off x="7271124" y="1077170"/>
            <a:ext cx="3625476" cy="109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8468"/>
              </a:lnSpc>
              <a:spcBef>
                <a:spcPct val="0"/>
              </a:spcBef>
            </a:pPr>
            <a:r>
              <a:rPr lang="ar-EG" sz="7200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دورة الماء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33011" y="3260835"/>
            <a:ext cx="7295480" cy="531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حركة مستمرة للماء على سطح الارض وفوقه وتحته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106338" y="5491597"/>
            <a:ext cx="3004109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F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على المستوى 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F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المحلى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19650" y="5491597"/>
            <a:ext cx="3004109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F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على المستوى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F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العالمي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406943" y="8200105"/>
            <a:ext cx="2465937" cy="107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ينتقل الماء من نظام </a:t>
            </a:r>
            <a:endParaRPr lang="en-US" sz="2375" b="1" dirty="0">
              <a:solidFill>
                <a:srgbClr val="00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بيئي وإليه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91538" y="8200105"/>
            <a:ext cx="2915841" cy="105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تتوفر كمية ثابته من</a:t>
            </a: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الماء على الكوكب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0668" y="9642746"/>
            <a:ext cx="2676100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فوق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0668" y="6285314"/>
            <a:ext cx="2676100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تحت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0668" y="3194160"/>
            <a:ext cx="2676100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على السطح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5321643" cy="10287000"/>
          </a:xfrm>
          <a:custGeom>
            <a:avLst/>
            <a:gdLst/>
            <a:ahLst/>
            <a:cxnLst/>
            <a:rect l="l" t="t" r="r" b="b"/>
            <a:pathLst>
              <a:path w="15321643" h="10287000">
                <a:moveTo>
                  <a:pt x="0" y="0"/>
                </a:moveTo>
                <a:lnTo>
                  <a:pt x="15321643" y="0"/>
                </a:lnTo>
                <a:lnTo>
                  <a:pt x="1532164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4" name="Freeform 4"/>
          <p:cNvSpPr/>
          <p:nvPr/>
        </p:nvSpPr>
        <p:spPr>
          <a:xfrm rot="-2191473">
            <a:off x="7324752" y="5139983"/>
            <a:ext cx="1282327" cy="272494"/>
          </a:xfrm>
          <a:custGeom>
            <a:avLst/>
            <a:gdLst/>
            <a:ahLst/>
            <a:cxnLst/>
            <a:rect l="l" t="t" r="r" b="b"/>
            <a:pathLst>
              <a:path w="1282327" h="272494">
                <a:moveTo>
                  <a:pt x="0" y="0"/>
                </a:moveTo>
                <a:lnTo>
                  <a:pt x="1282327" y="0"/>
                </a:lnTo>
                <a:lnTo>
                  <a:pt x="1282327" y="272494"/>
                </a:lnTo>
                <a:lnTo>
                  <a:pt x="0" y="272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5" name="TextBox 5"/>
          <p:cNvSpPr txBox="1"/>
          <p:nvPr/>
        </p:nvSpPr>
        <p:spPr>
          <a:xfrm rot="-5400000">
            <a:off x="11558331" y="4040710"/>
            <a:ext cx="9683606" cy="2417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8556"/>
              </a:lnSpc>
              <a:spcBef>
                <a:spcPct val="0"/>
              </a:spcBef>
            </a:pPr>
            <a:r>
              <a:rPr lang="ar-EG" sz="9976">
                <a:solidFill>
                  <a:srgbClr val="000000"/>
                </a:solidFill>
                <a:latin typeface="DG Forsha Scribble"/>
                <a:ea typeface="DG Forsha Scribble"/>
                <a:cs typeface="DG Forsha Scribble"/>
                <a:sym typeface="DG Forsha Scribble"/>
                <a:rtl/>
              </a:rPr>
              <a:t>مخطط دورة الماء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89205" y="9297651"/>
            <a:ext cx="1776710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جريان جوفي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9899" y="5116124"/>
            <a:ext cx="435322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نتح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82626" y="7097468"/>
            <a:ext cx="568300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تبخر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97241" y="4762779"/>
            <a:ext cx="789682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تكثف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46873" y="4637755"/>
            <a:ext cx="759916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سحب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02587" y="3613864"/>
            <a:ext cx="974973" cy="50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هطول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" name="Freeform 3"/>
          <p:cNvSpPr/>
          <p:nvPr/>
        </p:nvSpPr>
        <p:spPr>
          <a:xfrm>
            <a:off x="12182718" y="4788393"/>
            <a:ext cx="3343948" cy="2821456"/>
          </a:xfrm>
          <a:custGeom>
            <a:avLst/>
            <a:gdLst/>
            <a:ahLst/>
            <a:cxnLst/>
            <a:rect l="l" t="t" r="r" b="b"/>
            <a:pathLst>
              <a:path w="3343948" h="2821456">
                <a:moveTo>
                  <a:pt x="0" y="0"/>
                </a:moveTo>
                <a:lnTo>
                  <a:pt x="3343949" y="0"/>
                </a:lnTo>
                <a:lnTo>
                  <a:pt x="3343949" y="2821457"/>
                </a:lnTo>
                <a:lnTo>
                  <a:pt x="0" y="28214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4" name="Freeform 4"/>
          <p:cNvSpPr/>
          <p:nvPr/>
        </p:nvSpPr>
        <p:spPr>
          <a:xfrm>
            <a:off x="153352" y="3885090"/>
            <a:ext cx="2939156" cy="6253524"/>
          </a:xfrm>
          <a:custGeom>
            <a:avLst/>
            <a:gdLst/>
            <a:ahLst/>
            <a:cxnLst/>
            <a:rect l="l" t="t" r="r" b="b"/>
            <a:pathLst>
              <a:path w="2939156" h="6253524">
                <a:moveTo>
                  <a:pt x="0" y="0"/>
                </a:moveTo>
                <a:lnTo>
                  <a:pt x="2939157" y="0"/>
                </a:lnTo>
                <a:lnTo>
                  <a:pt x="2939157" y="6253525"/>
                </a:lnTo>
                <a:lnTo>
                  <a:pt x="0" y="62535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5" name="Freeform 5"/>
          <p:cNvSpPr/>
          <p:nvPr/>
        </p:nvSpPr>
        <p:spPr>
          <a:xfrm>
            <a:off x="12318595" y="1880665"/>
            <a:ext cx="3343948" cy="2678705"/>
          </a:xfrm>
          <a:custGeom>
            <a:avLst/>
            <a:gdLst/>
            <a:ahLst/>
            <a:cxnLst/>
            <a:rect l="l" t="t" r="r" b="b"/>
            <a:pathLst>
              <a:path w="3343948" h="3084292">
                <a:moveTo>
                  <a:pt x="0" y="0"/>
                </a:moveTo>
                <a:lnTo>
                  <a:pt x="3343949" y="0"/>
                </a:lnTo>
                <a:lnTo>
                  <a:pt x="3343949" y="3084292"/>
                </a:lnTo>
                <a:lnTo>
                  <a:pt x="0" y="30842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6" name="Freeform 6"/>
          <p:cNvSpPr/>
          <p:nvPr/>
        </p:nvSpPr>
        <p:spPr>
          <a:xfrm>
            <a:off x="8809865" y="4250488"/>
            <a:ext cx="3893442" cy="3281665"/>
          </a:xfrm>
          <a:custGeom>
            <a:avLst/>
            <a:gdLst/>
            <a:ahLst/>
            <a:cxnLst/>
            <a:rect l="l" t="t" r="r" b="b"/>
            <a:pathLst>
              <a:path w="4225364" h="3897266">
                <a:moveTo>
                  <a:pt x="0" y="0"/>
                </a:moveTo>
                <a:lnTo>
                  <a:pt x="4225364" y="0"/>
                </a:lnTo>
                <a:lnTo>
                  <a:pt x="4225364" y="3897267"/>
                </a:lnTo>
                <a:lnTo>
                  <a:pt x="0" y="38972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7" name="Freeform 7"/>
          <p:cNvSpPr/>
          <p:nvPr/>
        </p:nvSpPr>
        <p:spPr>
          <a:xfrm>
            <a:off x="15392577" y="4272590"/>
            <a:ext cx="3240937" cy="3359361"/>
          </a:xfrm>
          <a:custGeom>
            <a:avLst/>
            <a:gdLst/>
            <a:ahLst/>
            <a:cxnLst/>
            <a:rect l="l" t="t" r="r" b="b"/>
            <a:pathLst>
              <a:path w="3975375" h="3666689">
                <a:moveTo>
                  <a:pt x="0" y="0"/>
                </a:moveTo>
                <a:lnTo>
                  <a:pt x="3975374" y="0"/>
                </a:lnTo>
                <a:lnTo>
                  <a:pt x="3975374" y="3666689"/>
                </a:lnTo>
                <a:lnTo>
                  <a:pt x="0" y="36666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8" name="Freeform 8"/>
          <p:cNvSpPr/>
          <p:nvPr/>
        </p:nvSpPr>
        <p:spPr>
          <a:xfrm>
            <a:off x="11811164" y="7307525"/>
            <a:ext cx="3458052" cy="3108459"/>
          </a:xfrm>
          <a:custGeom>
            <a:avLst/>
            <a:gdLst/>
            <a:ahLst/>
            <a:cxnLst/>
            <a:rect l="l" t="t" r="r" b="b"/>
            <a:pathLst>
              <a:path w="4155817" h="3833120">
                <a:moveTo>
                  <a:pt x="0" y="0"/>
                </a:moveTo>
                <a:lnTo>
                  <a:pt x="4155817" y="0"/>
                </a:lnTo>
                <a:lnTo>
                  <a:pt x="4155817" y="3833119"/>
                </a:lnTo>
                <a:lnTo>
                  <a:pt x="0" y="38331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9" name="Freeform 9"/>
          <p:cNvSpPr/>
          <p:nvPr/>
        </p:nvSpPr>
        <p:spPr>
          <a:xfrm>
            <a:off x="15180842" y="7917177"/>
            <a:ext cx="4156916" cy="4114800"/>
          </a:xfrm>
          <a:custGeom>
            <a:avLst/>
            <a:gdLst/>
            <a:ahLst/>
            <a:cxnLst/>
            <a:rect l="l" t="t" r="r" b="b"/>
            <a:pathLst>
              <a:path w="4156916" h="4114800">
                <a:moveTo>
                  <a:pt x="0" y="0"/>
                </a:moveTo>
                <a:lnTo>
                  <a:pt x="4156916" y="0"/>
                </a:lnTo>
                <a:lnTo>
                  <a:pt x="41569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0" name="Freeform 10"/>
          <p:cNvSpPr/>
          <p:nvPr/>
        </p:nvSpPr>
        <p:spPr>
          <a:xfrm>
            <a:off x="3635149" y="4181481"/>
            <a:ext cx="2844327" cy="2839802"/>
          </a:xfrm>
          <a:custGeom>
            <a:avLst/>
            <a:gdLst/>
            <a:ahLst/>
            <a:cxnLst/>
            <a:rect l="l" t="t" r="r" b="b"/>
            <a:pathLst>
              <a:path w="2844327" h="2839802">
                <a:moveTo>
                  <a:pt x="0" y="0"/>
                </a:moveTo>
                <a:lnTo>
                  <a:pt x="2844327" y="0"/>
                </a:lnTo>
                <a:lnTo>
                  <a:pt x="2844327" y="2839802"/>
                </a:lnTo>
                <a:lnTo>
                  <a:pt x="0" y="28398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1" name="Freeform 11"/>
          <p:cNvSpPr/>
          <p:nvPr/>
        </p:nvSpPr>
        <p:spPr>
          <a:xfrm>
            <a:off x="5231073" y="697684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2" name="Freeform 12"/>
          <p:cNvSpPr/>
          <p:nvPr/>
        </p:nvSpPr>
        <p:spPr>
          <a:xfrm rot="5322567">
            <a:off x="3876227" y="2254373"/>
            <a:ext cx="1929649" cy="1652481"/>
          </a:xfrm>
          <a:custGeom>
            <a:avLst/>
            <a:gdLst/>
            <a:ahLst/>
            <a:cxnLst/>
            <a:rect l="l" t="t" r="r" b="b"/>
            <a:pathLst>
              <a:path w="1929649" h="1652481">
                <a:moveTo>
                  <a:pt x="0" y="0"/>
                </a:moveTo>
                <a:lnTo>
                  <a:pt x="1929649" y="0"/>
                </a:lnTo>
                <a:lnTo>
                  <a:pt x="1929649" y="1652481"/>
                </a:lnTo>
                <a:lnTo>
                  <a:pt x="0" y="16524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3" name="Freeform 13"/>
          <p:cNvSpPr/>
          <p:nvPr/>
        </p:nvSpPr>
        <p:spPr>
          <a:xfrm rot="10706751">
            <a:off x="15350585" y="2722443"/>
            <a:ext cx="1929649" cy="1652481"/>
          </a:xfrm>
          <a:custGeom>
            <a:avLst/>
            <a:gdLst/>
            <a:ahLst/>
            <a:cxnLst/>
            <a:rect l="l" t="t" r="r" b="b"/>
            <a:pathLst>
              <a:path w="1929649" h="1652481">
                <a:moveTo>
                  <a:pt x="0" y="0"/>
                </a:moveTo>
                <a:lnTo>
                  <a:pt x="1929649" y="0"/>
                </a:lnTo>
                <a:lnTo>
                  <a:pt x="1929649" y="1652481"/>
                </a:lnTo>
                <a:lnTo>
                  <a:pt x="0" y="165248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4" name="Freeform 14"/>
          <p:cNvSpPr/>
          <p:nvPr/>
        </p:nvSpPr>
        <p:spPr>
          <a:xfrm>
            <a:off x="15756694" y="1188847"/>
            <a:ext cx="2405316" cy="1203078"/>
          </a:xfrm>
          <a:custGeom>
            <a:avLst/>
            <a:gdLst/>
            <a:ahLst/>
            <a:cxnLst/>
            <a:rect l="l" t="t" r="r" b="b"/>
            <a:pathLst>
              <a:path w="2405316" h="1203078">
                <a:moveTo>
                  <a:pt x="0" y="0"/>
                </a:moveTo>
                <a:lnTo>
                  <a:pt x="2405316" y="0"/>
                </a:lnTo>
                <a:lnTo>
                  <a:pt x="2405316" y="1203078"/>
                </a:lnTo>
                <a:lnTo>
                  <a:pt x="0" y="12030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5" name="Freeform 15"/>
          <p:cNvSpPr/>
          <p:nvPr/>
        </p:nvSpPr>
        <p:spPr>
          <a:xfrm>
            <a:off x="1431846" y="1616008"/>
            <a:ext cx="2405316" cy="1203078"/>
          </a:xfrm>
          <a:custGeom>
            <a:avLst/>
            <a:gdLst/>
            <a:ahLst/>
            <a:cxnLst/>
            <a:rect l="l" t="t" r="r" b="b"/>
            <a:pathLst>
              <a:path w="2405316" h="1203078">
                <a:moveTo>
                  <a:pt x="0" y="0"/>
                </a:moveTo>
                <a:lnTo>
                  <a:pt x="2405316" y="0"/>
                </a:lnTo>
                <a:lnTo>
                  <a:pt x="2405316" y="1203078"/>
                </a:lnTo>
                <a:lnTo>
                  <a:pt x="0" y="120307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6" name="Freeform 16"/>
          <p:cNvSpPr/>
          <p:nvPr/>
        </p:nvSpPr>
        <p:spPr>
          <a:xfrm>
            <a:off x="6344575" y="-185400"/>
            <a:ext cx="6105710" cy="3779001"/>
          </a:xfrm>
          <a:custGeom>
            <a:avLst/>
            <a:gdLst/>
            <a:ahLst/>
            <a:cxnLst/>
            <a:rect l="l" t="t" r="r" b="b"/>
            <a:pathLst>
              <a:path w="6105710" h="3779001">
                <a:moveTo>
                  <a:pt x="0" y="0"/>
                </a:moveTo>
                <a:lnTo>
                  <a:pt x="6105710" y="0"/>
                </a:lnTo>
                <a:lnTo>
                  <a:pt x="6105710" y="3779001"/>
                </a:lnTo>
                <a:lnTo>
                  <a:pt x="0" y="377900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7" name="TextBox 17"/>
          <p:cNvSpPr txBox="1"/>
          <p:nvPr/>
        </p:nvSpPr>
        <p:spPr>
          <a:xfrm>
            <a:off x="7260646" y="941629"/>
            <a:ext cx="4063678" cy="1105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433"/>
              </a:lnSpc>
              <a:spcBef>
                <a:spcPct val="0"/>
              </a:spcBef>
            </a:pPr>
            <a:r>
              <a:rPr lang="ar-EG" sz="4534">
                <a:solidFill>
                  <a:srgbClr val="000000"/>
                </a:solidFill>
                <a:latin typeface="DG Forsha Scribble"/>
                <a:ea typeface="DG Forsha Scribble"/>
                <a:cs typeface="DG Forsha Scribble"/>
                <a:sym typeface="DG Forsha Scribble"/>
                <a:rtl/>
              </a:rPr>
              <a:t>مراحل دورة الماء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312284" y="1255880"/>
            <a:ext cx="1294135" cy="82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173"/>
              </a:lnSpc>
              <a:spcBef>
                <a:spcPct val="0"/>
              </a:spcBef>
            </a:pPr>
            <a:r>
              <a:rPr lang="ar-EG" sz="385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التبخر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45164" y="1695982"/>
            <a:ext cx="947345" cy="7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2"/>
              </a:lnSpc>
              <a:spcBef>
                <a:spcPct val="0"/>
              </a:spcBef>
            </a:pPr>
            <a:r>
              <a:rPr lang="ar-EG" sz="3388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النتح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49364" y="2801207"/>
            <a:ext cx="2574524" cy="1067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تحول السائل (الماء) الى بخار (غاز)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672090" y="5448982"/>
            <a:ext cx="2574524" cy="161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يتبقى الملح والشوائب ويتبخر الماء النقي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82718" y="8376777"/>
            <a:ext cx="2574524" cy="161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لا تقل كمية الماء المختزن  نتيجة هذه العملية؟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842802" y="8861754"/>
            <a:ext cx="2340485" cy="1078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FF3131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لأن الماء ينتقل بين مراحل دورة الماء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292485" y="5208920"/>
            <a:ext cx="2574524" cy="16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احتياطات المياه العذبة تعوض في هذه المرحلة بالمياه النقية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770050" y="5025637"/>
            <a:ext cx="2574524" cy="105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فقدان الماء عبر اوراق النبات</a:t>
            </a:r>
          </a:p>
        </p:txBody>
      </p:sp>
      <p:sp>
        <p:nvSpPr>
          <p:cNvPr id="26" name="TextBox 26"/>
          <p:cNvSpPr txBox="1"/>
          <p:nvPr/>
        </p:nvSpPr>
        <p:spPr>
          <a:xfrm rot="-914187">
            <a:off x="5946888" y="8474266"/>
            <a:ext cx="3039905" cy="1067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كلما كانت الرطوبة عالية تقل عملية التبخر والنتح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092509" y="8952580"/>
            <a:ext cx="900782" cy="105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دخول </a:t>
            </a: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الماء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" name="Freeform 3"/>
          <p:cNvSpPr/>
          <p:nvPr/>
        </p:nvSpPr>
        <p:spPr>
          <a:xfrm>
            <a:off x="12003500" y="4980207"/>
            <a:ext cx="3208585" cy="3459391"/>
          </a:xfrm>
          <a:custGeom>
            <a:avLst/>
            <a:gdLst/>
            <a:ahLst/>
            <a:cxnLst/>
            <a:rect l="l" t="t" r="r" b="b"/>
            <a:pathLst>
              <a:path w="3208585" h="3459391">
                <a:moveTo>
                  <a:pt x="0" y="0"/>
                </a:moveTo>
                <a:lnTo>
                  <a:pt x="3208585" y="0"/>
                </a:lnTo>
                <a:lnTo>
                  <a:pt x="3208585" y="3459391"/>
                </a:lnTo>
                <a:lnTo>
                  <a:pt x="0" y="3459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4" name="Freeform 4"/>
          <p:cNvSpPr/>
          <p:nvPr/>
        </p:nvSpPr>
        <p:spPr>
          <a:xfrm>
            <a:off x="3816620" y="3466329"/>
            <a:ext cx="2870882" cy="3230247"/>
          </a:xfrm>
          <a:custGeom>
            <a:avLst/>
            <a:gdLst/>
            <a:ahLst/>
            <a:cxnLst/>
            <a:rect l="l" t="t" r="r" b="b"/>
            <a:pathLst>
              <a:path w="2870882" h="3230247">
                <a:moveTo>
                  <a:pt x="0" y="0"/>
                </a:moveTo>
                <a:lnTo>
                  <a:pt x="2870882" y="0"/>
                </a:lnTo>
                <a:lnTo>
                  <a:pt x="2870882" y="3230247"/>
                </a:lnTo>
                <a:lnTo>
                  <a:pt x="0" y="32302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5" name="Freeform 5"/>
          <p:cNvSpPr/>
          <p:nvPr/>
        </p:nvSpPr>
        <p:spPr>
          <a:xfrm>
            <a:off x="6344575" y="-1182781"/>
            <a:ext cx="6105710" cy="3779001"/>
          </a:xfrm>
          <a:custGeom>
            <a:avLst/>
            <a:gdLst/>
            <a:ahLst/>
            <a:cxnLst/>
            <a:rect l="l" t="t" r="r" b="b"/>
            <a:pathLst>
              <a:path w="6105710" h="3779001">
                <a:moveTo>
                  <a:pt x="0" y="0"/>
                </a:moveTo>
                <a:lnTo>
                  <a:pt x="6105710" y="0"/>
                </a:lnTo>
                <a:lnTo>
                  <a:pt x="6105710" y="3779002"/>
                </a:lnTo>
                <a:lnTo>
                  <a:pt x="0" y="37790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6" name="Freeform 6"/>
          <p:cNvSpPr/>
          <p:nvPr/>
        </p:nvSpPr>
        <p:spPr>
          <a:xfrm>
            <a:off x="12427812" y="2190632"/>
            <a:ext cx="2695670" cy="2589007"/>
          </a:xfrm>
          <a:custGeom>
            <a:avLst/>
            <a:gdLst/>
            <a:ahLst/>
            <a:cxnLst/>
            <a:rect l="l" t="t" r="r" b="b"/>
            <a:pathLst>
              <a:path w="2695670" h="2589007">
                <a:moveTo>
                  <a:pt x="0" y="0"/>
                </a:moveTo>
                <a:lnTo>
                  <a:pt x="2695670" y="0"/>
                </a:lnTo>
                <a:lnTo>
                  <a:pt x="2695670" y="2589007"/>
                </a:lnTo>
                <a:lnTo>
                  <a:pt x="0" y="25890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7" name="Freeform 7"/>
          <p:cNvSpPr/>
          <p:nvPr/>
        </p:nvSpPr>
        <p:spPr>
          <a:xfrm>
            <a:off x="15362346" y="6667500"/>
            <a:ext cx="2925654" cy="2809891"/>
          </a:xfrm>
          <a:custGeom>
            <a:avLst/>
            <a:gdLst/>
            <a:ahLst/>
            <a:cxnLst/>
            <a:rect l="l" t="t" r="r" b="b"/>
            <a:pathLst>
              <a:path w="2925654" h="2809891">
                <a:moveTo>
                  <a:pt x="0" y="0"/>
                </a:moveTo>
                <a:lnTo>
                  <a:pt x="2925654" y="0"/>
                </a:lnTo>
                <a:lnTo>
                  <a:pt x="2925654" y="2809890"/>
                </a:lnTo>
                <a:lnTo>
                  <a:pt x="0" y="28098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8" name="Freeform 8"/>
          <p:cNvSpPr/>
          <p:nvPr/>
        </p:nvSpPr>
        <p:spPr>
          <a:xfrm>
            <a:off x="8968435" y="6896100"/>
            <a:ext cx="2925654" cy="2809891"/>
          </a:xfrm>
          <a:custGeom>
            <a:avLst/>
            <a:gdLst/>
            <a:ahLst/>
            <a:cxnLst/>
            <a:rect l="l" t="t" r="r" b="b"/>
            <a:pathLst>
              <a:path w="2925654" h="2809891">
                <a:moveTo>
                  <a:pt x="0" y="0"/>
                </a:moveTo>
                <a:lnTo>
                  <a:pt x="2925654" y="0"/>
                </a:lnTo>
                <a:lnTo>
                  <a:pt x="2925654" y="2809891"/>
                </a:lnTo>
                <a:lnTo>
                  <a:pt x="0" y="28098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9" name="Freeform 9"/>
          <p:cNvSpPr/>
          <p:nvPr/>
        </p:nvSpPr>
        <p:spPr>
          <a:xfrm>
            <a:off x="123617" y="2596221"/>
            <a:ext cx="3882514" cy="4366836"/>
          </a:xfrm>
          <a:custGeom>
            <a:avLst/>
            <a:gdLst/>
            <a:ahLst/>
            <a:cxnLst/>
            <a:rect l="l" t="t" r="r" b="b"/>
            <a:pathLst>
              <a:path w="3882514" h="4366836">
                <a:moveTo>
                  <a:pt x="0" y="0"/>
                </a:moveTo>
                <a:lnTo>
                  <a:pt x="3882514" y="0"/>
                </a:lnTo>
                <a:lnTo>
                  <a:pt x="3882514" y="4366836"/>
                </a:lnTo>
                <a:lnTo>
                  <a:pt x="0" y="43668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0" name="Freeform 10"/>
          <p:cNvSpPr/>
          <p:nvPr/>
        </p:nvSpPr>
        <p:spPr>
          <a:xfrm>
            <a:off x="123617" y="7116477"/>
            <a:ext cx="3911030" cy="1465939"/>
          </a:xfrm>
          <a:custGeom>
            <a:avLst/>
            <a:gdLst/>
            <a:ahLst/>
            <a:cxnLst/>
            <a:rect l="l" t="t" r="r" b="b"/>
            <a:pathLst>
              <a:path w="3911030" h="1465939">
                <a:moveTo>
                  <a:pt x="0" y="0"/>
                </a:moveTo>
                <a:lnTo>
                  <a:pt x="3911030" y="0"/>
                </a:lnTo>
                <a:lnTo>
                  <a:pt x="3911030" y="1465939"/>
                </a:lnTo>
                <a:lnTo>
                  <a:pt x="0" y="14659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1" name="Freeform 11"/>
          <p:cNvSpPr/>
          <p:nvPr/>
        </p:nvSpPr>
        <p:spPr>
          <a:xfrm>
            <a:off x="7383761" y="2848257"/>
            <a:ext cx="3520478" cy="3415440"/>
          </a:xfrm>
          <a:custGeom>
            <a:avLst/>
            <a:gdLst/>
            <a:ahLst/>
            <a:cxnLst/>
            <a:rect l="l" t="t" r="r" b="b"/>
            <a:pathLst>
              <a:path w="3520478" h="3415440">
                <a:moveTo>
                  <a:pt x="0" y="0"/>
                </a:moveTo>
                <a:lnTo>
                  <a:pt x="3520478" y="0"/>
                </a:lnTo>
                <a:lnTo>
                  <a:pt x="3520478" y="3415440"/>
                </a:lnTo>
                <a:lnTo>
                  <a:pt x="0" y="341544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2" name="Freeform 12"/>
          <p:cNvSpPr/>
          <p:nvPr/>
        </p:nvSpPr>
        <p:spPr>
          <a:xfrm>
            <a:off x="15145955" y="1154718"/>
            <a:ext cx="2695205" cy="1693539"/>
          </a:xfrm>
          <a:custGeom>
            <a:avLst/>
            <a:gdLst/>
            <a:ahLst/>
            <a:cxnLst/>
            <a:rect l="l" t="t" r="r" b="b"/>
            <a:pathLst>
              <a:path w="2695205" h="1693539">
                <a:moveTo>
                  <a:pt x="0" y="0"/>
                </a:moveTo>
                <a:lnTo>
                  <a:pt x="2695205" y="0"/>
                </a:lnTo>
                <a:lnTo>
                  <a:pt x="2695205" y="1693539"/>
                </a:lnTo>
                <a:lnTo>
                  <a:pt x="0" y="169353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3" name="Freeform 13"/>
          <p:cNvSpPr/>
          <p:nvPr/>
        </p:nvSpPr>
        <p:spPr>
          <a:xfrm>
            <a:off x="4008646" y="1414194"/>
            <a:ext cx="2509016" cy="1815386"/>
          </a:xfrm>
          <a:custGeom>
            <a:avLst/>
            <a:gdLst/>
            <a:ahLst/>
            <a:cxnLst/>
            <a:rect l="l" t="t" r="r" b="b"/>
            <a:pathLst>
              <a:path w="2509016" h="1815386">
                <a:moveTo>
                  <a:pt x="0" y="0"/>
                </a:moveTo>
                <a:lnTo>
                  <a:pt x="2509017" y="0"/>
                </a:lnTo>
                <a:lnTo>
                  <a:pt x="2509017" y="1815386"/>
                </a:lnTo>
                <a:lnTo>
                  <a:pt x="0" y="181538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4" name="Freeform 14"/>
          <p:cNvSpPr/>
          <p:nvPr/>
        </p:nvSpPr>
        <p:spPr>
          <a:xfrm>
            <a:off x="5595298" y="6409645"/>
            <a:ext cx="2546274" cy="1995353"/>
          </a:xfrm>
          <a:custGeom>
            <a:avLst/>
            <a:gdLst/>
            <a:ahLst/>
            <a:cxnLst/>
            <a:rect l="l" t="t" r="r" b="b"/>
            <a:pathLst>
              <a:path w="2546274" h="1995353">
                <a:moveTo>
                  <a:pt x="0" y="0"/>
                </a:moveTo>
                <a:lnTo>
                  <a:pt x="2546273" y="0"/>
                </a:lnTo>
                <a:lnTo>
                  <a:pt x="2546273" y="1995352"/>
                </a:lnTo>
                <a:lnTo>
                  <a:pt x="0" y="199535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5" name="Freeform 15"/>
          <p:cNvSpPr/>
          <p:nvPr/>
        </p:nvSpPr>
        <p:spPr>
          <a:xfrm>
            <a:off x="5484916" y="8582416"/>
            <a:ext cx="2357474" cy="1847402"/>
          </a:xfrm>
          <a:custGeom>
            <a:avLst/>
            <a:gdLst/>
            <a:ahLst/>
            <a:cxnLst/>
            <a:rect l="l" t="t" r="r" b="b"/>
            <a:pathLst>
              <a:path w="2357474" h="1847402">
                <a:moveTo>
                  <a:pt x="0" y="0"/>
                </a:moveTo>
                <a:lnTo>
                  <a:pt x="2357473" y="0"/>
                </a:lnTo>
                <a:lnTo>
                  <a:pt x="2357473" y="1847402"/>
                </a:lnTo>
                <a:lnTo>
                  <a:pt x="0" y="1847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6" name="Freeform 16"/>
          <p:cNvSpPr/>
          <p:nvPr/>
        </p:nvSpPr>
        <p:spPr>
          <a:xfrm>
            <a:off x="3127442" y="8629861"/>
            <a:ext cx="2357474" cy="1847402"/>
          </a:xfrm>
          <a:custGeom>
            <a:avLst/>
            <a:gdLst/>
            <a:ahLst/>
            <a:cxnLst/>
            <a:rect l="l" t="t" r="r" b="b"/>
            <a:pathLst>
              <a:path w="2357474" h="1847402">
                <a:moveTo>
                  <a:pt x="0" y="0"/>
                </a:moveTo>
                <a:lnTo>
                  <a:pt x="2357474" y="0"/>
                </a:lnTo>
                <a:lnTo>
                  <a:pt x="2357474" y="1847402"/>
                </a:lnTo>
                <a:lnTo>
                  <a:pt x="0" y="1847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7" name="Freeform 17"/>
          <p:cNvSpPr/>
          <p:nvPr/>
        </p:nvSpPr>
        <p:spPr>
          <a:xfrm>
            <a:off x="-127645" y="8422174"/>
            <a:ext cx="2811332" cy="2076923"/>
          </a:xfrm>
          <a:custGeom>
            <a:avLst/>
            <a:gdLst/>
            <a:ahLst/>
            <a:cxnLst/>
            <a:rect l="l" t="t" r="r" b="b"/>
            <a:pathLst>
              <a:path w="2915529" h="2284714">
                <a:moveTo>
                  <a:pt x="0" y="0"/>
                </a:moveTo>
                <a:lnTo>
                  <a:pt x="2915529" y="0"/>
                </a:lnTo>
                <a:lnTo>
                  <a:pt x="2915529" y="2284714"/>
                </a:lnTo>
                <a:lnTo>
                  <a:pt x="0" y="228471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18" name="TextBox 18"/>
          <p:cNvSpPr txBox="1"/>
          <p:nvPr/>
        </p:nvSpPr>
        <p:spPr>
          <a:xfrm>
            <a:off x="15772290" y="1519935"/>
            <a:ext cx="1452864" cy="7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2"/>
              </a:lnSpc>
              <a:spcBef>
                <a:spcPct val="0"/>
              </a:spcBef>
            </a:pPr>
            <a:r>
              <a:rPr lang="ar-EG" sz="3388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التكثف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55417" y="1832435"/>
            <a:ext cx="1719318" cy="7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2"/>
              </a:lnSpc>
              <a:spcBef>
                <a:spcPct val="0"/>
              </a:spcBef>
            </a:pPr>
            <a:r>
              <a:rPr lang="ar-EG" sz="3388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الهطول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60646" y="-55752"/>
            <a:ext cx="4063678" cy="1105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433"/>
              </a:lnSpc>
              <a:spcBef>
                <a:spcPct val="0"/>
              </a:spcBef>
            </a:pPr>
            <a:r>
              <a:rPr lang="ar-EG" sz="4534">
                <a:solidFill>
                  <a:srgbClr val="000000"/>
                </a:solidFill>
                <a:latin typeface="DG Forsha Scribble"/>
                <a:ea typeface="DG Forsha Scribble"/>
                <a:cs typeface="DG Forsha Scribble"/>
                <a:sym typeface="DG Forsha Scribble"/>
                <a:rtl/>
              </a:rPr>
              <a:t>مراحل دورة الماء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88385" y="2804181"/>
            <a:ext cx="2574524" cy="1067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تحول الماء من الحالة الغازية الى الحالة السائلة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537911" y="7148416"/>
            <a:ext cx="2574524" cy="16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 err="1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إلتقاء</a:t>
            </a: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الهواء </a:t>
            </a:r>
            <a:r>
              <a:rPr lang="ar-EG" sz="2375" b="1" dirty="0" err="1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الدافيء</a:t>
            </a: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المحمل بالرطوبة مع الهواء البارد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44000" y="7468860"/>
            <a:ext cx="2574524" cy="16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عند حدوث التكثف يتشبع الهواء بالرطوبة فيتكون السحاب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617" y="3621891"/>
            <a:ext cx="3501641" cy="156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28"/>
              </a:lnSpc>
              <a:spcBef>
                <a:spcPct val="0"/>
              </a:spcBef>
            </a:pPr>
            <a:r>
              <a:rPr lang="ar-EG" sz="2273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الماء الذي يسقط على الارض على شكل مطر او ثلج او صقيع او برد او ضباب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25033" y="7273971"/>
            <a:ext cx="3548155" cy="88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628"/>
              </a:lnSpc>
              <a:spcBef>
                <a:spcPct val="0"/>
              </a:spcBef>
            </a:pPr>
            <a:r>
              <a:rPr lang="ar-EG" sz="1950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العوامل التي يؤثر على معدلات الهطول حول الكوكب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94448" y="6902900"/>
            <a:ext cx="1947972" cy="87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619"/>
              </a:lnSpc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معدل الاشعاع </a:t>
            </a:r>
          </a:p>
          <a:p>
            <a:pPr algn="ctr" rtl="1">
              <a:lnSpc>
                <a:spcPts val="3619"/>
              </a:lnSpc>
              <a:spcBef>
                <a:spcPct val="0"/>
              </a:spcBef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الشمسي القادم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98761" y="9001696"/>
            <a:ext cx="1377482" cy="87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619"/>
              </a:lnSpc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انماط الرياح</a:t>
            </a:r>
          </a:p>
          <a:p>
            <a:pPr algn="ctr" rtl="1">
              <a:lnSpc>
                <a:spcPts val="3619"/>
              </a:lnSpc>
              <a:spcBef>
                <a:spcPct val="0"/>
              </a:spcBef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العالمية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625258" y="9049141"/>
            <a:ext cx="1500457" cy="87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619"/>
              </a:lnSpc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درجات حرارة </a:t>
            </a:r>
          </a:p>
          <a:p>
            <a:pPr algn="ctr" rtl="1">
              <a:lnSpc>
                <a:spcPts val="3619"/>
              </a:lnSpc>
              <a:spcBef>
                <a:spcPct val="0"/>
              </a:spcBef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المحيط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0" y="9124950"/>
            <a:ext cx="2596993" cy="87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619"/>
              </a:lnSpc>
              <a:spcBef>
                <a:spcPct val="0"/>
              </a:spcBef>
            </a:pPr>
            <a:r>
              <a:rPr lang="ar-EG" sz="1946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توزيع اليابسة والمحيط على الكوكب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541664" y="3533304"/>
            <a:ext cx="3501641" cy="156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28"/>
              </a:lnSpc>
              <a:spcBef>
                <a:spcPct val="0"/>
              </a:spcBef>
            </a:pPr>
            <a:r>
              <a:rPr lang="ar-EG" sz="2273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يختلف كمية الهطول ونوعه </a:t>
            </a:r>
            <a:endParaRPr lang="en-US" sz="2273" b="1" dirty="0">
              <a:solidFill>
                <a:srgbClr val="00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  <a:p>
            <a:pPr algn="ctr" rtl="1">
              <a:lnSpc>
                <a:spcPts val="4228"/>
              </a:lnSpc>
              <a:spcBef>
                <a:spcPct val="0"/>
              </a:spcBef>
            </a:pPr>
            <a:r>
              <a:rPr lang="ar-EG" sz="2273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حسب المناطقة المختلفة من</a:t>
            </a:r>
            <a:endParaRPr lang="en-US" sz="2273" b="1" dirty="0">
              <a:solidFill>
                <a:srgbClr val="00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  <a:p>
            <a:pPr algn="ctr" rtl="1">
              <a:lnSpc>
                <a:spcPts val="4228"/>
              </a:lnSpc>
              <a:spcBef>
                <a:spcPct val="0"/>
              </a:spcBef>
            </a:pPr>
            <a:r>
              <a:rPr lang="ar-EG" sz="2273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الكوكب  </a:t>
            </a:r>
          </a:p>
        </p:txBody>
      </p:sp>
      <p:sp>
        <p:nvSpPr>
          <p:cNvPr id="31" name="Freeform 13">
            <a:extLst>
              <a:ext uri="{FF2B5EF4-FFF2-40B4-BE49-F238E27FC236}">
                <a16:creationId xmlns:a16="http://schemas.microsoft.com/office/drawing/2014/main" id="{799DD551-9CCC-E11C-4F97-99A375FBBFB4}"/>
              </a:ext>
            </a:extLst>
          </p:cNvPr>
          <p:cNvSpPr/>
          <p:nvPr/>
        </p:nvSpPr>
        <p:spPr>
          <a:xfrm rot="10706751">
            <a:off x="15181188" y="2795650"/>
            <a:ext cx="1929649" cy="1652481"/>
          </a:xfrm>
          <a:custGeom>
            <a:avLst/>
            <a:gdLst/>
            <a:ahLst/>
            <a:cxnLst/>
            <a:rect l="l" t="t" r="r" b="b"/>
            <a:pathLst>
              <a:path w="1929649" h="1652481">
                <a:moveTo>
                  <a:pt x="0" y="0"/>
                </a:moveTo>
                <a:lnTo>
                  <a:pt x="1929649" y="0"/>
                </a:lnTo>
                <a:lnTo>
                  <a:pt x="1929649" y="1652481"/>
                </a:lnTo>
                <a:lnTo>
                  <a:pt x="0" y="165248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2" name="Freeform 13">
            <a:extLst>
              <a:ext uri="{FF2B5EF4-FFF2-40B4-BE49-F238E27FC236}">
                <a16:creationId xmlns:a16="http://schemas.microsoft.com/office/drawing/2014/main" id="{6992DC1F-1BF4-2503-E3CE-F5AE216C0A92}"/>
              </a:ext>
            </a:extLst>
          </p:cNvPr>
          <p:cNvSpPr/>
          <p:nvPr/>
        </p:nvSpPr>
        <p:spPr>
          <a:xfrm rot="5400000" flipV="1">
            <a:off x="2355175" y="1912902"/>
            <a:ext cx="1501106" cy="1421785"/>
          </a:xfrm>
          <a:custGeom>
            <a:avLst/>
            <a:gdLst/>
            <a:ahLst/>
            <a:cxnLst/>
            <a:rect l="l" t="t" r="r" b="b"/>
            <a:pathLst>
              <a:path w="1929649" h="1652481">
                <a:moveTo>
                  <a:pt x="0" y="0"/>
                </a:moveTo>
                <a:lnTo>
                  <a:pt x="1929649" y="0"/>
                </a:lnTo>
                <a:lnTo>
                  <a:pt x="1929649" y="1652481"/>
                </a:lnTo>
                <a:lnTo>
                  <a:pt x="0" y="165248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" name="Freeform 3"/>
          <p:cNvSpPr/>
          <p:nvPr/>
        </p:nvSpPr>
        <p:spPr>
          <a:xfrm>
            <a:off x="6344575" y="-1182781"/>
            <a:ext cx="6105710" cy="3779001"/>
          </a:xfrm>
          <a:custGeom>
            <a:avLst/>
            <a:gdLst/>
            <a:ahLst/>
            <a:cxnLst/>
            <a:rect l="l" t="t" r="r" b="b"/>
            <a:pathLst>
              <a:path w="6105710" h="3779001">
                <a:moveTo>
                  <a:pt x="0" y="0"/>
                </a:moveTo>
                <a:lnTo>
                  <a:pt x="6105710" y="0"/>
                </a:lnTo>
                <a:lnTo>
                  <a:pt x="6105710" y="3779002"/>
                </a:lnTo>
                <a:lnTo>
                  <a:pt x="0" y="37790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grpSp>
        <p:nvGrpSpPr>
          <p:cNvPr id="4" name="Group 4"/>
          <p:cNvGrpSpPr/>
          <p:nvPr/>
        </p:nvGrpSpPr>
        <p:grpSpPr>
          <a:xfrm>
            <a:off x="7450572" y="4211499"/>
            <a:ext cx="3656632" cy="6026486"/>
            <a:chOff x="0" y="0"/>
            <a:chExt cx="4875509" cy="8035315"/>
          </a:xfrm>
        </p:grpSpPr>
        <p:sp>
          <p:nvSpPr>
            <p:cNvPr id="5" name="Freeform 5"/>
            <p:cNvSpPr/>
            <p:nvPr/>
          </p:nvSpPr>
          <p:spPr>
            <a:xfrm>
              <a:off x="0" y="6954980"/>
              <a:ext cx="4515809" cy="952425"/>
            </a:xfrm>
            <a:custGeom>
              <a:avLst/>
              <a:gdLst/>
              <a:ahLst/>
              <a:cxnLst/>
              <a:rect l="l" t="t" r="r" b="b"/>
              <a:pathLst>
                <a:path w="4515809" h="952425">
                  <a:moveTo>
                    <a:pt x="0" y="0"/>
                  </a:moveTo>
                  <a:lnTo>
                    <a:pt x="4515809" y="0"/>
                  </a:lnTo>
                  <a:lnTo>
                    <a:pt x="4515809" y="952425"/>
                  </a:lnTo>
                  <a:lnTo>
                    <a:pt x="0" y="952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6" name="Freeform 6"/>
            <p:cNvSpPr/>
            <p:nvPr/>
          </p:nvSpPr>
          <p:spPr>
            <a:xfrm>
              <a:off x="382648" y="3249498"/>
              <a:ext cx="3967383" cy="4181695"/>
            </a:xfrm>
            <a:custGeom>
              <a:avLst/>
              <a:gdLst/>
              <a:ahLst/>
              <a:cxnLst/>
              <a:rect l="l" t="t" r="r" b="b"/>
              <a:pathLst>
                <a:path w="3967383" h="4181695">
                  <a:moveTo>
                    <a:pt x="0" y="0"/>
                  </a:moveTo>
                  <a:lnTo>
                    <a:pt x="3967383" y="0"/>
                  </a:lnTo>
                  <a:lnTo>
                    <a:pt x="3967383" y="4181695"/>
                  </a:lnTo>
                  <a:lnTo>
                    <a:pt x="0" y="4181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7" name="Freeform 7"/>
            <p:cNvSpPr/>
            <p:nvPr/>
          </p:nvSpPr>
          <p:spPr>
            <a:xfrm>
              <a:off x="3097561" y="7041585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8" name="Freeform 8"/>
            <p:cNvSpPr/>
            <p:nvPr/>
          </p:nvSpPr>
          <p:spPr>
            <a:xfrm>
              <a:off x="2595811" y="7041585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9" name="Freeform 9"/>
            <p:cNvSpPr/>
            <p:nvPr/>
          </p:nvSpPr>
          <p:spPr>
            <a:xfrm>
              <a:off x="2094061" y="7041585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592311" y="7041585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090561" y="7041585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4167" y="7128189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05061" y="6954980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35956" y="6781771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666850" y="6608562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366340" y="6729068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065830" y="6849574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765320" y="6970080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924118" y="7041585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082916" y="7113089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7"/>
                  </a:lnTo>
                  <a:lnTo>
                    <a:pt x="0" y="779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241715" y="7184594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400513" y="7256099"/>
              <a:ext cx="830057" cy="779216"/>
            </a:xfrm>
            <a:custGeom>
              <a:avLst/>
              <a:gdLst/>
              <a:ahLst/>
              <a:cxnLst/>
              <a:rect l="l" t="t" r="r" b="b"/>
              <a:pathLst>
                <a:path w="830057" h="779216">
                  <a:moveTo>
                    <a:pt x="0" y="0"/>
                  </a:moveTo>
                  <a:lnTo>
                    <a:pt x="830057" y="0"/>
                  </a:lnTo>
                  <a:lnTo>
                    <a:pt x="830057" y="779216"/>
                  </a:lnTo>
                  <a:lnTo>
                    <a:pt x="0" y="77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87013" y="0"/>
              <a:ext cx="3582229" cy="3484531"/>
            </a:xfrm>
            <a:custGeom>
              <a:avLst/>
              <a:gdLst/>
              <a:ahLst/>
              <a:cxnLst/>
              <a:rect l="l" t="t" r="r" b="b"/>
              <a:pathLst>
                <a:path w="3582229" h="3484531">
                  <a:moveTo>
                    <a:pt x="0" y="0"/>
                  </a:moveTo>
                  <a:lnTo>
                    <a:pt x="3582228" y="0"/>
                  </a:lnTo>
                  <a:lnTo>
                    <a:pt x="3582228" y="3484531"/>
                  </a:lnTo>
                  <a:lnTo>
                    <a:pt x="0" y="3484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293281" y="156728"/>
              <a:ext cx="3582229" cy="3484531"/>
            </a:xfrm>
            <a:custGeom>
              <a:avLst/>
              <a:gdLst/>
              <a:ahLst/>
              <a:cxnLst/>
              <a:rect l="l" t="t" r="r" b="b"/>
              <a:pathLst>
                <a:path w="3582229" h="3484531">
                  <a:moveTo>
                    <a:pt x="0" y="0"/>
                  </a:moveTo>
                  <a:lnTo>
                    <a:pt x="3582228" y="0"/>
                  </a:lnTo>
                  <a:lnTo>
                    <a:pt x="3582228" y="3484531"/>
                  </a:lnTo>
                  <a:lnTo>
                    <a:pt x="0" y="3484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OM"/>
            </a:p>
          </p:txBody>
        </p:sp>
      </p:grpSp>
      <p:sp>
        <p:nvSpPr>
          <p:cNvPr id="25" name="Freeform 25"/>
          <p:cNvSpPr/>
          <p:nvPr/>
        </p:nvSpPr>
        <p:spPr>
          <a:xfrm>
            <a:off x="7941342" y="2990202"/>
            <a:ext cx="2405316" cy="1203078"/>
          </a:xfrm>
          <a:custGeom>
            <a:avLst/>
            <a:gdLst/>
            <a:ahLst/>
            <a:cxnLst/>
            <a:rect l="l" t="t" r="r" b="b"/>
            <a:pathLst>
              <a:path w="2405316" h="1203078">
                <a:moveTo>
                  <a:pt x="0" y="0"/>
                </a:moveTo>
                <a:lnTo>
                  <a:pt x="2405316" y="0"/>
                </a:lnTo>
                <a:lnTo>
                  <a:pt x="2405316" y="1203078"/>
                </a:lnTo>
                <a:lnTo>
                  <a:pt x="0" y="12030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26" name="Freeform 26"/>
          <p:cNvSpPr/>
          <p:nvPr/>
        </p:nvSpPr>
        <p:spPr>
          <a:xfrm>
            <a:off x="11038530" y="5320345"/>
            <a:ext cx="6103225" cy="4114800"/>
          </a:xfrm>
          <a:custGeom>
            <a:avLst/>
            <a:gdLst/>
            <a:ahLst/>
            <a:cxnLst/>
            <a:rect l="l" t="t" r="r" b="b"/>
            <a:pathLst>
              <a:path w="6103225" h="4114800">
                <a:moveTo>
                  <a:pt x="0" y="0"/>
                </a:moveTo>
                <a:lnTo>
                  <a:pt x="6103225" y="0"/>
                </a:lnTo>
                <a:lnTo>
                  <a:pt x="61032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27" name="Freeform 27"/>
          <p:cNvSpPr/>
          <p:nvPr/>
        </p:nvSpPr>
        <p:spPr>
          <a:xfrm rot="3691635" flipH="1" flipV="1">
            <a:off x="10881172" y="3243344"/>
            <a:ext cx="2413532" cy="2196097"/>
          </a:xfrm>
          <a:custGeom>
            <a:avLst/>
            <a:gdLst/>
            <a:ahLst/>
            <a:cxnLst/>
            <a:rect l="l" t="t" r="r" b="b"/>
            <a:pathLst>
              <a:path w="2413532" h="2196097">
                <a:moveTo>
                  <a:pt x="2413532" y="2196097"/>
                </a:moveTo>
                <a:lnTo>
                  <a:pt x="0" y="2196097"/>
                </a:lnTo>
                <a:lnTo>
                  <a:pt x="0" y="0"/>
                </a:lnTo>
                <a:lnTo>
                  <a:pt x="2413532" y="0"/>
                </a:lnTo>
                <a:lnTo>
                  <a:pt x="2413532" y="2196097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28" name="Freeform 28"/>
          <p:cNvSpPr/>
          <p:nvPr/>
        </p:nvSpPr>
        <p:spPr>
          <a:xfrm>
            <a:off x="1241581" y="3109942"/>
            <a:ext cx="5521036" cy="4114800"/>
          </a:xfrm>
          <a:custGeom>
            <a:avLst/>
            <a:gdLst/>
            <a:ahLst/>
            <a:cxnLst/>
            <a:rect l="l" t="t" r="r" b="b"/>
            <a:pathLst>
              <a:path w="5521036" h="4114800">
                <a:moveTo>
                  <a:pt x="0" y="0"/>
                </a:moveTo>
                <a:lnTo>
                  <a:pt x="5521036" y="0"/>
                </a:lnTo>
                <a:lnTo>
                  <a:pt x="55210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29" name="Freeform 29"/>
          <p:cNvSpPr/>
          <p:nvPr/>
        </p:nvSpPr>
        <p:spPr>
          <a:xfrm>
            <a:off x="1241581" y="7109028"/>
            <a:ext cx="5452082" cy="3128958"/>
          </a:xfrm>
          <a:custGeom>
            <a:avLst/>
            <a:gdLst/>
            <a:ahLst/>
            <a:cxnLst/>
            <a:rect l="l" t="t" r="r" b="b"/>
            <a:pathLst>
              <a:path w="5452082" h="3128958">
                <a:moveTo>
                  <a:pt x="0" y="0"/>
                </a:moveTo>
                <a:lnTo>
                  <a:pt x="5452082" y="0"/>
                </a:lnTo>
                <a:lnTo>
                  <a:pt x="5452082" y="3128958"/>
                </a:lnTo>
                <a:lnTo>
                  <a:pt x="0" y="31289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OM"/>
          </a:p>
        </p:txBody>
      </p:sp>
      <p:sp>
        <p:nvSpPr>
          <p:cNvPr id="30" name="TextBox 30"/>
          <p:cNvSpPr txBox="1"/>
          <p:nvPr/>
        </p:nvSpPr>
        <p:spPr>
          <a:xfrm>
            <a:off x="8091686" y="3049459"/>
            <a:ext cx="2098249" cy="836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368"/>
              </a:lnSpc>
              <a:spcBef>
                <a:spcPct val="0"/>
              </a:spcBef>
            </a:pPr>
            <a:r>
              <a:rPr lang="ar-EG" sz="3961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الاعتراض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60646" y="-55752"/>
            <a:ext cx="4063678" cy="1105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433"/>
              </a:lnSpc>
              <a:spcBef>
                <a:spcPct val="0"/>
              </a:spcBef>
            </a:pPr>
            <a:r>
              <a:rPr lang="ar-EG" sz="4534" dirty="0">
                <a:solidFill>
                  <a:srgbClr val="000000"/>
                </a:solidFill>
                <a:latin typeface="DG Forsha Scribble"/>
                <a:ea typeface="DG Forsha Scribble"/>
                <a:cs typeface="DG Forsha Scribble"/>
                <a:sym typeface="DG Forsha Scribble"/>
                <a:rtl/>
              </a:rPr>
              <a:t>مراحل دورة الماء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501877" y="6496222"/>
            <a:ext cx="5176532" cy="107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منع الهطول من الوصول الى الارض</a:t>
            </a: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عن طريق اوراق الاشجار او المظلة النباتية او النثار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13833" y="4562045"/>
            <a:ext cx="5176532" cy="107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يحدث تبخر الماء الى الغلاف الجوي دون </a:t>
            </a:r>
            <a:endParaRPr lang="en-US" sz="2375" b="1" dirty="0">
              <a:solidFill>
                <a:srgbClr val="00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ان تمتصه التربة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78569" y="7676472"/>
            <a:ext cx="5047059" cy="164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18"/>
              </a:lnSpc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الماء الذي لا تعترضه المواد النباتية</a:t>
            </a:r>
          </a:p>
          <a:p>
            <a:pPr algn="ctr" rtl="1">
              <a:lnSpc>
                <a:spcPts val="4418"/>
              </a:lnSpc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تمتصه </a:t>
            </a:r>
            <a:r>
              <a:rPr lang="ar-EG" sz="2375" b="1" dirty="0" err="1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التربه</a:t>
            </a: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 ويجدد مخازن </a:t>
            </a:r>
          </a:p>
          <a:p>
            <a:pPr algn="ctr" rtl="1">
              <a:lnSpc>
                <a:spcPts val="4418"/>
              </a:lnSpc>
              <a:spcBef>
                <a:spcPct val="0"/>
              </a:spcBef>
            </a:pPr>
            <a:r>
              <a:rPr lang="ar-EG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المياه الجو</a:t>
            </a:r>
            <a:r>
              <a:rPr lang="ar-OM" sz="2375" b="1" dirty="0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ف</a:t>
            </a:r>
            <a:r>
              <a:rPr lang="ar-EG" sz="2375" b="1" dirty="0" err="1">
                <a:solidFill>
                  <a:srgbClr val="000000"/>
                </a:solidFill>
                <a:latin typeface="Calibri" panose="020F0502020204030204" pitchFamily="34" charset="0"/>
                <a:ea typeface="Droid Arabic Kufi Bold"/>
                <a:cs typeface="Calibri" panose="020F0502020204030204" pitchFamily="34" charset="0"/>
                <a:sym typeface="Droid Arabic Kufi Bold"/>
                <a:rtl/>
              </a:rPr>
              <a:t>ية</a:t>
            </a:r>
            <a:endParaRPr lang="ar-EG" sz="2375" b="1" dirty="0">
              <a:solidFill>
                <a:srgbClr val="000000"/>
              </a:solidFill>
              <a:latin typeface="Calibri" panose="020F0502020204030204" pitchFamily="34" charset="0"/>
              <a:ea typeface="Droid Arabic Kufi Bold"/>
              <a:cs typeface="Calibri" panose="020F0502020204030204" pitchFamily="34" charset="0"/>
              <a:sym typeface="Droid Arabic Kufi Bold"/>
              <a:rt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8DFC910-83A9-C474-E622-CC2035655AF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ar-OM"/>
          </a:p>
        </p:txBody>
      </p:sp>
      <p:pic>
        <p:nvPicPr>
          <p:cNvPr id="4" name="صورة 3" descr="صورة تحتوي على فن الطفل, لقطة شاشة, رسم بياني, التصميم&#10;&#10;تم إنشاء الوصف تلقائياً">
            <a:extLst>
              <a:ext uri="{FF2B5EF4-FFF2-40B4-BE49-F238E27FC236}">
                <a16:creationId xmlns:a16="http://schemas.microsoft.com/office/drawing/2014/main" id="{6FD63EFE-2566-410C-D544-1675947EAA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" r="2857" b="8879"/>
          <a:stretch/>
        </p:blipFill>
        <p:spPr>
          <a:xfrm>
            <a:off x="6172200" y="1912845"/>
            <a:ext cx="12115800" cy="837415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360C17B-2B13-FCD9-CF8C-EC07EE545737}"/>
              </a:ext>
            </a:extLst>
          </p:cNvPr>
          <p:cNvSpPr txBox="1"/>
          <p:nvPr/>
        </p:nvSpPr>
        <p:spPr>
          <a:xfrm>
            <a:off x="4648200" y="723900"/>
            <a:ext cx="11658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1- اكتب أسماء مراحل دورة المياه الموضحة في المربعات بالشكل: </a:t>
            </a:r>
          </a:p>
        </p:txBody>
      </p:sp>
    </p:spTree>
    <p:extLst>
      <p:ext uri="{BB962C8B-B14F-4D97-AF65-F5344CB8AC3E}">
        <p14:creationId xmlns:p14="http://schemas.microsoft.com/office/powerpoint/2010/main" val="871661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مخصص</PresentationFormat>
  <Paragraphs>64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DG Forsha Scribble</vt:lpstr>
      <vt:lpstr>Calibri</vt:lpstr>
      <vt:lpstr>Droid Arabic Kufi Bold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1-1 الاستدامة</dc:title>
  <cp:lastModifiedBy>عمر العامري</cp:lastModifiedBy>
  <cp:revision>2</cp:revision>
  <dcterms:created xsi:type="dcterms:W3CDTF">2006-08-16T00:00:00Z</dcterms:created>
  <dcterms:modified xsi:type="dcterms:W3CDTF">2024-09-12T07:30:40Z</dcterms:modified>
  <dc:identifier>DAGQV19Q0Fk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2024-09-12T07:30:30Z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7f05ac37-2090-476f-8557-66356e8e6ed6</vt:lpwstr>
  </property>
  <property fmtid="{D5CDD505-2E9C-101B-9397-08002B2CF9AE}" pid="8" name="MSIP_Label_c15af2f3-15c0-42f7-aff1-8120ca254967_ContentBits">
    <vt:lpwstr>0</vt:lpwstr>
  </property>
</Properties>
</file>